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charts/chartEx1.xml" ContentType="application/vnd.ms-office.chartex+xml"/>
  <Override PartName="/ppt/charts/style13.xml" ContentType="application/vnd.ms-office.chartstyle+xml"/>
  <Override PartName="/ppt/charts/colors13.xml" ContentType="application/vnd.ms-office.chartcolorstyle+xml"/>
  <Override PartName="/ppt/theme/themeOverride27.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8.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9.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0.xml" ContentType="application/vnd.openxmlformats-officedocument.themeOverr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1.xml" ContentType="application/vnd.openxmlformats-officedocument.themeOverr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notesSlides/notesSlide2.xml" ContentType="application/vnd.openxmlformats-officedocument.presentationml.notesSlide+xml"/>
  <Override PartName="/ppt/theme/themeOverride37.xml" ContentType="application/vnd.openxmlformats-officedocument.themeOverride+xml"/>
  <Override PartName="/ppt/notesSlides/notesSlide3.xml" ContentType="application/vnd.openxmlformats-officedocument.presentationml.notesSlide+xml"/>
  <Override PartName="/ppt/theme/themeOverride3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52" r:id="rId15"/>
    <p:sldMasterId id="2147483864" r:id="rId16"/>
    <p:sldMasterId id="2147483876" r:id="rId17"/>
    <p:sldMasterId id="2147483888" r:id="rId18"/>
    <p:sldMasterId id="2147483900" r:id="rId19"/>
    <p:sldMasterId id="2147483924" r:id="rId20"/>
    <p:sldMasterId id="2147483936" r:id="rId21"/>
    <p:sldMasterId id="2147483948" r:id="rId22"/>
    <p:sldMasterId id="2147483960" r:id="rId23"/>
    <p:sldMasterId id="2147483972" r:id="rId24"/>
    <p:sldMasterId id="2147483984" r:id="rId25"/>
  </p:sldMasterIdLst>
  <p:notesMasterIdLst>
    <p:notesMasterId r:id="rId70"/>
  </p:notesMasterIdLst>
  <p:sldIdLst>
    <p:sldId id="256" r:id="rId26"/>
    <p:sldId id="295" r:id="rId27"/>
    <p:sldId id="279" r:id="rId28"/>
    <p:sldId id="280" r:id="rId29"/>
    <p:sldId id="257" r:id="rId30"/>
    <p:sldId id="305" r:id="rId31"/>
    <p:sldId id="258" r:id="rId32"/>
    <p:sldId id="296" r:id="rId33"/>
    <p:sldId id="259" r:id="rId34"/>
    <p:sldId id="281" r:id="rId35"/>
    <p:sldId id="260" r:id="rId36"/>
    <p:sldId id="262" r:id="rId37"/>
    <p:sldId id="294" r:id="rId38"/>
    <p:sldId id="293" r:id="rId39"/>
    <p:sldId id="302" r:id="rId40"/>
    <p:sldId id="299" r:id="rId41"/>
    <p:sldId id="301" r:id="rId42"/>
    <p:sldId id="300" r:id="rId43"/>
    <p:sldId id="311" r:id="rId44"/>
    <p:sldId id="263" r:id="rId45"/>
    <p:sldId id="307" r:id="rId46"/>
    <p:sldId id="308" r:id="rId47"/>
    <p:sldId id="309" r:id="rId48"/>
    <p:sldId id="310" r:id="rId49"/>
    <p:sldId id="282" r:id="rId50"/>
    <p:sldId id="286" r:id="rId51"/>
    <p:sldId id="291" r:id="rId52"/>
    <p:sldId id="266" r:id="rId53"/>
    <p:sldId id="267" r:id="rId54"/>
    <p:sldId id="268" r:id="rId55"/>
    <p:sldId id="269" r:id="rId56"/>
    <p:sldId id="283" r:id="rId57"/>
    <p:sldId id="270" r:id="rId58"/>
    <p:sldId id="271" r:id="rId59"/>
    <p:sldId id="284" r:id="rId60"/>
    <p:sldId id="272" r:id="rId61"/>
    <p:sldId id="285" r:id="rId62"/>
    <p:sldId id="273" r:id="rId63"/>
    <p:sldId id="297" r:id="rId64"/>
    <p:sldId id="274" r:id="rId65"/>
    <p:sldId id="264" r:id="rId66"/>
    <p:sldId id="314" r:id="rId67"/>
    <p:sldId id="313" r:id="rId68"/>
    <p:sldId id="312" r:id="rId6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9" d="100"/>
          <a:sy n="69" d="100"/>
        </p:scale>
        <p:origin x="6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 Type="http://schemas.openxmlformats.org/officeDocument/2006/relationships/slideMaster" Target="slideMasters/slideMaster7.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1.%20Janeiro%202024.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4.%20Abril%202024.xlsm"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G:\.shortcut-targets-by-id\13CdWE-fLH7eqR1H4jzxRQd6ge3A_lrh5\1.%20JABOAT&#195;OPREV\1.%20CARTEIRA%20MENSAL%20E%20RELAT&#211;RIOS\CARTEIRAS%20JABOAT&#195;O\2024\04.%20Abril%202024.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77448990872136869"/>
          <c:y val="0.38317069340691384"/>
          <c:w val="0.21142516811529674"/>
          <c:h val="0.29918567871323776"/>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Renda Fixa - Multimercado</a:t>
            </a:r>
            <a:r>
              <a:rPr lang="pt-BR" baseline="0"/>
              <a:t> </a:t>
            </a:r>
            <a:r>
              <a:rPr lang="pt-BR"/>
              <a:t>Art. 10°, I: </a:t>
            </a:r>
          </a:p>
          <a:p>
            <a:pPr>
              <a:defRPr/>
            </a:pPr>
            <a:endParaRPr lang="pt-B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2"/>
          <c:order val="0"/>
          <c:tx>
            <c:strRef>
              <c:f>'ANÁLISE DE RISCO'!$B$30</c:f>
              <c:strCache>
                <c:ptCount val="1"/>
                <c:pt idx="0">
                  <c:v>ICATU VANGUARDA IGARATÉ LONG BIASED FI MULTIMERCADO</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RISCO'!$J$30</c:f>
              <c:numCache>
                <c:formatCode>0.00%</c:formatCode>
                <c:ptCount val="1"/>
                <c:pt idx="0">
                  <c:v>5.3479545034752121E-2</c:v>
                </c:pt>
              </c:numCache>
            </c:numRef>
          </c:xVal>
          <c:yVal>
            <c:numRef>
              <c:f>'ANÁLISE DE RISCO'!$F$30</c:f>
              <c:numCache>
                <c:formatCode>0.00%</c:formatCode>
                <c:ptCount val="1"/>
                <c:pt idx="0">
                  <c:v>0.15497838747733472</c:v>
                </c:pt>
              </c:numCache>
            </c:numRef>
          </c:yVal>
          <c:smooth val="0"/>
          <c:extLst>
            <c:ext xmlns:c16="http://schemas.microsoft.com/office/drawing/2014/chart" uri="{C3380CC4-5D6E-409C-BE32-E72D297353CC}">
              <c16:uniqueId val="{00000000-4017-4AB6-B795-77165458D640}"/>
            </c:ext>
          </c:extLst>
        </c:ser>
        <c:dLbls>
          <c:showLegendKey val="0"/>
          <c:showVal val="0"/>
          <c:showCatName val="0"/>
          <c:showSerName val="0"/>
          <c:showPercent val="0"/>
          <c:showBubbleSize val="0"/>
        </c:dLbls>
        <c:axId val="1117648272"/>
        <c:axId val="1150314560"/>
        <c:extLst/>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85645415311436E-2"/>
          <c:y val="4.522023122621973E-2"/>
          <c:w val="0.91974197173294825"/>
          <c:h val="0.9231441048034934"/>
        </c:manualLayout>
      </c:layout>
      <c:barChart>
        <c:barDir val="bar"/>
        <c:grouping val="clustered"/>
        <c:varyColors val="0"/>
        <c:ser>
          <c:idx val="0"/>
          <c:order val="0"/>
          <c:spPr>
            <a:solidFill>
              <a:schemeClr val="accent1">
                <a:lumMod val="75000"/>
              </a:schemeClr>
            </a:solidFill>
            <a:ln>
              <a:noFill/>
            </a:ln>
            <a:effectLst/>
          </c:spPr>
          <c:invertIfNegative val="0"/>
          <c:dLbls>
            <c:dLbl>
              <c:idx val="11"/>
              <c:layout>
                <c:manualLayout>
                  <c:x val="-3.0859423306707386E-2"/>
                  <c:y val="-3.49344978165938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63-4CAB-B06F-661691458C9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DEMONSTRATIVO'!$B$188:$B$196</c:f>
              <c:strCache>
                <c:ptCount val="9"/>
                <c:pt idx="0">
                  <c:v>IPCA+≧6%</c:v>
                </c:pt>
                <c:pt idx="1">
                  <c:v>CDI</c:v>
                </c:pt>
                <c:pt idx="2">
                  <c:v>IRF-M1</c:v>
                </c:pt>
                <c:pt idx="3">
                  <c:v>IDKA IPCA 2A</c:v>
                </c:pt>
                <c:pt idx="4">
                  <c:v>IMA-B 5+</c:v>
                </c:pt>
                <c:pt idx="5">
                  <c:v>IMA-B 5</c:v>
                </c:pt>
                <c:pt idx="6">
                  <c:v>IMA-B</c:v>
                </c:pt>
                <c:pt idx="7">
                  <c:v>IBOVESPA</c:v>
                </c:pt>
                <c:pt idx="8">
                  <c:v> SMLL</c:v>
                </c:pt>
              </c:strCache>
            </c:strRef>
          </c:cat>
          <c:val>
            <c:numRef>
              <c:f>'QUADRO DEMONSTRATIVO'!$D$188:$D$196</c:f>
              <c:numCache>
                <c:formatCode>0.00%</c:formatCode>
                <c:ptCount val="9"/>
                <c:pt idx="0">
                  <c:v>0.32725972781943752</c:v>
                </c:pt>
                <c:pt idx="1">
                  <c:v>0.18007893008241455</c:v>
                </c:pt>
                <c:pt idx="2">
                  <c:v>0.11347654994342181</c:v>
                </c:pt>
                <c:pt idx="3">
                  <c:v>0.10202235403838444</c:v>
                </c:pt>
                <c:pt idx="4">
                  <c:v>8.5971350408999378E-2</c:v>
                </c:pt>
                <c:pt idx="5">
                  <c:v>7.9547913395397768E-2</c:v>
                </c:pt>
                <c:pt idx="6">
                  <c:v>5.8470049241655574E-2</c:v>
                </c:pt>
                <c:pt idx="7">
                  <c:v>4.4230372529213184E-2</c:v>
                </c:pt>
                <c:pt idx="8">
                  <c:v>8.9427525410759462E-3</c:v>
                </c:pt>
              </c:numCache>
            </c:numRef>
          </c:val>
          <c:extLst>
            <c:ext xmlns:c16="http://schemas.microsoft.com/office/drawing/2014/chart" uri="{C3380CC4-5D6E-409C-BE32-E72D297353CC}">
              <c16:uniqueId val="{00000001-8163-4CAB-B06F-661691458C94}"/>
            </c:ext>
          </c:extLst>
        </c:ser>
        <c:dLbls>
          <c:dLblPos val="outEnd"/>
          <c:showLegendKey val="0"/>
          <c:showVal val="1"/>
          <c:showCatName val="0"/>
          <c:showSerName val="0"/>
          <c:showPercent val="0"/>
          <c:showBubbleSize val="0"/>
        </c:dLbls>
        <c:gapWidth val="182"/>
        <c:axId val="226755712"/>
        <c:axId val="226779136"/>
      </c:barChart>
      <c:catAx>
        <c:axId val="226755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226779136"/>
        <c:crosses val="autoZero"/>
        <c:auto val="1"/>
        <c:lblAlgn val="ctr"/>
        <c:lblOffset val="100"/>
        <c:noMultiLvlLbl val="0"/>
      </c:catAx>
      <c:valAx>
        <c:axId val="226779136"/>
        <c:scaling>
          <c:orientation val="minMax"/>
        </c:scaling>
        <c:delete val="1"/>
        <c:axPos val="b"/>
        <c:numFmt formatCode="0.00%" sourceLinked="1"/>
        <c:majorTickMark val="none"/>
        <c:minorTickMark val="none"/>
        <c:tickLblPos val="nextTo"/>
        <c:crossAx val="22675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85460305850823E-2"/>
          <c:y val="0.22010398104738446"/>
          <c:w val="0.92453676191637135"/>
          <c:h val="0.77594339853432326"/>
        </c:manualLayout>
      </c:layout>
      <c:barChart>
        <c:barDir val="col"/>
        <c:grouping val="clustered"/>
        <c:varyColors val="0"/>
        <c:ser>
          <c:idx val="0"/>
          <c:order val="0"/>
          <c:tx>
            <c:strRef>
              <c:f>'QUADRO DEMONSTRATIVO'!$D$201</c:f>
              <c:strCache>
                <c:ptCount val="1"/>
                <c:pt idx="0">
                  <c:v>Retorno no mês</c:v>
                </c:pt>
              </c:strCache>
            </c:strRef>
          </c:tx>
          <c:spPr>
            <a:solidFill>
              <a:schemeClr val="accent1">
                <a:lumMod val="75000"/>
              </a:schemeClr>
            </a:solidFill>
            <a:ln>
              <a:noFill/>
            </a:ln>
            <a:effectLst/>
          </c:spPr>
          <c:invertIfNegative val="0"/>
          <c:dLbls>
            <c:dLbl>
              <c:idx val="5"/>
              <c:layout>
                <c:manualLayout>
                  <c:x val="-6.816834432063312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3A-4A39-B32E-193919424A5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9"/>
              <c:pt idx="0">
                <c:v>IDKA IPCA 2A</c:v>
              </c:pt>
              <c:pt idx="1">
                <c:v>IMA-B 5</c:v>
              </c:pt>
              <c:pt idx="2">
                <c:v>IPCA+≧6%</c:v>
              </c:pt>
              <c:pt idx="3">
                <c:v>IRF-M1</c:v>
              </c:pt>
              <c:pt idx="4">
                <c:v>CDI</c:v>
              </c:pt>
              <c:pt idx="5">
                <c:v>IMA-B</c:v>
              </c:pt>
              <c:pt idx="6">
                <c:v>IMA-B 5+</c:v>
              </c:pt>
              <c:pt idx="7">
                <c:v>IBOVESPA</c:v>
              </c:pt>
              <c:pt idx="8">
                <c:v> SMLL</c:v>
              </c:pt>
            </c:strLit>
          </c:cat>
          <c:val>
            <c:numRef>
              <c:f>'QUADRO DEMONSTRATIVO'!$D$202:$D$210</c:f>
              <c:numCache>
                <c:formatCode>0.00%</c:formatCode>
                <c:ptCount val="9"/>
                <c:pt idx="0">
                  <c:v>-2.9126526780716101E-3</c:v>
                </c:pt>
                <c:pt idx="1">
                  <c:v>-2.0287200718329601E-3</c:v>
                </c:pt>
                <c:pt idx="2">
                  <c:v>8.9193084888068395E-3</c:v>
                </c:pt>
                <c:pt idx="3">
                  <c:v>5.7855889547562198E-3</c:v>
                </c:pt>
                <c:pt idx="4">
                  <c:v>8.8742293650121394E-3</c:v>
                </c:pt>
                <c:pt idx="5">
                  <c:v>-1.6145047042330399E-2</c:v>
                </c:pt>
                <c:pt idx="6">
                  <c:v>-2.9117942205217101E-2</c:v>
                </c:pt>
                <c:pt idx="7">
                  <c:v>-1.7032053899072599E-2</c:v>
                </c:pt>
                <c:pt idx="8">
                  <c:v>-7.7561835890073594E-2</c:v>
                </c:pt>
              </c:numCache>
            </c:numRef>
          </c:val>
          <c:extLst>
            <c:ext xmlns:c16="http://schemas.microsoft.com/office/drawing/2014/chart" uri="{C3380CC4-5D6E-409C-BE32-E72D297353CC}">
              <c16:uniqueId val="{00000000-583A-4A39-B32E-193919424A5F}"/>
            </c:ext>
          </c:extLst>
        </c:ser>
        <c:ser>
          <c:idx val="1"/>
          <c:order val="1"/>
          <c:tx>
            <c:strRef>
              <c:f>'QUADRO DEMONSTRATIVO'!$E$201</c:f>
              <c:strCache>
                <c:ptCount val="1"/>
                <c:pt idx="0">
                  <c:v>Retorno no ano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DEMONSTRATIVO'!$E$202:$E$210</c:f>
              <c:numCache>
                <c:formatCode>0.00%</c:formatCode>
                <c:ptCount val="9"/>
                <c:pt idx="0">
                  <c:v>1.9381753608131699E-2</c:v>
                </c:pt>
                <c:pt idx="1">
                  <c:v>1.8487704352142299E-2</c:v>
                </c:pt>
                <c:pt idx="2">
                  <c:v>3.7734749582613601E-2</c:v>
                </c:pt>
                <c:pt idx="3">
                  <c:v>3.0517527396356901E-2</c:v>
                </c:pt>
                <c:pt idx="4">
                  <c:v>3.5354541884767297E-2</c:v>
                </c:pt>
                <c:pt idx="5">
                  <c:v>-1.44183959707995E-2</c:v>
                </c:pt>
                <c:pt idx="6">
                  <c:v>-4.3771506899335899E-2</c:v>
                </c:pt>
                <c:pt idx="7">
                  <c:v>-6.1564520807206403E-2</c:v>
                </c:pt>
                <c:pt idx="8">
                  <c:v>-0.11527509796088301</c:v>
                </c:pt>
              </c:numCache>
            </c:numRef>
          </c:val>
          <c:extLst>
            <c:ext xmlns:c16="http://schemas.microsoft.com/office/drawing/2014/chart" uri="{C3380CC4-5D6E-409C-BE32-E72D297353CC}">
              <c16:uniqueId val="{00000001-583A-4A39-B32E-193919424A5F}"/>
            </c:ext>
          </c:extLst>
        </c:ser>
        <c:dLbls>
          <c:dLblPos val="outEnd"/>
          <c:showLegendKey val="0"/>
          <c:showVal val="1"/>
          <c:showCatName val="0"/>
          <c:showSerName val="0"/>
          <c:showPercent val="0"/>
          <c:showBubbleSize val="0"/>
        </c:dLbls>
        <c:gapWidth val="219"/>
        <c:overlap val="-27"/>
        <c:axId val="1718619423"/>
        <c:axId val="1706261951"/>
      </c:barChart>
      <c:catAx>
        <c:axId val="1718619423"/>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706261951"/>
        <c:crosses val="autoZero"/>
        <c:auto val="0"/>
        <c:lblAlgn val="ctr"/>
        <c:lblOffset val="100"/>
        <c:noMultiLvlLbl val="0"/>
      </c:catAx>
      <c:valAx>
        <c:axId val="1706261951"/>
        <c:scaling>
          <c:orientation val="minMax"/>
        </c:scaling>
        <c:delete val="1"/>
        <c:axPos val="l"/>
        <c:numFmt formatCode="0.00%" sourceLinked="1"/>
        <c:majorTickMark val="out"/>
        <c:minorTickMark val="none"/>
        <c:tickLblPos val="nextTo"/>
        <c:crossAx val="1718619423"/>
        <c:crosses val="autoZero"/>
        <c:crossBetween val="between"/>
      </c:valAx>
      <c:spPr>
        <a:noFill/>
        <a:ln>
          <a:noFill/>
        </a:ln>
        <a:effectLst/>
      </c:spPr>
    </c:plotArea>
    <c:legend>
      <c:legendPos val="l"/>
      <c:layout>
        <c:manualLayout>
          <c:xMode val="edge"/>
          <c:yMode val="edge"/>
          <c:x val="1.3535263117732009E-4"/>
          <c:y val="0.7055642811534425"/>
          <c:w val="8.4716784929272829E-2"/>
          <c:h val="0.144869318439157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47653576371772E-3"/>
          <c:y val="0.12411901552068785"/>
          <c:w val="0.98455598455598459"/>
          <c:h val="0.70606168862011609"/>
        </c:manualLayout>
      </c:layout>
      <c:barChart>
        <c:barDir val="col"/>
        <c:grouping val="clustered"/>
        <c:varyColors val="0"/>
        <c:ser>
          <c:idx val="0"/>
          <c:order val="0"/>
          <c:tx>
            <c:strRef>
              <c:f>'QUADRO DEMONSTRATIVO'!$B$71</c:f>
              <c:strCache>
                <c:ptCount val="1"/>
                <c:pt idx="0">
                  <c:v>Renda Fixa</c:v>
                </c:pt>
              </c:strCache>
            </c:strRef>
          </c:tx>
          <c:spPr>
            <a:solidFill>
              <a:schemeClr val="tx1">
                <a:lumMod val="50000"/>
                <a:lumOff val="50000"/>
              </a:schemeClr>
            </a:solidFill>
            <a:ln>
              <a:noFill/>
            </a:ln>
            <a:effectLst/>
          </c:spPr>
          <c:invertIfNegative val="0"/>
          <c:dLbls>
            <c:dLbl>
              <c:idx val="1"/>
              <c:layout>
                <c:manualLayout>
                  <c:x val="-6.2015503875968991E-3"/>
                  <c:y val="-2.0066887518301161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C9A2-4426-807E-FBDC6D0E1CBB}"/>
                </c:ext>
              </c:extLst>
            </c:dLbl>
            <c:dLbl>
              <c:idx val="2"/>
              <c:layout>
                <c:manualLayout>
                  <c:x val="-6.1855670103092781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C9A2-4426-807E-FBDC6D0E1CBB}"/>
                </c:ext>
              </c:extLst>
            </c:dLbl>
            <c:dLbl>
              <c:idx val="3"/>
              <c:layout>
                <c:manualLayout>
                  <c:x val="-1.1340206185567086E-2"/>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C9A2-4426-807E-FBDC6D0E1CBB}"/>
                </c:ext>
              </c:extLst>
            </c:dLbl>
            <c:dLbl>
              <c:idx val="4"/>
              <c:layout>
                <c:manualLayout>
                  <c:x val="-4.9440845724319912E-3"/>
                  <c:y val="7.619047619047619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C9A2-4426-807E-FBDC6D0E1CB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DEMONSTRATIVO'!$C$70:$F$70</c:f>
              <c:strCache>
                <c:ptCount val="4"/>
                <c:pt idx="0">
                  <c:v>Jan</c:v>
                </c:pt>
                <c:pt idx="1">
                  <c:v>Fev</c:v>
                </c:pt>
                <c:pt idx="2">
                  <c:v>Mar</c:v>
                </c:pt>
                <c:pt idx="3">
                  <c:v>Abr</c:v>
                </c:pt>
              </c:strCache>
              <c:extLst/>
            </c:strRef>
          </c:cat>
          <c:val>
            <c:numRef>
              <c:f>'QUADRO DEMONSTRATIVO'!$C$71:$F$71</c:f>
              <c:numCache>
                <c:formatCode>0.00%</c:formatCode>
                <c:ptCount val="4"/>
                <c:pt idx="0">
                  <c:v>6.0151309846166482E-3</c:v>
                </c:pt>
                <c:pt idx="1">
                  <c:v>7.8241226481216408E-3</c:v>
                </c:pt>
                <c:pt idx="2">
                  <c:v>7.1116477540346763E-3</c:v>
                </c:pt>
                <c:pt idx="3">
                  <c:v>1.3001659239374767E-3</c:v>
                </c:pt>
              </c:numCache>
              <c:extLst/>
            </c:numRef>
          </c:val>
          <c:extLst>
            <c:ext xmlns:c16="http://schemas.microsoft.com/office/drawing/2014/chart" uri="{C3380CC4-5D6E-409C-BE32-E72D297353CC}">
              <c16:uniqueId val="{00000004-C9A2-4426-807E-FBDC6D0E1CBB}"/>
            </c:ext>
          </c:extLst>
        </c:ser>
        <c:ser>
          <c:idx val="1"/>
          <c:order val="1"/>
          <c:tx>
            <c:strRef>
              <c:f>'QUADRO DEMONSTRATIVO'!$B$72</c:f>
              <c:strCache>
                <c:ptCount val="1"/>
                <c:pt idx="0">
                  <c:v>Renda Variável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DEMONSTRATIVO'!$C$70:$F$70</c:f>
              <c:strCache>
                <c:ptCount val="4"/>
                <c:pt idx="0">
                  <c:v>Jan</c:v>
                </c:pt>
                <c:pt idx="1">
                  <c:v>Fev</c:v>
                </c:pt>
                <c:pt idx="2">
                  <c:v>Mar</c:v>
                </c:pt>
                <c:pt idx="3">
                  <c:v>Abr</c:v>
                </c:pt>
              </c:strCache>
              <c:extLst/>
            </c:strRef>
          </c:cat>
          <c:val>
            <c:numRef>
              <c:f>'QUADRO DEMONSTRATIVO'!$C$72:$F$72</c:f>
              <c:numCache>
                <c:formatCode>0.00%</c:formatCode>
                <c:ptCount val="4"/>
                <c:pt idx="0">
                  <c:v>-4.6456076091597277E-2</c:v>
                </c:pt>
                <c:pt idx="1">
                  <c:v>1.5669494111608777E-2</c:v>
                </c:pt>
                <c:pt idx="2">
                  <c:v>4.2391740135339891E-3</c:v>
                </c:pt>
                <c:pt idx="3">
                  <c:v>-3.8841682916208077E-2</c:v>
                </c:pt>
              </c:numCache>
              <c:extLst/>
            </c:numRef>
          </c:val>
          <c:extLst>
            <c:ext xmlns:c16="http://schemas.microsoft.com/office/drawing/2014/chart" uri="{C3380CC4-5D6E-409C-BE32-E72D297353CC}">
              <c16:uniqueId val="{00000005-C9A2-4426-807E-FBDC6D0E1CBB}"/>
            </c:ext>
          </c:extLst>
        </c:ser>
        <c:ser>
          <c:idx val="2"/>
          <c:order val="2"/>
          <c:tx>
            <c:strRef>
              <c:f>'QUADRO DEMONSTRATIVO'!$B$73</c:f>
              <c:strCache>
                <c:ptCount val="1"/>
                <c:pt idx="0">
                  <c:v>Fundos Estruturados</c:v>
                </c:pt>
              </c:strCache>
            </c:strRef>
          </c:tx>
          <c:spPr>
            <a:solidFill>
              <a:schemeClr val="accent1">
                <a:lumMod val="75000"/>
              </a:schemeClr>
            </a:solidFill>
            <a:ln>
              <a:noFill/>
            </a:ln>
            <a:effectLst/>
          </c:spPr>
          <c:invertIfNegative val="0"/>
          <c:dLbls>
            <c:dLbl>
              <c:idx val="0"/>
              <c:layout>
                <c:manualLayout>
                  <c:x val="-6.2015503875968991E-3"/>
                  <c:y val="-4.01337750366026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A2-4426-807E-FBDC6D0E1CBB}"/>
                </c:ext>
              </c:extLst>
            </c:dLbl>
            <c:dLbl>
              <c:idx val="1"/>
              <c:layout>
                <c:manualLayout>
                  <c:x val="-7.2510936132983376E-3"/>
                  <c:y val="-4.0133775036602683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C9A2-4426-807E-FBDC6D0E1CBB}"/>
                </c:ext>
              </c:extLst>
            </c:dLbl>
            <c:dLbl>
              <c:idx val="2"/>
              <c:layout>
                <c:manualLayout>
                  <c:x val="1.0309278350515464E-2"/>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C9A2-4426-807E-FBDC6D0E1CBB}"/>
                </c:ext>
              </c:extLst>
            </c:dLbl>
            <c:dLbl>
              <c:idx val="3"/>
              <c:layout>
                <c:manualLayout>
                  <c:x val="5.1546391752576564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C9A2-4426-807E-FBDC6D0E1CB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DEMONSTRATIVO'!$C$70:$F$70</c:f>
              <c:strCache>
                <c:ptCount val="4"/>
                <c:pt idx="0">
                  <c:v>Jan</c:v>
                </c:pt>
                <c:pt idx="1">
                  <c:v>Fev</c:v>
                </c:pt>
                <c:pt idx="2">
                  <c:v>Mar</c:v>
                </c:pt>
                <c:pt idx="3">
                  <c:v>Abr</c:v>
                </c:pt>
              </c:strCache>
              <c:extLst/>
            </c:strRef>
          </c:cat>
          <c:val>
            <c:numRef>
              <c:f>'QUADRO DEMONSTRATIVO'!$C$73:$F$73</c:f>
              <c:numCache>
                <c:formatCode>0.00%</c:formatCode>
                <c:ptCount val="4"/>
                <c:pt idx="0">
                  <c:v>-9.6935188051232545E-3</c:v>
                </c:pt>
                <c:pt idx="1">
                  <c:v>8.8902989906986443E-3</c:v>
                </c:pt>
                <c:pt idx="2">
                  <c:v>1.3272659093348039E-2</c:v>
                </c:pt>
                <c:pt idx="3">
                  <c:v>-1.5220830547517902E-2</c:v>
                </c:pt>
              </c:numCache>
              <c:extLst/>
            </c:numRef>
          </c:val>
          <c:extLst>
            <c:ext xmlns:c16="http://schemas.microsoft.com/office/drawing/2014/chart" uri="{C3380CC4-5D6E-409C-BE32-E72D297353CC}">
              <c16:uniqueId val="{0000000A-C9A2-4426-807E-FBDC6D0E1CBB}"/>
            </c:ext>
          </c:extLst>
        </c:ser>
        <c:ser>
          <c:idx val="3"/>
          <c:order val="3"/>
          <c:tx>
            <c:strRef>
              <c:f>'QUADRO DEMONSTRATIVO'!$B$74</c:f>
              <c:strCache>
                <c:ptCount val="1"/>
                <c:pt idx="0">
                  <c:v>Fundos Imobiliários</c:v>
                </c:pt>
              </c:strCache>
            </c:strRef>
          </c:tx>
          <c:spPr>
            <a:solidFill>
              <a:schemeClr val="accent6">
                <a:lumMod val="50000"/>
              </a:schemeClr>
            </a:solidFill>
            <a:ln>
              <a:noFill/>
            </a:ln>
            <a:effectLst/>
          </c:spPr>
          <c:invertIfNegative val="0"/>
          <c:dLbls>
            <c:dLbl>
              <c:idx val="1"/>
              <c:layout>
                <c:manualLayout>
                  <c:x val="-4.0643478911064693E-3"/>
                  <c:y val="-1.6755973811116622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9A2-4426-807E-FBDC6D0E1CB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DEMONSTRATIVO'!$C$70:$F$70</c:f>
              <c:strCache>
                <c:ptCount val="4"/>
                <c:pt idx="0">
                  <c:v>Jan</c:v>
                </c:pt>
                <c:pt idx="1">
                  <c:v>Fev</c:v>
                </c:pt>
                <c:pt idx="2">
                  <c:v>Mar</c:v>
                </c:pt>
                <c:pt idx="3">
                  <c:v>Abr</c:v>
                </c:pt>
              </c:strCache>
              <c:extLst/>
            </c:strRef>
          </c:cat>
          <c:val>
            <c:numRef>
              <c:f>'QUADRO DEMONSTRATIVO'!$C$74:$F$74</c:f>
              <c:numCache>
                <c:formatCode>0.00%</c:formatCode>
                <c:ptCount val="4"/>
                <c:pt idx="0">
                  <c:v>1.3941427248394119E-3</c:v>
                </c:pt>
                <c:pt idx="1">
                  <c:v>2.7527634168757881E-4</c:v>
                </c:pt>
                <c:pt idx="2">
                  <c:v>1.0382474482243932E-4</c:v>
                </c:pt>
                <c:pt idx="3">
                  <c:v>1.0131065600795096E-3</c:v>
                </c:pt>
              </c:numCache>
              <c:extLst/>
            </c:numRef>
          </c:val>
          <c:extLst>
            <c:ext xmlns:c16="http://schemas.microsoft.com/office/drawing/2014/chart" uri="{C3380CC4-5D6E-409C-BE32-E72D297353CC}">
              <c16:uniqueId val="{0000000C-C9A2-4426-807E-FBDC6D0E1CBB}"/>
            </c:ext>
          </c:extLst>
        </c:ser>
        <c:ser>
          <c:idx val="4"/>
          <c:order val="4"/>
          <c:tx>
            <c:strRef>
              <c:f>'QUADRO DEMONSTRATIVO'!$B$75</c:f>
              <c:strCache>
                <c:ptCount val="1"/>
                <c:pt idx="0">
                  <c:v>Fundo Capitalizado - JaboatãoPREV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DEMONSTRATIVO'!$C$70:$F$70</c:f>
              <c:strCache>
                <c:ptCount val="4"/>
                <c:pt idx="0">
                  <c:v>Jan</c:v>
                </c:pt>
                <c:pt idx="1">
                  <c:v>Fev</c:v>
                </c:pt>
                <c:pt idx="2">
                  <c:v>Mar</c:v>
                </c:pt>
                <c:pt idx="3">
                  <c:v>Abr</c:v>
                </c:pt>
              </c:strCache>
              <c:extLst/>
            </c:strRef>
          </c:cat>
          <c:val>
            <c:numRef>
              <c:f>'QUADRO DEMONSTRATIVO'!$C$75:$F$75</c:f>
              <c:numCache>
                <c:formatCode>0.00%</c:formatCode>
                <c:ptCount val="4"/>
                <c:pt idx="0">
                  <c:v>2.8233526790802333E-3</c:v>
                </c:pt>
                <c:pt idx="1">
                  <c:v>8.2787327586875195E-3</c:v>
                </c:pt>
                <c:pt idx="2">
                  <c:v>7.0441841292240683E-3</c:v>
                </c:pt>
                <c:pt idx="3">
                  <c:v>-1.21275577237095E-3</c:v>
                </c:pt>
              </c:numCache>
              <c:extLst/>
            </c:numRef>
          </c:val>
          <c:extLst>
            <c:ext xmlns:c16="http://schemas.microsoft.com/office/drawing/2014/chart" uri="{C3380CC4-5D6E-409C-BE32-E72D297353CC}">
              <c16:uniqueId val="{0000000D-C9A2-4426-807E-FBDC6D0E1CBB}"/>
            </c:ext>
          </c:extLst>
        </c:ser>
        <c:ser>
          <c:idx val="5"/>
          <c:order val="5"/>
          <c:tx>
            <c:strRef>
              <c:f>'QUADRO DEMONSTRATIVO'!$B$77</c:f>
              <c:strCache>
                <c:ptCount val="1"/>
                <c:pt idx="0">
                  <c:v>Meta Atuarial - IPCA + 4,99%a.a.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DEMONSTRATIVO'!$C$70:$F$70</c:f>
              <c:strCache>
                <c:ptCount val="4"/>
                <c:pt idx="0">
                  <c:v>Jan</c:v>
                </c:pt>
                <c:pt idx="1">
                  <c:v>Fev</c:v>
                </c:pt>
                <c:pt idx="2">
                  <c:v>Mar</c:v>
                </c:pt>
                <c:pt idx="3">
                  <c:v>Abr</c:v>
                </c:pt>
              </c:strCache>
              <c:extLst/>
            </c:strRef>
          </c:cat>
          <c:val>
            <c:numRef>
              <c:f>'QUADRO DEMONSTRATIVO'!$C$77:$F$77</c:f>
              <c:numCache>
                <c:formatCode>0.00%</c:formatCode>
                <c:ptCount val="4"/>
                <c:pt idx="0">
                  <c:v>8.4780856845732E-3</c:v>
                </c:pt>
                <c:pt idx="1">
                  <c:v>1.2008719478877383E-2</c:v>
                </c:pt>
                <c:pt idx="2">
                  <c:v>5.4783492497756303E-3</c:v>
                </c:pt>
              </c:numCache>
              <c:extLst/>
            </c:numRef>
          </c:val>
          <c:extLst>
            <c:ext xmlns:c16="http://schemas.microsoft.com/office/drawing/2014/chart" uri="{C3380CC4-5D6E-409C-BE32-E72D297353CC}">
              <c16:uniqueId val="{0000000E-C9A2-4426-807E-FBDC6D0E1CBB}"/>
            </c:ext>
          </c:extLst>
        </c:ser>
        <c:dLbls>
          <c:dLblPos val="outEnd"/>
          <c:showLegendKey val="0"/>
          <c:showVal val="1"/>
          <c:showCatName val="0"/>
          <c:showSerName val="0"/>
          <c:showPercent val="0"/>
          <c:showBubbleSize val="0"/>
        </c:dLbls>
        <c:gapWidth val="150"/>
        <c:axId val="227163520"/>
        <c:axId val="227185792"/>
      </c:barChart>
      <c:catAx>
        <c:axId val="227163520"/>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227185792"/>
        <c:crosses val="autoZero"/>
        <c:auto val="0"/>
        <c:lblAlgn val="ctr"/>
        <c:lblOffset val="100"/>
        <c:noMultiLvlLbl val="1"/>
      </c:catAx>
      <c:valAx>
        <c:axId val="227185792"/>
        <c:scaling>
          <c:orientation val="minMax"/>
        </c:scaling>
        <c:delete val="1"/>
        <c:axPos val="l"/>
        <c:numFmt formatCode="0.00%" sourceLinked="1"/>
        <c:majorTickMark val="out"/>
        <c:minorTickMark val="none"/>
        <c:tickLblPos val="nextTo"/>
        <c:crossAx val="227163520"/>
        <c:crosses val="autoZero"/>
        <c:crossBetween val="between"/>
      </c:valAx>
      <c:spPr>
        <a:noFill/>
        <a:ln>
          <a:noFill/>
        </a:ln>
        <a:effectLst/>
      </c:spPr>
    </c:plotArea>
    <c:legend>
      <c:legendPos val="b"/>
      <c:layout>
        <c:manualLayout>
          <c:xMode val="edge"/>
          <c:yMode val="edge"/>
          <c:x val="4.9419128967698005E-2"/>
          <c:y val="0.87645626456517223"/>
          <c:w val="0.84608284624467289"/>
          <c:h val="0.1235437354348278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48780144832157E-3"/>
          <c:y val="6.9113500760637367E-2"/>
          <c:w val="0.98491551690674151"/>
          <c:h val="0.5859214524275882"/>
        </c:manualLayout>
      </c:layout>
      <c:lineChart>
        <c:grouping val="standard"/>
        <c:varyColors val="0"/>
        <c:ser>
          <c:idx val="0"/>
          <c:order val="0"/>
          <c:tx>
            <c:strRef>
              <c:f>'QUADRO DEMONSTRATIVO'!$B$76</c:f>
              <c:strCache>
                <c:ptCount val="1"/>
                <c:pt idx="0">
                  <c:v>Fundo Capitalizado - JaboatãoPREV</c:v>
                </c:pt>
              </c:strCache>
            </c:strRef>
          </c:tx>
          <c:spPr>
            <a:ln w="19050" cap="rnd" cmpd="sng" algn="ctr">
              <a:solidFill>
                <a:schemeClr val="accent1">
                  <a:shade val="95000"/>
                  <a:satMod val="105000"/>
                </a:schemeClr>
              </a:solidFill>
              <a:round/>
            </a:ln>
            <a:effectLst/>
          </c:spPr>
          <c:marker>
            <c:symbol val="circle"/>
            <c:size val="17"/>
            <c:spPr>
              <a:solidFill>
                <a:schemeClr val="tx2"/>
              </a:solidFill>
              <a:ln>
                <a:noFill/>
              </a:ln>
              <a:effectLst/>
            </c:spPr>
          </c:marker>
          <c:dLbls>
            <c:dLbl>
              <c:idx val="0"/>
              <c:layout>
                <c:manualLayout>
                  <c:x val="-2.7426332896834031E-3"/>
                  <c:y val="-9.090909090909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17-401A-B5DF-6C4FE955FB02}"/>
                </c:ext>
              </c:extLst>
            </c:dLbl>
            <c:dLbl>
              <c:idx val="3"/>
              <c:layout>
                <c:manualLayout>
                  <c:x val="0"/>
                  <c:y val="-8.6580086580086684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CA17-401A-B5DF-6C4FE955FB0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DEMONSTRATIVO'!$C$70:$F$70</c:f>
              <c:strCache>
                <c:ptCount val="4"/>
                <c:pt idx="0">
                  <c:v>Jan</c:v>
                </c:pt>
                <c:pt idx="1">
                  <c:v>Fev</c:v>
                </c:pt>
                <c:pt idx="2">
                  <c:v>Mar</c:v>
                </c:pt>
                <c:pt idx="3">
                  <c:v>Abr</c:v>
                </c:pt>
              </c:strCache>
              <c:extLst/>
            </c:strRef>
          </c:cat>
          <c:val>
            <c:numRef>
              <c:f>'QUADRO DEMONSTRATIVO'!$C$76:$F$76</c:f>
              <c:numCache>
                <c:formatCode>0.00%</c:formatCode>
                <c:ptCount val="4"/>
                <c:pt idx="0">
                  <c:v>2.8233526790801822E-3</c:v>
                </c:pt>
                <c:pt idx="1">
                  <c:v>1.1125459220081346E-2</c:v>
                </c:pt>
                <c:pt idx="2">
                  <c:v>1.8248013132573959E-2</c:v>
                </c:pt>
                <c:pt idx="3">
                  <c:v>1.7013126976942239E-2</c:v>
                </c:pt>
              </c:numCache>
              <c:extLst/>
            </c:numRef>
          </c:val>
          <c:smooth val="0"/>
          <c:extLst>
            <c:ext xmlns:c16="http://schemas.microsoft.com/office/drawing/2014/chart" uri="{C3380CC4-5D6E-409C-BE32-E72D297353CC}">
              <c16:uniqueId val="{00000002-CA17-401A-B5DF-6C4FE955FB02}"/>
            </c:ext>
          </c:extLst>
        </c:ser>
        <c:ser>
          <c:idx val="1"/>
          <c:order val="1"/>
          <c:tx>
            <c:strRef>
              <c:f>'QUADRO DEMONSTRATIVO'!$B$78</c:f>
              <c:strCache>
                <c:ptCount val="1"/>
                <c:pt idx="0">
                  <c:v>Meta Atuarial - IPCA + 4,99%a.a.</c:v>
                </c:pt>
              </c:strCache>
            </c:strRef>
          </c:tx>
          <c:spPr>
            <a:ln w="19050" cap="rnd" cmpd="sng" algn="ctr">
              <a:solidFill>
                <a:schemeClr val="accent2">
                  <a:shade val="95000"/>
                  <a:satMod val="105000"/>
                </a:schemeClr>
              </a:solidFill>
              <a:round/>
            </a:ln>
            <a:effectLst/>
          </c:spPr>
          <c:marker>
            <c:symbol val="circle"/>
            <c:size val="17"/>
            <c:spPr>
              <a:solidFill>
                <a:schemeClr val="accent2"/>
              </a:solidFill>
              <a:ln>
                <a:noFill/>
              </a:ln>
              <a:effectLst/>
            </c:spPr>
          </c:marker>
          <c:dLbls>
            <c:dLbl>
              <c:idx val="0"/>
              <c:layout>
                <c:manualLayout>
                  <c:x val="-1.3713166448417267E-3"/>
                  <c:y val="-0.10822510822510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17-401A-B5DF-6C4FE955FB02}"/>
                </c:ext>
              </c:extLst>
            </c:dLbl>
            <c:dLbl>
              <c:idx val="3"/>
              <c:layout>
                <c:manualLayout>
                  <c:x val="0"/>
                  <c:y val="1.731601731601731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CA17-401A-B5DF-6C4FE955FB0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50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DEMONSTRATIVO'!$C$70:$F$70</c:f>
              <c:strCache>
                <c:ptCount val="4"/>
                <c:pt idx="0">
                  <c:v>Jan</c:v>
                </c:pt>
                <c:pt idx="1">
                  <c:v>Fev</c:v>
                </c:pt>
                <c:pt idx="2">
                  <c:v>Mar</c:v>
                </c:pt>
                <c:pt idx="3">
                  <c:v>Abr</c:v>
                </c:pt>
              </c:strCache>
              <c:extLst/>
            </c:strRef>
          </c:cat>
          <c:val>
            <c:numRef>
              <c:f>'QUADRO DEMONSTRATIVO'!$C$78:$F$78</c:f>
              <c:numCache>
                <c:formatCode>0.00%</c:formatCode>
                <c:ptCount val="4"/>
                <c:pt idx="0">
                  <c:v>8.4780856845732E-3</c:v>
                </c:pt>
                <c:pt idx="1">
                  <c:v>2.058861611615459E-2</c:v>
                </c:pt>
                <c:pt idx="2">
                  <c:v>2.6179756995584169E-2</c:v>
                </c:pt>
                <c:pt idx="3">
                  <c:v>2.6179756995584169E-2</c:v>
                </c:pt>
              </c:numCache>
              <c:extLst/>
            </c:numRef>
          </c:val>
          <c:smooth val="0"/>
          <c:extLst>
            <c:ext xmlns:c16="http://schemas.microsoft.com/office/drawing/2014/chart" uri="{C3380CC4-5D6E-409C-BE32-E72D297353CC}">
              <c16:uniqueId val="{00000005-CA17-401A-B5DF-6C4FE955FB02}"/>
            </c:ext>
          </c:extLst>
        </c:ser>
        <c:dLbls>
          <c:dLblPos val="ctr"/>
          <c:showLegendKey val="0"/>
          <c:showVal val="1"/>
          <c:showCatName val="0"/>
          <c:showSerName val="0"/>
          <c:showPercent val="0"/>
          <c:showBubbleSize val="0"/>
        </c:dLbls>
        <c:marker val="1"/>
        <c:smooth val="0"/>
        <c:axId val="227961088"/>
        <c:axId val="227966976"/>
      </c:lineChart>
      <c:catAx>
        <c:axId val="227961088"/>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pt-BR"/>
          </a:p>
        </c:txPr>
        <c:crossAx val="227966976"/>
        <c:crosses val="autoZero"/>
        <c:auto val="1"/>
        <c:lblAlgn val="ctr"/>
        <c:lblOffset val="100"/>
        <c:noMultiLvlLbl val="0"/>
      </c:catAx>
      <c:valAx>
        <c:axId val="227966976"/>
        <c:scaling>
          <c:orientation val="minMax"/>
        </c:scaling>
        <c:delete val="1"/>
        <c:axPos val="l"/>
        <c:numFmt formatCode="0.00%" sourceLinked="1"/>
        <c:majorTickMark val="out"/>
        <c:minorTickMark val="none"/>
        <c:tickLblPos val="nextTo"/>
        <c:crossAx val="227961088"/>
        <c:crosses val="autoZero"/>
        <c:crossBetween val="between"/>
        <c:majorUnit val="1.0000000000000002E-3"/>
        <c:minorUnit val="1.8354027230202248E-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264750758027094E-2"/>
          <c:y val="6.6013778878847448E-2"/>
          <c:w val="0.69534325969042599"/>
          <c:h val="0.89751550288929982"/>
        </c:manualLayout>
      </c:layout>
      <c:barChart>
        <c:barDir val="col"/>
        <c:grouping val="clustered"/>
        <c:varyColors val="0"/>
        <c:ser>
          <c:idx val="0"/>
          <c:order val="0"/>
          <c:tx>
            <c:strRef>
              <c:f>'QUADRO DEMONSTRATIVO'!$B$82</c:f>
              <c:strCache>
                <c:ptCount val="1"/>
                <c:pt idx="0">
                  <c:v>Renda Fixa</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DEMONSTRATIVO'!$D$82</c:f>
              <c:numCache>
                <c:formatCode>0.00%</c:formatCode>
                <c:ptCount val="1"/>
                <c:pt idx="0">
                  <c:v>2.2424314261927591E-2</c:v>
                </c:pt>
              </c:numCache>
            </c:numRef>
          </c:val>
          <c:extLst>
            <c:ext xmlns:c16="http://schemas.microsoft.com/office/drawing/2014/chart" uri="{C3380CC4-5D6E-409C-BE32-E72D297353CC}">
              <c16:uniqueId val="{00000000-C686-4BF6-87D0-F51B439F3260}"/>
            </c:ext>
          </c:extLst>
        </c:ser>
        <c:ser>
          <c:idx val="1"/>
          <c:order val="1"/>
          <c:tx>
            <c:strRef>
              <c:f>'QUADRO DEMONSTRATIVO'!$B$83</c:f>
              <c:strCache>
                <c:ptCount val="1"/>
                <c:pt idx="0">
                  <c:v>Renda Variável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DEMONSTRATIVO'!$D$83</c:f>
              <c:numCache>
                <c:formatCode>0.00%</c:formatCode>
                <c:ptCount val="1"/>
                <c:pt idx="0">
                  <c:v>-6.5186020031577807E-2</c:v>
                </c:pt>
              </c:numCache>
            </c:numRef>
          </c:val>
          <c:extLst>
            <c:ext xmlns:c16="http://schemas.microsoft.com/office/drawing/2014/chart" uri="{C3380CC4-5D6E-409C-BE32-E72D297353CC}">
              <c16:uniqueId val="{00000001-C686-4BF6-87D0-F51B439F3260}"/>
            </c:ext>
          </c:extLst>
        </c:ser>
        <c:ser>
          <c:idx val="2"/>
          <c:order val="2"/>
          <c:tx>
            <c:strRef>
              <c:f>'QUADRO DEMONSTRATIVO'!$B$84</c:f>
              <c:strCache>
                <c:ptCount val="1"/>
                <c:pt idx="0">
                  <c:v>Fundos Estruturados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DEMONSTRATIVO'!$D$84</c:f>
              <c:numCache>
                <c:formatCode>0.00%</c:formatCode>
                <c:ptCount val="1"/>
                <c:pt idx="0">
                  <c:v>-3.0376780670398063E-3</c:v>
                </c:pt>
              </c:numCache>
            </c:numRef>
          </c:val>
          <c:extLst>
            <c:ext xmlns:c16="http://schemas.microsoft.com/office/drawing/2014/chart" uri="{C3380CC4-5D6E-409C-BE32-E72D297353CC}">
              <c16:uniqueId val="{00000002-C686-4BF6-87D0-F51B439F3260}"/>
            </c:ext>
          </c:extLst>
        </c:ser>
        <c:ser>
          <c:idx val="3"/>
          <c:order val="3"/>
          <c:tx>
            <c:strRef>
              <c:f>'QUADRO DEMONSTRATIVO'!$B$85</c:f>
              <c:strCache>
                <c:ptCount val="1"/>
                <c:pt idx="0">
                  <c:v>Fundos Imobiliários</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DEMONSTRATIVO'!$D$85</c:f>
              <c:numCache>
                <c:formatCode>0.00%</c:formatCode>
                <c:ptCount val="1"/>
                <c:pt idx="0">
                  <c:v>2.7887045621735052E-3</c:v>
                </c:pt>
              </c:numCache>
              <c:extLst xmlns:c15="http://schemas.microsoft.com/office/drawing/2012/chart"/>
            </c:numRef>
          </c:val>
          <c:extLst xmlns:c15="http://schemas.microsoft.com/office/drawing/2012/chart">
            <c:ext xmlns:c16="http://schemas.microsoft.com/office/drawing/2014/chart" uri="{C3380CC4-5D6E-409C-BE32-E72D297353CC}">
              <c16:uniqueId val="{00000003-C686-4BF6-87D0-F51B439F3260}"/>
            </c:ext>
          </c:extLst>
        </c:ser>
        <c:ser>
          <c:idx val="4"/>
          <c:order val="4"/>
          <c:tx>
            <c:strRef>
              <c:f>'QUADRO DEMONSTRATIVO'!$B$86</c:f>
              <c:strCache>
                <c:ptCount val="1"/>
                <c:pt idx="0">
                  <c:v>Fundo Capitalizado - JaboatãoPREV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DEMONSTRATIVO'!$D$86</c:f>
              <c:numCache>
                <c:formatCode>0.00%</c:formatCode>
                <c:ptCount val="1"/>
                <c:pt idx="0">
                  <c:v>1.7013126976942239E-2</c:v>
                </c:pt>
              </c:numCache>
            </c:numRef>
          </c:val>
          <c:extLst>
            <c:ext xmlns:c16="http://schemas.microsoft.com/office/drawing/2014/chart" uri="{C3380CC4-5D6E-409C-BE32-E72D297353CC}">
              <c16:uniqueId val="{00000004-C686-4BF6-87D0-F51B439F3260}"/>
            </c:ext>
          </c:extLst>
        </c:ser>
        <c:dLbls>
          <c:dLblPos val="outEnd"/>
          <c:showLegendKey val="0"/>
          <c:showVal val="1"/>
          <c:showCatName val="0"/>
          <c:showSerName val="0"/>
          <c:showPercent val="0"/>
          <c:showBubbleSize val="0"/>
        </c:dLbls>
        <c:gapWidth val="219"/>
        <c:overlap val="-27"/>
        <c:axId val="227451264"/>
        <c:axId val="227452800"/>
        <c:extLst/>
      </c:barChart>
      <c:catAx>
        <c:axId val="227451264"/>
        <c:scaling>
          <c:orientation val="minMax"/>
        </c:scaling>
        <c:delete val="1"/>
        <c:axPos val="b"/>
        <c:numFmt formatCode="General" sourceLinked="1"/>
        <c:majorTickMark val="out"/>
        <c:minorTickMark val="none"/>
        <c:tickLblPos val="nextTo"/>
        <c:crossAx val="227452800"/>
        <c:crosses val="autoZero"/>
        <c:auto val="1"/>
        <c:lblAlgn val="ctr"/>
        <c:lblOffset val="100"/>
        <c:noMultiLvlLbl val="0"/>
      </c:catAx>
      <c:valAx>
        <c:axId val="227452800"/>
        <c:scaling>
          <c:orientation val="minMax"/>
        </c:scaling>
        <c:delete val="1"/>
        <c:axPos val="l"/>
        <c:numFmt formatCode="0.00%" sourceLinked="1"/>
        <c:majorTickMark val="out"/>
        <c:minorTickMark val="none"/>
        <c:tickLblPos val="nextTo"/>
        <c:crossAx val="227451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'QUADRO DEMONSTRATIVO'!$B$98</c:f>
              <c:strCache>
                <c:ptCount val="1"/>
                <c:pt idx="0">
                  <c:v>Fundo Capitalizado - JaboatãoPREV</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DEMONSTRATIVO'!$D$98</c:f>
              <c:numCache>
                <c:formatCode>0.00%</c:formatCode>
                <c:ptCount val="1"/>
                <c:pt idx="0">
                  <c:v>1.7013126976942239E-2</c:v>
                </c:pt>
              </c:numCache>
            </c:numRef>
          </c:val>
          <c:extLst>
            <c:ext xmlns:c16="http://schemas.microsoft.com/office/drawing/2014/chart" uri="{C3380CC4-5D6E-409C-BE32-E72D297353CC}">
              <c16:uniqueId val="{00000000-E6D6-4A6C-8BED-94A47F3862EE}"/>
            </c:ext>
          </c:extLst>
        </c:ser>
        <c:ser>
          <c:idx val="1"/>
          <c:order val="1"/>
          <c:tx>
            <c:strRef>
              <c:f>'QUADRO DEMONSTRATIVO'!$B$99</c:f>
              <c:strCache>
                <c:ptCount val="1"/>
                <c:pt idx="0">
                  <c:v>Meta Atuarial - IPCA + 4,99%a.a.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DEMONSTRATIVO'!$D$99</c:f>
              <c:numCache>
                <c:formatCode>0.00%</c:formatCode>
                <c:ptCount val="1"/>
                <c:pt idx="0">
                  <c:v>3.4467576310896808E-2</c:v>
                </c:pt>
              </c:numCache>
            </c:numRef>
          </c:val>
          <c:extLst>
            <c:ext xmlns:c16="http://schemas.microsoft.com/office/drawing/2014/chart" uri="{C3380CC4-5D6E-409C-BE32-E72D297353CC}">
              <c16:uniqueId val="{00000001-E6D6-4A6C-8BED-94A47F3862EE}"/>
            </c:ext>
          </c:extLst>
        </c:ser>
        <c:ser>
          <c:idx val="2"/>
          <c:order val="2"/>
          <c:tx>
            <c:strRef>
              <c:f>'QUADRO DEMONSTRATIVO'!$B$100</c:f>
              <c:strCache>
                <c:ptCount val="1"/>
                <c:pt idx="0">
                  <c:v>IPCA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DEMONSTRATIVO'!$D$100</c:f>
              <c:numCache>
                <c:formatCode>0.00%</c:formatCode>
                <c:ptCount val="1"/>
                <c:pt idx="0">
                  <c:v>1.8008704455950486E-2</c:v>
                </c:pt>
              </c:numCache>
            </c:numRef>
          </c:val>
          <c:extLst>
            <c:ext xmlns:c16="http://schemas.microsoft.com/office/drawing/2014/chart" uri="{C3380CC4-5D6E-409C-BE32-E72D297353CC}">
              <c16:uniqueId val="{00000002-E6D6-4A6C-8BED-94A47F3862EE}"/>
            </c:ext>
          </c:extLst>
        </c:ser>
        <c:ser>
          <c:idx val="3"/>
          <c:order val="3"/>
          <c:tx>
            <c:strRef>
              <c:f>'QUADRO DEMONSTRATIVO'!$B$101</c:f>
              <c:strCache>
                <c:ptCount val="1"/>
                <c:pt idx="0">
                  <c:v>CDI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DEMONSTRATIVO'!$D$101</c:f>
              <c:numCache>
                <c:formatCode>0.00%</c:formatCode>
                <c:ptCount val="1"/>
                <c:pt idx="0">
                  <c:v>3.5354541884767166E-2</c:v>
                </c:pt>
              </c:numCache>
            </c:numRef>
          </c:val>
          <c:extLst>
            <c:ext xmlns:c16="http://schemas.microsoft.com/office/drawing/2014/chart" uri="{C3380CC4-5D6E-409C-BE32-E72D297353CC}">
              <c16:uniqueId val="{00000003-E6D6-4A6C-8BED-94A47F3862EE}"/>
            </c:ext>
          </c:extLst>
        </c:ser>
        <c:ser>
          <c:idx val="4"/>
          <c:order val="4"/>
          <c:tx>
            <c:strRef>
              <c:f>'QUADRO DEMONSTRATIVO'!$B$102</c:f>
              <c:strCache>
                <c:ptCount val="1"/>
                <c:pt idx="0">
                  <c:v>IBOVESPA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DEMONSTRATIVO'!$D$102</c:f>
              <c:numCache>
                <c:formatCode>0.00%</c:formatCode>
                <c:ptCount val="1"/>
                <c:pt idx="0">
                  <c:v>-6.1564520807206202E-2</c:v>
                </c:pt>
              </c:numCache>
            </c:numRef>
          </c:val>
          <c:extLst>
            <c:ext xmlns:c16="http://schemas.microsoft.com/office/drawing/2014/chart" uri="{C3380CC4-5D6E-409C-BE32-E72D297353CC}">
              <c16:uniqueId val="{00000004-E6D6-4A6C-8BED-94A47F3862EE}"/>
            </c:ext>
          </c:extLst>
        </c:ser>
        <c:dLbls>
          <c:dLblPos val="outEnd"/>
          <c:showLegendKey val="0"/>
          <c:showVal val="1"/>
          <c:showCatName val="0"/>
          <c:showSerName val="0"/>
          <c:showPercent val="0"/>
          <c:showBubbleSize val="0"/>
        </c:dLbls>
        <c:gapWidth val="219"/>
        <c:overlap val="-27"/>
        <c:axId val="227837056"/>
        <c:axId val="227838592"/>
      </c:barChart>
      <c:catAx>
        <c:axId val="227837056"/>
        <c:scaling>
          <c:orientation val="minMax"/>
        </c:scaling>
        <c:delete val="1"/>
        <c:axPos val="b"/>
        <c:majorTickMark val="none"/>
        <c:minorTickMark val="none"/>
        <c:tickLblPos val="nextTo"/>
        <c:crossAx val="227838592"/>
        <c:crosses val="autoZero"/>
        <c:auto val="1"/>
        <c:lblAlgn val="ctr"/>
        <c:lblOffset val="100"/>
        <c:noMultiLvlLbl val="0"/>
      </c:catAx>
      <c:valAx>
        <c:axId val="227838592"/>
        <c:scaling>
          <c:orientation val="minMax"/>
        </c:scaling>
        <c:delete val="1"/>
        <c:axPos val="l"/>
        <c:numFmt formatCode="0.00%" sourceLinked="1"/>
        <c:majorTickMark val="none"/>
        <c:minorTickMark val="none"/>
        <c:tickLblPos val="nextTo"/>
        <c:crossAx val="2278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78546835752769E-2"/>
          <c:y val="4.758170522341066E-2"/>
          <c:w val="0.98352059925093638"/>
          <c:h val="0.77709138310016568"/>
        </c:manualLayout>
      </c:layout>
      <c:barChart>
        <c:barDir val="col"/>
        <c:grouping val="clustered"/>
        <c:varyColors val="0"/>
        <c:ser>
          <c:idx val="0"/>
          <c:order val="0"/>
          <c:tx>
            <c:strRef>
              <c:f>'QUADRO DEMONSTRATIVO'!$B$223</c:f>
              <c:strCache>
                <c:ptCount val="1"/>
                <c:pt idx="0">
                  <c:v>Evolução do Patrimônio Liquido - RECIPREV</c:v>
                </c:pt>
              </c:strCache>
            </c:strRef>
          </c:tx>
          <c:spPr>
            <a:solidFill>
              <a:schemeClr val="accent1">
                <a:lumMod val="75000"/>
              </a:schemeClr>
            </a:solidFill>
            <a:ln>
              <a:noFill/>
            </a:ln>
            <a:effectLst/>
          </c:spPr>
          <c:invertIfNegative val="0"/>
          <c:dLbls>
            <c:dLbl>
              <c:idx val="1"/>
              <c:layout>
                <c:manualLayout>
                  <c:x val="2.417986928781527E-3"/>
                  <c:y val="-3.0280948187092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0C-429D-A49F-F0DEF5344CE4}"/>
                </c:ext>
              </c:extLst>
            </c:dLbl>
            <c:dLbl>
              <c:idx val="2"/>
              <c:layout>
                <c:manualLayout>
                  <c:x val="0"/>
                  <c:y val="7.5702370467730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0C-429D-A49F-F0DEF5344CE4}"/>
                </c:ext>
              </c:extLst>
            </c:dLbl>
            <c:dLbl>
              <c:idx val="3"/>
              <c:layout>
                <c:manualLayout>
                  <c:x val="0"/>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0C-429D-A49F-F0DEF5344CE4}"/>
                </c:ext>
              </c:extLst>
            </c:dLbl>
            <c:dLbl>
              <c:idx val="4"/>
              <c:layout>
                <c:manualLayout>
                  <c:x val="2.4179869287815157E-3"/>
                  <c:y val="-2.271071114031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0C-429D-A49F-F0DEF5344CE4}"/>
                </c:ext>
              </c:extLst>
            </c:dLbl>
            <c:dLbl>
              <c:idx val="5"/>
              <c:layout>
                <c:manualLayout>
                  <c:x val="0"/>
                  <c:y val="1.8925592616932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0C-429D-A49F-F0DEF5344CE4}"/>
                </c:ext>
              </c:extLst>
            </c:dLbl>
            <c:dLbl>
              <c:idx val="6"/>
              <c:layout>
                <c:manualLayout>
                  <c:x val="-6.044967321953817E-3"/>
                  <c:y val="-7.5702370467730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0C-429D-A49F-F0DEF5344CE4}"/>
                </c:ext>
              </c:extLst>
            </c:dLbl>
            <c:dLbl>
              <c:idx val="7"/>
              <c:layout>
                <c:manualLayout>
                  <c:x val="-2.2164624132867966E-17"/>
                  <c:y val="-2.6495829663705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0C-429D-A49F-F0DEF5344CE4}"/>
                </c:ext>
              </c:extLst>
            </c:dLbl>
            <c:dLbl>
              <c:idx val="8"/>
              <c:layout>
                <c:manualLayout>
                  <c:x val="-6.0449673219538395E-3"/>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0C-429D-A49F-F0DEF5344CE4}"/>
                </c:ext>
              </c:extLst>
            </c:dLbl>
            <c:dLbl>
              <c:idx val="9"/>
              <c:layout>
                <c:manualLayout>
                  <c:x val="-1.2089934643907635E-3"/>
                  <c:y val="-2.2710711140319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0C-429D-A49F-F0DEF5344CE4}"/>
                </c:ext>
              </c:extLst>
            </c:dLbl>
            <c:dLbl>
              <c:idx val="10"/>
              <c:layout>
                <c:manualLayout>
                  <c:x val="0"/>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0C-429D-A49F-F0DEF5344CE4}"/>
                </c:ext>
              </c:extLst>
            </c:dLbl>
            <c:dLbl>
              <c:idx val="11"/>
              <c:layout>
                <c:manualLayout>
                  <c:x val="-3.6269803931723347E-3"/>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0C-429D-A49F-F0DEF5344CE4}"/>
                </c:ext>
              </c:extLst>
            </c:dLbl>
            <c:dLbl>
              <c:idx val="12"/>
              <c:layout>
                <c:manualLayout>
                  <c:x val="-2.417986928781527E-3"/>
                  <c:y val="1.5140474093546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0C-429D-A49F-F0DEF5344CE4}"/>
                </c:ext>
              </c:extLst>
            </c:dLbl>
            <c:dLbl>
              <c:idx val="13"/>
              <c:layout>
                <c:manualLayout>
                  <c:x val="0"/>
                  <c:y val="-2.64958296637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0C-429D-A49F-F0DEF5344CE4}"/>
                </c:ext>
              </c:extLst>
            </c:dLbl>
            <c:dLbl>
              <c:idx val="14"/>
              <c:layout>
                <c:manualLayout>
                  <c:x val="-4.4329248265735932E-17"/>
                  <c:y val="1.8925592616932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0C-429D-A49F-F0DEF5344CE4}"/>
                </c:ext>
              </c:extLst>
            </c:dLbl>
            <c:dLbl>
              <c:idx val="15"/>
              <c:layout>
                <c:manualLayout>
                  <c:x val="-6.044967321953817E-3"/>
                  <c:y val="-1.8925592616932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40C-429D-A49F-F0DEF5344CE4}"/>
                </c:ext>
              </c:extLst>
            </c:dLbl>
            <c:dLbl>
              <c:idx val="16"/>
              <c:layout>
                <c:manualLayout>
                  <c:x val="1.2089934643907635E-3"/>
                  <c:y val="3.78511852338644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40C-429D-A49F-F0DEF5344CE4}"/>
                </c:ext>
              </c:extLst>
            </c:dLbl>
            <c:dLbl>
              <c:idx val="17"/>
              <c:layout>
                <c:manualLayout>
                  <c:x val="-1.2089934643908077E-3"/>
                  <c:y val="-2.6495829663705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40C-429D-A49F-F0DEF5344CE4}"/>
                </c:ext>
              </c:extLst>
            </c:dLbl>
            <c:dLbl>
              <c:idx val="18"/>
              <c:layout>
                <c:manualLayout>
                  <c:x val="-4.8359738575630539E-3"/>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40C-429D-A49F-F0DEF5344CE4}"/>
                </c:ext>
              </c:extLst>
            </c:dLbl>
            <c:dLbl>
              <c:idx val="19"/>
              <c:layout>
                <c:manualLayout>
                  <c:x val="0"/>
                  <c:y val="-2.271071114031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40C-429D-A49F-F0DEF5344CE4}"/>
                </c:ext>
              </c:extLst>
            </c:dLbl>
            <c:dLbl>
              <c:idx val="20"/>
              <c:layout>
                <c:manualLayout>
                  <c:x val="-2.417986928781527E-3"/>
                  <c:y val="1.1355355570159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40C-429D-A49F-F0DEF5344CE4}"/>
                </c:ext>
              </c:extLst>
            </c:dLbl>
            <c:dLbl>
              <c:idx val="21"/>
              <c:layout>
                <c:manualLayout>
                  <c:x val="-1.2089934643907635E-3"/>
                  <c:y val="-2.271071114031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40C-429D-A49F-F0DEF5344CE4}"/>
                </c:ext>
              </c:extLst>
            </c:dLbl>
            <c:dLbl>
              <c:idx val="22"/>
              <c:layout>
                <c:manualLayout>
                  <c:x val="-1.2089934643908522E-3"/>
                  <c:y val="1.5140474093546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40C-429D-A49F-F0DEF5344CE4}"/>
                </c:ext>
              </c:extLst>
            </c:dLbl>
            <c:dLbl>
              <c:idx val="23"/>
              <c:layout>
                <c:manualLayout>
                  <c:x val="-2.4179869287816154E-3"/>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40C-429D-A49F-F0DEF5344CE4}"/>
                </c:ext>
              </c:extLst>
            </c:dLbl>
            <c:dLbl>
              <c:idx val="24"/>
              <c:layout>
                <c:manualLayout>
                  <c:x val="2.7223772124341521E-3"/>
                  <c:y val="-2.4853177636804467E-2"/>
                </c:manualLayout>
              </c:layout>
              <c:showLegendKey val="0"/>
              <c:showVal val="1"/>
              <c:showCatName val="0"/>
              <c:showSerName val="0"/>
              <c:showPercent val="0"/>
              <c:showBubbleSize val="0"/>
              <c:extLst>
                <c:ext xmlns:c15="http://schemas.microsoft.com/office/drawing/2012/chart" uri="{CE6537A1-D6FC-4f65-9D91-7224C49458BB}">
                  <c15:layout>
                    <c:manualLayout>
                      <c:w val="3.7545244438487266E-2"/>
                      <c:h val="3.696183140128366E-2"/>
                    </c:manualLayout>
                  </c15:layout>
                </c:ext>
                <c:ext xmlns:c16="http://schemas.microsoft.com/office/drawing/2014/chart" uri="{C3380CC4-5D6E-409C-BE32-E72D297353CC}">
                  <c16:uniqueId val="{00000017-340C-429D-A49F-F0DEF5344CE4}"/>
                </c:ext>
              </c:extLst>
            </c:dLbl>
            <c:dLbl>
              <c:idx val="25"/>
              <c:layout>
                <c:manualLayout>
                  <c:x val="0"/>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40C-429D-A49F-F0DEF5344CE4}"/>
                </c:ext>
              </c:extLst>
            </c:dLbl>
            <c:dLbl>
              <c:idx val="26"/>
              <c:layout>
                <c:manualLayout>
                  <c:x val="0"/>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40C-429D-A49F-F0DEF5344CE4}"/>
                </c:ext>
              </c:extLst>
            </c:dLbl>
            <c:dLbl>
              <c:idx val="27"/>
              <c:layout>
                <c:manualLayout>
                  <c:x val="2.7245191299892636E-3"/>
                  <c:y val="-1.4505349087771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40C-429D-A49F-F0DEF5344CE4}"/>
                </c:ext>
              </c:extLst>
            </c:dLbl>
            <c:dLbl>
              <c:idx val="28"/>
              <c:layout>
                <c:manualLayout>
                  <c:x val="4.8359738575629654E-3"/>
                  <c:y val="-3.3245262268478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40C-429D-A49F-F0DEF5344CE4}"/>
                </c:ext>
              </c:extLst>
            </c:dLbl>
            <c:dLbl>
              <c:idx val="29"/>
              <c:layout>
                <c:manualLayout>
                  <c:x val="-1.2089934643908522E-3"/>
                  <c:y val="-6.6582023071340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40C-429D-A49F-F0DEF5344CE4}"/>
                </c:ext>
              </c:extLst>
            </c:dLbl>
            <c:dLbl>
              <c:idx val="31"/>
              <c:layout>
                <c:manualLayout>
                  <c:x val="1.2227073899471886E-3"/>
                  <c:y val="-1.8469659294412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40C-429D-A49F-F0DEF5344CE4}"/>
                </c:ext>
              </c:extLst>
            </c:dLbl>
            <c:dLbl>
              <c:idx val="32"/>
              <c:layout>
                <c:manualLayout>
                  <c:x val="-2.5663123395584755E-2"/>
                  <c:y val="-4.8021232428630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40C-429D-A49F-F0DEF5344CE4}"/>
                </c:ext>
              </c:extLst>
            </c:dLbl>
            <c:dLbl>
              <c:idx val="33"/>
              <c:layout>
                <c:manualLayout>
                  <c:x val="-1.2266523846777398E-2"/>
                  <c:y val="-2.6258589164129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40C-429D-A49F-F0DEF5344CE4}"/>
                </c:ext>
              </c:extLst>
            </c:dLbl>
            <c:dLbl>
              <c:idx val="34"/>
              <c:layout>
                <c:manualLayout>
                  <c:x val="-3.6976160743201602E-3"/>
                  <c:y val="8.00865510566292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40C-429D-A49F-F0DEF5344CE4}"/>
                </c:ext>
              </c:extLst>
            </c:dLbl>
            <c:dLbl>
              <c:idx val="35"/>
              <c:layout>
                <c:manualLayout>
                  <c:x val="-9.8132147299443868E-3"/>
                  <c:y val="-1.4555765487133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40C-429D-A49F-F0DEF5344CE4}"/>
                </c:ext>
              </c:extLst>
            </c:dLbl>
            <c:dLbl>
              <c:idx val="36"/>
              <c:layout>
                <c:manualLayout>
                  <c:x val="-9.8056064615930621E-3"/>
                  <c:y val="-3.6389323739378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40C-429D-A49F-F0DEF5344CE4}"/>
                </c:ext>
              </c:extLst>
            </c:dLbl>
            <c:dLbl>
              <c:idx val="37"/>
              <c:layout>
                <c:manualLayout>
                  <c:x val="-2.4166541800806239E-3"/>
                  <c:y val="-3.4927404705170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40C-429D-A49F-F0DEF5344CE4}"/>
                </c:ext>
              </c:extLst>
            </c:dLbl>
            <c:dLbl>
              <c:idx val="38"/>
              <c:layout>
                <c:manualLayout>
                  <c:x val="-1.2083265305502873E-3"/>
                  <c:y val="-1.113129398029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40C-429D-A49F-F0DEF5344CE4}"/>
                </c:ext>
              </c:extLst>
            </c:dLbl>
            <c:dLbl>
              <c:idx val="39"/>
              <c:layout>
                <c:manualLayout>
                  <c:x val="-1.3283220712894896E-2"/>
                  <c:y val="-2.6393005577834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40C-429D-A49F-F0DEF5344CE4}"/>
                </c:ext>
              </c:extLst>
            </c:dLbl>
            <c:dLbl>
              <c:idx val="40"/>
              <c:layout>
                <c:manualLayout>
                  <c:x val="-1.2089934643909409E-3"/>
                  <c:y val="1.272634338177813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40C-429D-A49F-F0DEF5344CE4}"/>
                </c:ext>
              </c:extLst>
            </c:dLbl>
            <c:dLbl>
              <c:idx val="41"/>
              <c:layout>
                <c:manualLayout>
                  <c:x val="-8.4629542507353439E-3"/>
                  <c:y val="-2.6198980998406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40C-429D-A49F-F0DEF5344CE4}"/>
                </c:ext>
              </c:extLst>
            </c:dLbl>
            <c:dLbl>
              <c:idx val="42"/>
              <c:layout>
                <c:manualLayout>
                  <c:x val="-1.7731699306294373E-16"/>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40C-429D-A49F-F0DEF5344CE4}"/>
                </c:ext>
              </c:extLst>
            </c:dLbl>
            <c:dLbl>
              <c:idx val="43"/>
              <c:layout>
                <c:manualLayout>
                  <c:x val="-2.4179869287817043E-3"/>
                  <c:y val="-7.5702370467730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40C-429D-A49F-F0DEF5344CE4}"/>
                </c:ext>
              </c:extLst>
            </c:dLbl>
            <c:dLbl>
              <c:idx val="44"/>
              <c:layout>
                <c:manualLayout>
                  <c:x val="0"/>
                  <c:y val="-3.7851185233865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340C-429D-A49F-F0DEF5344CE4}"/>
                </c:ext>
              </c:extLst>
            </c:dLbl>
            <c:dLbl>
              <c:idx val="47"/>
              <c:layout>
                <c:manualLayout>
                  <c:x val="-2.412280826717130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340C-429D-A49F-F0DEF5344CE4}"/>
                </c:ext>
              </c:extLst>
            </c:dLbl>
            <c:dLbl>
              <c:idx val="48"/>
              <c:layout>
                <c:manualLayout>
                  <c:x val="-3.2088682675353911E-3"/>
                  <c:y val="-2.585765812793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340C-429D-A49F-F0DEF5344CE4}"/>
                </c:ext>
              </c:extLst>
            </c:dLbl>
            <c:dLbl>
              <c:idx val="50"/>
              <c:delete val="1"/>
              <c:extLst>
                <c:ext xmlns:c15="http://schemas.microsoft.com/office/drawing/2012/chart" uri="{CE6537A1-D6FC-4f65-9D91-7224C49458BB}"/>
                <c:ext xmlns:c16="http://schemas.microsoft.com/office/drawing/2014/chart" uri="{C3380CC4-5D6E-409C-BE32-E72D297353CC}">
                  <c16:uniqueId val="{0000002F-340C-429D-A49F-F0DEF5344CE4}"/>
                </c:ext>
              </c:extLst>
            </c:dLbl>
            <c:dLbl>
              <c:idx val="51"/>
              <c:layout>
                <c:manualLayout>
                  <c:x val="0"/>
                  <c:y val="-2.5554113206158743E-2"/>
                </c:manualLayout>
              </c:layout>
              <c:numFmt formatCode="0.0,,&quot;M&quot;"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340C-429D-A49F-F0DEF5344CE4}"/>
                </c:ext>
              </c:extLst>
            </c:dLbl>
            <c:numFmt formatCode="0.0,,&quot;M&quot;"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'QUADRO DEMONSTRATIVO'!$B$224:$B$275</c:f>
              <c:numCache>
                <c:formatCode>[$-416]mmm\-yy;@</c:formatCode>
                <c:ptCount val="52"/>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44900</c:v>
                </c:pt>
                <c:pt idx="36">
                  <c:v>44927</c:v>
                </c:pt>
                <c:pt idx="37">
                  <c:v>44958</c:v>
                </c:pt>
                <c:pt idx="38">
                  <c:v>44986</c:v>
                </c:pt>
                <c:pt idx="39">
                  <c:v>45017</c:v>
                </c:pt>
                <c:pt idx="40">
                  <c:v>45049</c:v>
                </c:pt>
                <c:pt idx="41">
                  <c:v>45078</c:v>
                </c:pt>
                <c:pt idx="42">
                  <c:v>45109</c:v>
                </c:pt>
                <c:pt idx="43">
                  <c:v>45141</c:v>
                </c:pt>
                <c:pt idx="44">
                  <c:v>45173</c:v>
                </c:pt>
                <c:pt idx="45">
                  <c:v>45204</c:v>
                </c:pt>
                <c:pt idx="46">
                  <c:v>45236</c:v>
                </c:pt>
                <c:pt idx="47">
                  <c:v>45261</c:v>
                </c:pt>
                <c:pt idx="48">
                  <c:v>45293</c:v>
                </c:pt>
                <c:pt idx="49">
                  <c:v>45325</c:v>
                </c:pt>
                <c:pt idx="50">
                  <c:v>45355</c:v>
                </c:pt>
                <c:pt idx="51">
                  <c:v>45387</c:v>
                </c:pt>
              </c:numCache>
            </c:numRef>
          </c:cat>
          <c:val>
            <c:numRef>
              <c:f>'QUADRO DEMONSTRATIVO'!$C$224:$C$275</c:f>
              <c:numCache>
                <c:formatCode>_("R$"* #,##0.00_);_("R$"* \(#,##0.00\);_("R$"* "-"??_);_(@_)</c:formatCode>
                <c:ptCount val="52"/>
                <c:pt idx="0">
                  <c:v>311926524.18000013</c:v>
                </c:pt>
                <c:pt idx="1">
                  <c:v>314624228.13000005</c:v>
                </c:pt>
                <c:pt idx="2">
                  <c:v>301688502.94000012</c:v>
                </c:pt>
                <c:pt idx="3">
                  <c:v>311537760.09000009</c:v>
                </c:pt>
                <c:pt idx="4">
                  <c:v>323736278.14999998</c:v>
                </c:pt>
                <c:pt idx="5">
                  <c:v>335116054.60000008</c:v>
                </c:pt>
                <c:pt idx="6">
                  <c:v>347625816.61999995</c:v>
                </c:pt>
                <c:pt idx="7">
                  <c:v>349642842.02000004</c:v>
                </c:pt>
                <c:pt idx="8">
                  <c:v>352061253.89999998</c:v>
                </c:pt>
                <c:pt idx="9">
                  <c:v>354493029.6299749</c:v>
                </c:pt>
                <c:pt idx="10">
                  <c:v>363844275.19508994</c:v>
                </c:pt>
                <c:pt idx="11">
                  <c:v>387322327.60153186</c:v>
                </c:pt>
                <c:pt idx="12">
                  <c:v>386763301.91280037</c:v>
                </c:pt>
                <c:pt idx="13">
                  <c:v>389120176.88529515</c:v>
                </c:pt>
                <c:pt idx="14">
                  <c:v>393656165.46451211</c:v>
                </c:pt>
                <c:pt idx="15">
                  <c:v>401013312.11462539</c:v>
                </c:pt>
                <c:pt idx="16">
                  <c:v>407959961.25368369</c:v>
                </c:pt>
                <c:pt idx="17">
                  <c:v>413458818.92266005</c:v>
                </c:pt>
                <c:pt idx="18">
                  <c:v>417871640.82164699</c:v>
                </c:pt>
                <c:pt idx="19">
                  <c:v>421793460.84914148</c:v>
                </c:pt>
                <c:pt idx="20">
                  <c:v>427679052.96844876</c:v>
                </c:pt>
                <c:pt idx="21">
                  <c:v>425474742.91357702</c:v>
                </c:pt>
                <c:pt idx="22">
                  <c:v>438707688.51088518</c:v>
                </c:pt>
                <c:pt idx="23">
                  <c:v>459656996.98407632</c:v>
                </c:pt>
                <c:pt idx="24">
                  <c:v>460445251.79000002</c:v>
                </c:pt>
                <c:pt idx="25">
                  <c:v>469056706.12</c:v>
                </c:pt>
                <c:pt idx="26">
                  <c:v>483700058.93000001</c:v>
                </c:pt>
                <c:pt idx="27">
                  <c:v>491108068.47000003</c:v>
                </c:pt>
                <c:pt idx="28">
                  <c:v>501740027.73000002</c:v>
                </c:pt>
                <c:pt idx="29">
                  <c:v>507621034.52999997</c:v>
                </c:pt>
                <c:pt idx="30">
                  <c:v>515936366.82999998</c:v>
                </c:pt>
                <c:pt idx="31">
                  <c:v>527710131.24000001</c:v>
                </c:pt>
                <c:pt idx="32">
                  <c:v>539580960.49000001</c:v>
                </c:pt>
                <c:pt idx="33">
                  <c:v>553236293.38</c:v>
                </c:pt>
                <c:pt idx="34">
                  <c:v>558965161.83000004</c:v>
                </c:pt>
                <c:pt idx="35">
                  <c:v>579321410.99353921</c:v>
                </c:pt>
                <c:pt idx="36">
                  <c:v>588242006.90455818</c:v>
                </c:pt>
                <c:pt idx="37">
                  <c:v>599141400.68919683</c:v>
                </c:pt>
                <c:pt idx="38">
                  <c:v>615073771.14999998</c:v>
                </c:pt>
                <c:pt idx="39">
                  <c:v>629761025.59351444</c:v>
                </c:pt>
                <c:pt idx="40">
                  <c:v>646849012.19255137</c:v>
                </c:pt>
                <c:pt idx="41">
                  <c:v>663843675.68477654</c:v>
                </c:pt>
                <c:pt idx="42">
                  <c:v>677053758.41742432</c:v>
                </c:pt>
                <c:pt idx="43">
                  <c:v>685558433.52883482</c:v>
                </c:pt>
                <c:pt idx="44">
                  <c:v>694046873.03928828</c:v>
                </c:pt>
                <c:pt idx="45">
                  <c:v>701840579.18728089</c:v>
                </c:pt>
                <c:pt idx="46">
                  <c:v>722977295.20126569</c:v>
                </c:pt>
                <c:pt idx="47">
                  <c:v>755326262.49000001</c:v>
                </c:pt>
                <c:pt idx="48">
                  <c:v>760473412.57680917</c:v>
                </c:pt>
                <c:pt idx="49">
                  <c:v>773916287.79894674</c:v>
                </c:pt>
                <c:pt idx="50">
                  <c:v>787358507.630808</c:v>
                </c:pt>
                <c:pt idx="51">
                  <c:v>794341447.91862082</c:v>
                </c:pt>
              </c:numCache>
            </c:numRef>
          </c:val>
          <c:extLst>
            <c:ext xmlns:c16="http://schemas.microsoft.com/office/drawing/2014/chart" uri="{C3380CC4-5D6E-409C-BE32-E72D297353CC}">
              <c16:uniqueId val="{0000002E-340C-429D-A49F-F0DEF5344CE4}"/>
            </c:ext>
          </c:extLst>
        </c:ser>
        <c:dLbls>
          <c:showLegendKey val="0"/>
          <c:showVal val="1"/>
          <c:showCatName val="0"/>
          <c:showSerName val="0"/>
          <c:showPercent val="0"/>
          <c:showBubbleSize val="0"/>
        </c:dLbls>
        <c:gapWidth val="150"/>
        <c:axId val="228451072"/>
        <c:axId val="228453760"/>
      </c:barChart>
      <c:catAx>
        <c:axId val="228451072"/>
        <c:scaling>
          <c:orientation val="minMax"/>
        </c:scaling>
        <c:delete val="0"/>
        <c:axPos val="b"/>
        <c:numFmt formatCode="[$-416]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228453760"/>
        <c:crosses val="autoZero"/>
        <c:auto val="0"/>
        <c:lblAlgn val="ctr"/>
        <c:lblOffset val="100"/>
        <c:noMultiLvlLbl val="1"/>
      </c:catAx>
      <c:valAx>
        <c:axId val="228453760"/>
        <c:scaling>
          <c:orientation val="minMax"/>
        </c:scaling>
        <c:delete val="1"/>
        <c:axPos val="l"/>
        <c:numFmt formatCode="_(&quot;R$&quot;* #,##0.00_);_(&quot;R$&quot;* \(#,##0.00\);_(&quot;R$&quot;* &quot;-&quot;??_);_(@_)" sourceLinked="1"/>
        <c:majorTickMark val="out"/>
        <c:minorTickMark val="none"/>
        <c:tickLblPos val="nextTo"/>
        <c:crossAx val="22845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sz="1000"/>
      </a:pPr>
      <a:endParaRPr lang="pt-B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781255307942138E-2"/>
          <c:y val="4.7437148669911874E-2"/>
          <c:w val="0.79400807094675196"/>
          <c:h val="0.85489098392025753"/>
        </c:manualLayout>
      </c:layout>
      <c:barChart>
        <c:barDir val="col"/>
        <c:grouping val="clustered"/>
        <c:varyColors val="0"/>
        <c:ser>
          <c:idx val="0"/>
          <c:order val="0"/>
          <c:tx>
            <c:v>Rentabilidade</c:v>
          </c:tx>
          <c:spPr>
            <a:solidFill>
              <a:schemeClr val="accent6"/>
            </a:solidFill>
            <a:ln>
              <a:noFill/>
            </a:ln>
            <a:effectLst/>
          </c:spPr>
          <c:invertIfNegative val="0"/>
          <c:dLbls>
            <c:numFmt formatCode="0.0,,&quot;M&quot;"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DEMONSTRATIVO'!$B$272:$B$276</c:f>
              <c:strCache>
                <c:ptCount val="5"/>
                <c:pt idx="0">
                  <c:v>jan-24</c:v>
                </c:pt>
                <c:pt idx="1">
                  <c:v>fev-24</c:v>
                </c:pt>
                <c:pt idx="2">
                  <c:v>mar-24</c:v>
                </c:pt>
                <c:pt idx="3">
                  <c:v>abr-24</c:v>
                </c:pt>
                <c:pt idx="4">
                  <c:v>2024</c:v>
                </c:pt>
              </c:strCache>
              <c:extLst/>
            </c:strRef>
          </c:cat>
          <c:val>
            <c:numRef>
              <c:f>'QUADRO DEMONSTRATIVO'!$D$272:$D$276</c:f>
              <c:numCache>
                <c:formatCode>_("R$"* #,##0.00_);_("R$"* \(#,##0.00\);_("R$"* "-"??_);_(@_)</c:formatCode>
                <c:ptCount val="5"/>
                <c:pt idx="0">
                  <c:v>2132552.4268090343</c:v>
                </c:pt>
                <c:pt idx="1">
                  <c:v>6295756.1528105196</c:v>
                </c:pt>
                <c:pt idx="2">
                  <c:v>5451608.831861347</c:v>
                </c:pt>
                <c:pt idx="3">
                  <c:v>-954873.57505463902</c:v>
                </c:pt>
                <c:pt idx="4">
                  <c:v>12925043.836426262</c:v>
                </c:pt>
              </c:numCache>
              <c:extLst/>
            </c:numRef>
          </c:val>
          <c:extLst>
            <c:ext xmlns:c16="http://schemas.microsoft.com/office/drawing/2014/chart" uri="{C3380CC4-5D6E-409C-BE32-E72D297353CC}">
              <c16:uniqueId val="{00000000-A1AA-4C11-934D-5A4940E5E235}"/>
            </c:ext>
          </c:extLst>
        </c:ser>
        <c:ser>
          <c:idx val="1"/>
          <c:order val="1"/>
          <c:tx>
            <c:v>Total de Ingressos</c:v>
          </c:tx>
          <c:spPr>
            <a:solidFill>
              <a:schemeClr val="accent5"/>
            </a:solidFill>
            <a:ln>
              <a:noFill/>
            </a:ln>
            <a:effectLst/>
          </c:spPr>
          <c:invertIfNegative val="0"/>
          <c:dLbls>
            <c:numFmt formatCode="0.0,,&quot;M&quot;"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DEMONSTRATIVO'!$B$272:$B$276</c:f>
              <c:strCache>
                <c:ptCount val="5"/>
                <c:pt idx="0">
                  <c:v>jan-24</c:v>
                </c:pt>
                <c:pt idx="1">
                  <c:v>fev-24</c:v>
                </c:pt>
                <c:pt idx="2">
                  <c:v>mar-24</c:v>
                </c:pt>
                <c:pt idx="3">
                  <c:v>abr-24</c:v>
                </c:pt>
                <c:pt idx="4">
                  <c:v>2024</c:v>
                </c:pt>
              </c:strCache>
              <c:extLst/>
            </c:strRef>
          </c:cat>
          <c:val>
            <c:numRef>
              <c:f>'QUADRO DEMONSTRATIVO'!$E$272:$E$276</c:f>
              <c:numCache>
                <c:formatCode>_("R$"* #,##0.00_);_("R$"* \(#,##0.00\);_("R$"* "-"??_);_(@_)</c:formatCode>
                <c:ptCount val="5"/>
                <c:pt idx="0">
                  <c:v>3014597.6499999985</c:v>
                </c:pt>
                <c:pt idx="1">
                  <c:v>7147119.0693272408</c:v>
                </c:pt>
                <c:pt idx="2">
                  <c:v>7990611.0000000019</c:v>
                </c:pt>
                <c:pt idx="3">
                  <c:v>7917525.9528675377</c:v>
                </c:pt>
                <c:pt idx="4">
                  <c:v>26069853.672194779</c:v>
                </c:pt>
              </c:numCache>
              <c:extLst/>
            </c:numRef>
          </c:val>
          <c:extLst>
            <c:ext xmlns:c16="http://schemas.microsoft.com/office/drawing/2014/chart" uri="{C3380CC4-5D6E-409C-BE32-E72D297353CC}">
              <c16:uniqueId val="{00000001-A1AA-4C11-934D-5A4940E5E235}"/>
            </c:ext>
          </c:extLst>
        </c:ser>
        <c:dLbls>
          <c:showLegendKey val="0"/>
          <c:showVal val="1"/>
          <c:showCatName val="0"/>
          <c:showSerName val="0"/>
          <c:showPercent val="0"/>
          <c:showBubbleSize val="0"/>
        </c:dLbls>
        <c:gapWidth val="150"/>
        <c:axId val="227905536"/>
        <c:axId val="227907072"/>
      </c:barChart>
      <c:catAx>
        <c:axId val="227905536"/>
        <c:scaling>
          <c:orientation val="minMax"/>
        </c:scaling>
        <c:delete val="0"/>
        <c:axPos val="b"/>
        <c:numFmt formatCode="[$-416]m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227907072"/>
        <c:crosses val="autoZero"/>
        <c:auto val="0"/>
        <c:lblAlgn val="ctr"/>
        <c:lblOffset val="100"/>
        <c:noMultiLvlLbl val="1"/>
      </c:catAx>
      <c:valAx>
        <c:axId val="227907072"/>
        <c:scaling>
          <c:orientation val="minMax"/>
        </c:scaling>
        <c:delete val="1"/>
        <c:axPos val="l"/>
        <c:numFmt formatCode="_(&quot;R$&quot;* #,##0.00_);_(&quot;R$&quot;* \(#,##0.00\);_(&quot;R$&quot;* &quot;-&quot;??_);_(@_)" sourceLinked="1"/>
        <c:majorTickMark val="none"/>
        <c:minorTickMark val="none"/>
        <c:tickLblPos val="nextTo"/>
        <c:crossAx val="2279055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sz="12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'QUADRO DEMONSTRATIVO'!$X$88</c:f>
              <c:strCache>
                <c:ptCount val="1"/>
                <c:pt idx="0">
                  <c:v>RENDA FIXA  X RENDA VARIÁVEL</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460-4CDF-8CED-16896F84C345}"/>
              </c:ext>
            </c:extLst>
          </c:dPt>
          <c:dPt>
            <c:idx val="1"/>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F460-4CDF-8CED-16896F84C34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460-4CDF-8CED-16896F84C34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460-4CDF-8CED-16896F84C345}"/>
              </c:ext>
            </c:extLst>
          </c:dPt>
          <c:dLbls>
            <c:dLbl>
              <c:idx val="1"/>
              <c:layout>
                <c:manualLayout>
                  <c:x val="-6.9395269824090389E-2"/>
                  <c:y val="-3.41061997746072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60-4CDF-8CED-16896F84C345}"/>
                </c:ext>
              </c:extLst>
            </c:dLbl>
            <c:dLbl>
              <c:idx val="2"/>
              <c:layout>
                <c:manualLayout>
                  <c:x val="-1.5595338901209425E-3"/>
                  <c:y val="-3.75471962169368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60-4CDF-8CED-16896F84C345}"/>
                </c:ext>
              </c:extLst>
            </c:dLbl>
            <c:dLbl>
              <c:idx val="3"/>
              <c:layout>
                <c:manualLayout>
                  <c:x val="0.14342606782661985"/>
                  <c:y val="-2.99345182413470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60-4CDF-8CED-16896F84C34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'QUADRO DEMONSTRATIVO'!$X$89:$X$92</c:f>
              <c:strCache>
                <c:ptCount val="4"/>
                <c:pt idx="0">
                  <c:v> RENDA FIXA </c:v>
                </c:pt>
                <c:pt idx="1">
                  <c:v> RENDA VARIÁVEL </c:v>
                </c:pt>
                <c:pt idx="2">
                  <c:v> FUNDOS IMOBILIÁRIOS </c:v>
                </c:pt>
                <c:pt idx="3">
                  <c:v> FUNDOS ESTRUTURADOS </c:v>
                </c:pt>
              </c:strCache>
            </c:strRef>
          </c:cat>
          <c:val>
            <c:numRef>
              <c:f>'QUADRO DEMONSTRATIVO'!$Z$89:$Z$92</c:f>
              <c:numCache>
                <c:formatCode>0.00%</c:formatCode>
                <c:ptCount val="4"/>
                <c:pt idx="0">
                  <c:v>0.92978057889361632</c:v>
                </c:pt>
                <c:pt idx="1">
                  <c:v>5.3173125070289123E-2</c:v>
                </c:pt>
                <c:pt idx="2">
                  <c:v>9.6169039775829707E-4</c:v>
                </c:pt>
                <c:pt idx="3">
                  <c:v>1.6084605638336309E-2</c:v>
                </c:pt>
              </c:numCache>
            </c:numRef>
          </c:val>
          <c:extLst>
            <c:ext xmlns:c16="http://schemas.microsoft.com/office/drawing/2014/chart" uri="{C3380CC4-5D6E-409C-BE32-E72D297353CC}">
              <c16:uniqueId val="{00000008-F460-4CDF-8CED-16896F84C345}"/>
            </c:ext>
          </c:extLst>
        </c:ser>
        <c:dLbls>
          <c:dLblPos val="outEnd"/>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77448990872136869"/>
          <c:y val="0.38317069340691384"/>
          <c:w val="0.21142516811529674"/>
          <c:h val="0.29918567871323776"/>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82387130666827E-3"/>
          <c:y val="3.2339805283814894E-2"/>
          <c:w val="0.98549776583064974"/>
          <c:h val="0.87139500204733933"/>
        </c:manualLayout>
      </c:layout>
      <c:barChart>
        <c:barDir val="col"/>
        <c:grouping val="clustered"/>
        <c:varyColors val="0"/>
        <c:ser>
          <c:idx val="0"/>
          <c:order val="0"/>
          <c:tx>
            <c:strRef>
              <c:f>'QUADRO DEMONSTRATIVO'!$X$65:$AA$65</c:f>
              <c:strCache>
                <c:ptCount val="1"/>
                <c:pt idx="0">
                  <c:v>CLASSIFICAÇÃO DE RISCO</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DEMONSTRATIVO'!$Z$66:$Z$70</c:f>
              <c:strCache>
                <c:ptCount val="5"/>
                <c:pt idx="0">
                  <c:v> Muito Baixo </c:v>
                </c:pt>
                <c:pt idx="1">
                  <c:v> Baixo </c:v>
                </c:pt>
                <c:pt idx="2">
                  <c:v> Médio </c:v>
                </c:pt>
                <c:pt idx="3">
                  <c:v> Alto </c:v>
                </c:pt>
                <c:pt idx="4">
                  <c:v> Muito Alto </c:v>
                </c:pt>
              </c:strCache>
            </c:strRef>
          </c:cat>
          <c:val>
            <c:numRef>
              <c:f>'QUADRO DEMONSTRATIVO'!$AA$66:$AA$70</c:f>
              <c:numCache>
                <c:formatCode>0.00%</c:formatCode>
                <c:ptCount val="5"/>
                <c:pt idx="0">
                  <c:v>0.41874241974911686</c:v>
                </c:pt>
                <c:pt idx="1">
                  <c:v>0.26027606124946484</c:v>
                </c:pt>
                <c:pt idx="2">
                  <c:v>0.18698300556786107</c:v>
                </c:pt>
                <c:pt idx="3">
                  <c:v>8.083756050762779E-2</c:v>
                </c:pt>
                <c:pt idx="4">
                  <c:v>5.3160952925929518E-2</c:v>
                </c:pt>
              </c:numCache>
            </c:numRef>
          </c:val>
          <c:extLst>
            <c:ext xmlns:c16="http://schemas.microsoft.com/office/drawing/2014/chart" uri="{C3380CC4-5D6E-409C-BE32-E72D297353CC}">
              <c16:uniqueId val="{00000000-4F55-4D92-8410-E10D9C54AF58}"/>
            </c:ext>
          </c:extLst>
        </c:ser>
        <c:dLbls>
          <c:dLblPos val="outEnd"/>
          <c:showLegendKey val="0"/>
          <c:showVal val="1"/>
          <c:showCatName val="0"/>
          <c:showSerName val="0"/>
          <c:showPercent val="0"/>
          <c:showBubbleSize val="0"/>
        </c:dLbls>
        <c:gapWidth val="219"/>
        <c:overlap val="-27"/>
        <c:axId val="226704384"/>
        <c:axId val="226707328"/>
      </c:barChart>
      <c:catAx>
        <c:axId val="226704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pt-BR"/>
          </a:p>
        </c:txPr>
        <c:crossAx val="226707328"/>
        <c:crosses val="autoZero"/>
        <c:auto val="1"/>
        <c:lblAlgn val="ctr"/>
        <c:lblOffset val="100"/>
        <c:noMultiLvlLbl val="0"/>
      </c:catAx>
      <c:valAx>
        <c:axId val="226707328"/>
        <c:scaling>
          <c:orientation val="minMax"/>
        </c:scaling>
        <c:delete val="1"/>
        <c:axPos val="l"/>
        <c:numFmt formatCode="0.00%" sourceLinked="1"/>
        <c:majorTickMark val="out"/>
        <c:minorTickMark val="none"/>
        <c:tickLblPos val="nextTo"/>
        <c:crossAx val="22670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lang="en-US" sz="900" b="0" i="0" u="none" strike="noStrike" kern="1200" baseline="0">
          <a:solidFill>
            <a:schemeClr val="tx1"/>
          </a:solidFill>
          <a:latin typeface="+mn-lt"/>
          <a:ea typeface="+mn-ea"/>
          <a:cs typeface="+mn-cs"/>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RISCO!$F$4</c:f>
              <c:strCache>
                <c:ptCount val="1"/>
                <c:pt idx="0">
                  <c:v>Volatilidade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RISCO!$F$33:$F$45</c:f>
              <c:numCache>
                <c:formatCode>mmm\-yy</c:formatCode>
                <c:ptCount val="13"/>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numCache>
              <c:extLst/>
            </c:numRef>
          </c:cat>
          <c:val>
            <c:numRef>
              <c:f>RISCO!$G$33:$G$45</c:f>
              <c:numCache>
                <c:formatCode>0.00%</c:formatCode>
                <c:ptCount val="13"/>
                <c:pt idx="0">
                  <c:v>2.6700000000000002E-2</c:v>
                </c:pt>
                <c:pt idx="1">
                  <c:v>2.63484017766796E-2</c:v>
                </c:pt>
                <c:pt idx="2">
                  <c:v>2.6228140794272499E-2</c:v>
                </c:pt>
                <c:pt idx="3">
                  <c:v>2.6082975934539999E-2</c:v>
                </c:pt>
                <c:pt idx="4">
                  <c:v>2.5299134177882002E-2</c:v>
                </c:pt>
                <c:pt idx="5">
                  <c:v>2.5282003705741199E-2</c:v>
                </c:pt>
                <c:pt idx="6">
                  <c:v>2.59133823467841E-2</c:v>
                </c:pt>
                <c:pt idx="7">
                  <c:v>2.2715929573596302E-2</c:v>
                </c:pt>
                <c:pt idx="8">
                  <c:v>2.1566151209240599E-2</c:v>
                </c:pt>
                <c:pt idx="9">
                  <c:v>1.9683049553331201E-2</c:v>
                </c:pt>
                <c:pt idx="10">
                  <c:v>1.87211916860585E-2</c:v>
                </c:pt>
                <c:pt idx="11">
                  <c:v>1.8388830202010702E-2</c:v>
                </c:pt>
                <c:pt idx="12">
                  <c:v>1.8554938966352099E-2</c:v>
                </c:pt>
              </c:numCache>
              <c:extLst/>
            </c:numRef>
          </c:val>
          <c:extLst>
            <c:ext xmlns:c16="http://schemas.microsoft.com/office/drawing/2014/chart" uri="{C3380CC4-5D6E-409C-BE32-E72D297353CC}">
              <c16:uniqueId val="{00000000-86DC-4F09-948D-D3155E4D4445}"/>
            </c:ext>
          </c:extLst>
        </c:ser>
        <c:dLbls>
          <c:dLblPos val="outEnd"/>
          <c:showLegendKey val="0"/>
          <c:showVal val="1"/>
          <c:showCatName val="0"/>
          <c:showSerName val="0"/>
          <c:showPercent val="0"/>
          <c:showBubbleSize val="0"/>
        </c:dLbls>
        <c:gapWidth val="150"/>
        <c:axId val="228384128"/>
        <c:axId val="228423936"/>
      </c:barChart>
      <c:dateAx>
        <c:axId val="228384128"/>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t-BR"/>
          </a:p>
        </c:txPr>
        <c:crossAx val="228423936"/>
        <c:crosses val="autoZero"/>
        <c:auto val="1"/>
        <c:lblOffset val="100"/>
        <c:baseTimeUnit val="months"/>
      </c:dateAx>
      <c:valAx>
        <c:axId val="228423936"/>
        <c:scaling>
          <c:orientation val="minMax"/>
        </c:scaling>
        <c:delete val="1"/>
        <c:axPos val="l"/>
        <c:numFmt formatCode="0.00%" sourceLinked="1"/>
        <c:majorTickMark val="out"/>
        <c:minorTickMark val="none"/>
        <c:tickLblPos val="nextTo"/>
        <c:crossAx val="22838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b="1"/>
              <a:t>VaR</a:t>
            </a:r>
            <a:r>
              <a:rPr lang="en-US" b="1" baseline="0"/>
              <a:t> Histórico</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6.256944585522517E-2"/>
          <c:y val="0.1762129004451343"/>
          <c:w val="0.9152551803787915"/>
          <c:h val="0.61511665208515598"/>
        </c:manualLayout>
      </c:layout>
      <c:barChart>
        <c:barDir val="col"/>
        <c:grouping val="clustered"/>
        <c:varyColors val="0"/>
        <c:ser>
          <c:idx val="0"/>
          <c:order val="0"/>
          <c:tx>
            <c:strRef>
              <c:f>RISCO!$C$4</c:f>
              <c:strCache>
                <c:ptCount val="1"/>
                <c:pt idx="0">
                  <c:v>VaR Histórico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RISCO!$C$33:$C$45</c:f>
              <c:numCache>
                <c:formatCode>mmm\-yy</c:formatCode>
                <c:ptCount val="13"/>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numCache>
              <c:extLst/>
            </c:numRef>
          </c:cat>
          <c:val>
            <c:numRef>
              <c:f>RISCO!$D$33:$D$45</c:f>
              <c:numCache>
                <c:formatCode>0.00%</c:formatCode>
                <c:ptCount val="13"/>
                <c:pt idx="0">
                  <c:v>2.2000000000000001E-3</c:v>
                </c:pt>
                <c:pt idx="1">
                  <c:v>2.0184753965745098E-3</c:v>
                </c:pt>
                <c:pt idx="2">
                  <c:v>1.9773727361461699E-3</c:v>
                </c:pt>
                <c:pt idx="3">
                  <c:v>1.9773727361461699E-3</c:v>
                </c:pt>
                <c:pt idx="4">
                  <c:v>1.9873207592118101E-3</c:v>
                </c:pt>
                <c:pt idx="5">
                  <c:v>1.95331191444547E-3</c:v>
                </c:pt>
                <c:pt idx="6">
                  <c:v>2.2756042215534801E-3</c:v>
                </c:pt>
                <c:pt idx="7">
                  <c:v>1.78526804755485E-3</c:v>
                </c:pt>
                <c:pt idx="8">
                  <c:v>1.69802376684191E-3</c:v>
                </c:pt>
                <c:pt idx="9">
                  <c:v>1.53009996620978E-3</c:v>
                </c:pt>
                <c:pt idx="10">
                  <c:v>1.4370685179058099E-3</c:v>
                </c:pt>
                <c:pt idx="11">
                  <c:v>1.4370685179058099E-3</c:v>
                </c:pt>
                <c:pt idx="12">
                  <c:v>1.5300999594779401E-3</c:v>
                </c:pt>
              </c:numCache>
              <c:extLst/>
            </c:numRef>
          </c:val>
          <c:extLst>
            <c:ext xmlns:c16="http://schemas.microsoft.com/office/drawing/2014/chart" uri="{C3380CC4-5D6E-409C-BE32-E72D297353CC}">
              <c16:uniqueId val="{00000000-7106-4A04-A076-FD7F431C9B59}"/>
            </c:ext>
          </c:extLst>
        </c:ser>
        <c:dLbls>
          <c:showLegendKey val="0"/>
          <c:showVal val="0"/>
          <c:showCatName val="0"/>
          <c:showSerName val="0"/>
          <c:showPercent val="0"/>
          <c:showBubbleSize val="0"/>
        </c:dLbls>
        <c:gapWidth val="150"/>
        <c:axId val="228353536"/>
        <c:axId val="228355072"/>
      </c:barChart>
      <c:dateAx>
        <c:axId val="228353536"/>
        <c:scaling>
          <c:orientation val="minMax"/>
        </c:scaling>
        <c:delete val="0"/>
        <c:axPos val="b"/>
        <c:numFmt formatCode="mmm\-yy"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228355072"/>
        <c:crosses val="autoZero"/>
        <c:auto val="1"/>
        <c:lblOffset val="100"/>
        <c:baseTimeUnit val="months"/>
      </c:dateAx>
      <c:valAx>
        <c:axId val="228355072"/>
        <c:scaling>
          <c:orientation val="minMax"/>
        </c:scaling>
        <c:delete val="1"/>
        <c:axPos val="l"/>
        <c:numFmt formatCode="0.00%" sourceLinked="1"/>
        <c:majorTickMark val="none"/>
        <c:minorTickMark val="none"/>
        <c:tickLblPos val="nextTo"/>
        <c:crossAx val="22835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cap="none" spc="20" baseline="0">
                <a:solidFill>
                  <a:sysClr val="windowText" lastClr="000000"/>
                </a:solidFill>
                <a:latin typeface="+mn-lt"/>
                <a:ea typeface="+mn-ea"/>
                <a:cs typeface="+mn-cs"/>
              </a:defRPr>
            </a:pPr>
            <a:r>
              <a:rPr lang="pt-BR"/>
              <a:t>RISCO X RETORNO - Fundos Renda fixa 100% TP Art. 7º, I,"b“: </a:t>
            </a:r>
          </a:p>
        </c:rich>
      </c:tx>
      <c:overlay val="0"/>
      <c:spPr>
        <a:noFill/>
        <a:ln>
          <a:noFill/>
        </a:ln>
        <a:effectLst/>
      </c:spPr>
      <c:txPr>
        <a:bodyPr rot="0" spcFirstLastPara="1" vertOverflow="ellipsis" vert="horz" wrap="square" anchor="ctr" anchorCtr="1"/>
        <a:lstStyle/>
        <a:p>
          <a:pPr>
            <a:defRPr sz="132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2481824203633239E-2"/>
          <c:y val="0.11425050885836312"/>
          <c:w val="0.86203307100848792"/>
          <c:h val="0.63684161276471052"/>
        </c:manualLayout>
      </c:layout>
      <c:scatterChart>
        <c:scatterStyle val="lineMarker"/>
        <c:varyColors val="0"/>
        <c:ser>
          <c:idx val="0"/>
          <c:order val="0"/>
          <c:tx>
            <c:strRef>
              <c:f>'ANÁLISE DE RISCO'!$B$3</c:f>
              <c:strCache>
                <c:ptCount val="1"/>
                <c:pt idx="0">
                  <c:v>BB IDKA 2 TÍTULOS PÚBLICOS FI RENDA FIXA PREVIDENCIÁRIO</c:v>
                </c:pt>
              </c:strCache>
            </c:strRef>
          </c:tx>
          <c:spPr>
            <a:ln w="25400" cap="flat" cmpd="sng" algn="ctr">
              <a:noFill/>
              <a:prstDash val="sysDot"/>
              <a:round/>
            </a:ln>
            <a:effectLst/>
          </c:spPr>
          <c:marker>
            <c:symbol val="circle"/>
            <c:size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'ANÁLISE DE RISCO'!$J$3</c:f>
              <c:numCache>
                <c:formatCode>0.00%</c:formatCode>
                <c:ptCount val="1"/>
                <c:pt idx="0">
                  <c:v>1.692964112848349E-2</c:v>
                </c:pt>
              </c:numCache>
            </c:numRef>
          </c:xVal>
          <c:yVal>
            <c:numRef>
              <c:f>'ANÁLISE DE RISCO'!$F$3</c:f>
              <c:numCache>
                <c:formatCode>0.00%</c:formatCode>
                <c:ptCount val="1"/>
                <c:pt idx="0">
                  <c:v>8.0611941118282848E-2</c:v>
                </c:pt>
              </c:numCache>
            </c:numRef>
          </c:yVal>
          <c:smooth val="0"/>
          <c:extLst>
            <c:ext xmlns:c16="http://schemas.microsoft.com/office/drawing/2014/chart" uri="{C3380CC4-5D6E-409C-BE32-E72D297353CC}">
              <c16:uniqueId val="{00000000-A146-4FDD-A9E4-A4E893187B76}"/>
            </c:ext>
          </c:extLst>
        </c:ser>
        <c:ser>
          <c:idx val="1"/>
          <c:order val="1"/>
          <c:tx>
            <c:strRef>
              <c:f>'ANÁLISE DE RISCO'!$B$4</c:f>
              <c:strCache>
                <c:ptCount val="1"/>
                <c:pt idx="0">
                  <c:v>BB IMA-B 5 FIC RENDA FIXA PREVIDENCIÁRIO LP</c:v>
                </c:pt>
              </c:strCache>
            </c:strRef>
          </c:tx>
          <c:spPr>
            <a:ln w="25400" cap="flat" cmpd="sng" algn="ctr">
              <a:noFill/>
              <a:prstDash val="sysDot"/>
              <a:round/>
            </a:ln>
            <a:effectLst/>
          </c:spPr>
          <c:marker>
            <c:symbol val="circle"/>
            <c:size val="1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'ANÁLISE DE RISCO'!$J$4</c:f>
              <c:numCache>
                <c:formatCode>0.00%</c:formatCode>
                <c:ptCount val="1"/>
                <c:pt idx="0">
                  <c:v>1.7555721330916166E-2</c:v>
                </c:pt>
              </c:numCache>
            </c:numRef>
          </c:xVal>
          <c:yVal>
            <c:numRef>
              <c:f>'ANÁLISE DE RISCO'!$F$4</c:f>
              <c:numCache>
                <c:formatCode>0.00%</c:formatCode>
                <c:ptCount val="1"/>
                <c:pt idx="0">
                  <c:v>8.1204146256360632E-2</c:v>
                </c:pt>
              </c:numCache>
            </c:numRef>
          </c:yVal>
          <c:smooth val="0"/>
          <c:extLst>
            <c:ext xmlns:c16="http://schemas.microsoft.com/office/drawing/2014/chart" uri="{C3380CC4-5D6E-409C-BE32-E72D297353CC}">
              <c16:uniqueId val="{00000001-A146-4FDD-A9E4-A4E893187B76}"/>
            </c:ext>
          </c:extLst>
        </c:ser>
        <c:ser>
          <c:idx val="2"/>
          <c:order val="2"/>
          <c:tx>
            <c:strRef>
              <c:f>'ANÁLISE DE RISCO'!$B$5</c:f>
              <c:strCache>
                <c:ptCount val="1"/>
                <c:pt idx="0">
                  <c:v>BB IMA-B TÍTULOS PÚBLICOS FI RENDA FIXA PREVIDENCIÁRIO</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RISCO'!$J$5</c:f>
              <c:numCache>
                <c:formatCode>0.00%</c:formatCode>
                <c:ptCount val="1"/>
                <c:pt idx="0">
                  <c:v>3.9111582993378934E-2</c:v>
                </c:pt>
              </c:numCache>
            </c:numRef>
          </c:xVal>
          <c:yVal>
            <c:numRef>
              <c:f>'ANÁLISE DE RISCO'!$F$5</c:f>
              <c:numCache>
                <c:formatCode>0.00%</c:formatCode>
                <c:ptCount val="1"/>
                <c:pt idx="0">
                  <c:v>7.3798350059143258E-2</c:v>
                </c:pt>
              </c:numCache>
            </c:numRef>
          </c:yVal>
          <c:smooth val="0"/>
          <c:extLst>
            <c:ext xmlns:c16="http://schemas.microsoft.com/office/drawing/2014/chart" uri="{C3380CC4-5D6E-409C-BE32-E72D297353CC}">
              <c16:uniqueId val="{00000002-A146-4FDD-A9E4-A4E893187B76}"/>
            </c:ext>
          </c:extLst>
        </c:ser>
        <c:ser>
          <c:idx val="3"/>
          <c:order val="3"/>
          <c:tx>
            <c:strRef>
              <c:f>'ANÁLISE DE RISCO'!$B$6</c:f>
              <c:strCache>
                <c:ptCount val="1"/>
                <c:pt idx="0">
                  <c:v>BB IRF-M 1 TÍTULOS PÚBLICOS FIC RENDA FIXA PREVIDENCIÁRIO</c:v>
                </c:pt>
              </c:strCache>
            </c:strRef>
          </c:tx>
          <c:spPr>
            <a:ln w="25400" cap="flat" cmpd="sng" algn="ctr">
              <a:noFill/>
              <a:prstDash val="sysDot"/>
              <a:round/>
            </a:ln>
            <a:effectLst/>
          </c:spPr>
          <c:marker>
            <c:symbol val="circle"/>
            <c:size val="12"/>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marker>
          <c:xVal>
            <c:numRef>
              <c:f>'ANÁLISE DE RISCO'!$J$6</c:f>
              <c:numCache>
                <c:formatCode>0.00%</c:formatCode>
                <c:ptCount val="1"/>
                <c:pt idx="0">
                  <c:v>3.1843996363283044E-3</c:v>
                </c:pt>
              </c:numCache>
            </c:numRef>
          </c:xVal>
          <c:yVal>
            <c:numRef>
              <c:f>'ANÁLISE DE RISCO'!$F$6</c:f>
              <c:numCache>
                <c:formatCode>0.00%</c:formatCode>
                <c:ptCount val="1"/>
                <c:pt idx="0">
                  <c:v>0.11710089435652349</c:v>
                </c:pt>
              </c:numCache>
            </c:numRef>
          </c:yVal>
          <c:smooth val="0"/>
          <c:extLst>
            <c:ext xmlns:c16="http://schemas.microsoft.com/office/drawing/2014/chart" uri="{C3380CC4-5D6E-409C-BE32-E72D297353CC}">
              <c16:uniqueId val="{00000003-A146-4FDD-A9E4-A4E893187B76}"/>
            </c:ext>
          </c:extLst>
        </c:ser>
        <c:ser>
          <c:idx val="5"/>
          <c:order val="4"/>
          <c:tx>
            <c:strRef>
              <c:f>'ANÁLISE DE RISCO'!$B$7</c:f>
              <c:strCache>
                <c:ptCount val="1"/>
                <c:pt idx="0">
                  <c:v>CAIXA BRASIL IMA-B 5+ TÍTULOS PÚBLICOS FI RENDA FIXA LP</c:v>
                </c:pt>
              </c:strCache>
            </c:strRef>
          </c:tx>
          <c:spPr>
            <a:ln w="25400" cap="flat" cmpd="sng" algn="ctr">
              <a:noFill/>
              <a:prstDash val="sysDot"/>
              <a:round/>
            </a:ln>
            <a:effectLst/>
          </c:spPr>
          <c:marker>
            <c:symbol val="circle"/>
            <c:size val="12"/>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marker>
          <c:xVal>
            <c:numRef>
              <c:f>'ANÁLISE DE RISCO'!$J$7</c:f>
              <c:numCache>
                <c:formatCode>0.00%</c:formatCode>
                <c:ptCount val="1"/>
                <c:pt idx="0">
                  <c:v>5.9846409151231211E-2</c:v>
                </c:pt>
              </c:numCache>
            </c:numRef>
          </c:xVal>
          <c:yVal>
            <c:numRef>
              <c:f>'ANÁLISE DE RISCO'!$F$7</c:f>
              <c:numCache>
                <c:formatCode>0.00%</c:formatCode>
                <c:ptCount val="1"/>
                <c:pt idx="0">
                  <c:v>6.4054583591370617E-2</c:v>
                </c:pt>
              </c:numCache>
            </c:numRef>
          </c:yVal>
          <c:smooth val="0"/>
          <c:extLst>
            <c:ext xmlns:c16="http://schemas.microsoft.com/office/drawing/2014/chart" uri="{C3380CC4-5D6E-409C-BE32-E72D297353CC}">
              <c16:uniqueId val="{00000004-A146-4FDD-A9E4-A4E893187B76}"/>
            </c:ext>
          </c:extLst>
        </c:ser>
        <c:ser>
          <c:idx val="6"/>
          <c:order val="5"/>
          <c:tx>
            <c:strRef>
              <c:f>'ANÁLISE DE RISCO'!$B$8</c:f>
              <c:strCache>
                <c:ptCount val="1"/>
                <c:pt idx="0">
                  <c:v>CAIXA BRASIL IRF-M 1 TÍTULOS PÚBLICOS FI RENDA FIXA</c:v>
                </c:pt>
              </c:strCache>
            </c:strRef>
          </c:tx>
          <c:spPr>
            <a:ln w="25400" cap="flat" cmpd="sng" algn="ctr">
              <a:noFill/>
              <a:prstDash val="sysDot"/>
              <a:round/>
            </a:ln>
            <a:effectLst/>
          </c:spPr>
          <c:marker>
            <c:symbol val="circle"/>
            <c:size val="11"/>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marker>
          <c:xVal>
            <c:numRef>
              <c:f>'ANÁLISE DE RISCO'!$J$8</c:f>
              <c:numCache>
                <c:formatCode>0.00%</c:formatCode>
                <c:ptCount val="1"/>
                <c:pt idx="0">
                  <c:v>3.1308816528539105E-3</c:v>
                </c:pt>
              </c:numCache>
            </c:numRef>
          </c:xVal>
          <c:yVal>
            <c:numRef>
              <c:f>'ANÁLISE DE RISCO'!$F$8</c:f>
              <c:numCache>
                <c:formatCode>0.00%</c:formatCode>
                <c:ptCount val="1"/>
                <c:pt idx="0">
                  <c:v>0.1182024689018375</c:v>
                </c:pt>
              </c:numCache>
            </c:numRef>
          </c:yVal>
          <c:smooth val="0"/>
          <c:extLst>
            <c:ext xmlns:c16="http://schemas.microsoft.com/office/drawing/2014/chart" uri="{C3380CC4-5D6E-409C-BE32-E72D297353CC}">
              <c16:uniqueId val="{00000005-A146-4FDD-A9E4-A4E893187B76}"/>
            </c:ext>
          </c:extLst>
        </c:ser>
        <c:ser>
          <c:idx val="4"/>
          <c:order val="6"/>
          <c:tx>
            <c:strRef>
              <c:f>'ANÁLISE DE RISCO'!$B$9</c:f>
              <c:strCache>
                <c:ptCount val="1"/>
                <c:pt idx="0">
                  <c:v>TREND PÓS-FIXADO FIC RENDA FIXA SIMPLES</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11"/>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marker>
          <c:xVal>
            <c:numRef>
              <c:f>'ANÁLISE DE RISCO'!$J$9</c:f>
              <c:numCache>
                <c:formatCode>0.00%</c:formatCode>
                <c:ptCount val="1"/>
                <c:pt idx="0">
                  <c:v>7.2160728311000547E-4</c:v>
                </c:pt>
              </c:numCache>
            </c:numRef>
          </c:xVal>
          <c:yVal>
            <c:numRef>
              <c:f>'ANÁLISE DE RISCO'!$F$9</c:f>
              <c:numCache>
                <c:formatCode>0.00%</c:formatCode>
                <c:ptCount val="1"/>
                <c:pt idx="0">
                  <c:v>0.12360490223049547</c:v>
                </c:pt>
              </c:numCache>
            </c:numRef>
          </c:yVal>
          <c:smooth val="0"/>
          <c:extLst>
            <c:ext xmlns:c16="http://schemas.microsoft.com/office/drawing/2014/chart" uri="{C3380CC4-5D6E-409C-BE32-E72D297353CC}">
              <c16:uniqueId val="{00000006-A146-4FDD-A9E4-A4E893187B76}"/>
            </c:ext>
          </c:extLst>
        </c:ser>
        <c:dLbls>
          <c:showLegendKey val="0"/>
          <c:showVal val="0"/>
          <c:showCatName val="0"/>
          <c:showSerName val="0"/>
          <c:showPercent val="0"/>
          <c:showBubbleSize val="0"/>
        </c:dLbls>
        <c:axId val="1117648272"/>
        <c:axId val="1150314560"/>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manualLayout>
          <c:xMode val="edge"/>
          <c:yMode val="edge"/>
          <c:x val="9.3195265761907599E-3"/>
          <c:y val="0.79877420299478874"/>
          <c:w val="0.98087335937249376"/>
          <c:h val="0.16707265490175677"/>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100">
          <a:solidFill>
            <a:sysClr val="windowText" lastClr="000000"/>
          </a:solidFill>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Fundos Renda Fixa em geral Art. 7º, III,"a“: </a:t>
            </a: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0"/>
          <c:order val="0"/>
          <c:tx>
            <c:strRef>
              <c:f>'ANÁLISE DE RISCO'!$B$12</c:f>
              <c:strCache>
                <c:ptCount val="1"/>
                <c:pt idx="0">
                  <c:v>BB FLUXO FIC RENDA FIXA SIMPLES PREVIDENCIÁRIO</c:v>
                </c:pt>
              </c:strCache>
            </c:strRef>
          </c:tx>
          <c:spPr>
            <a:ln w="25400" cap="flat" cmpd="sng" algn="ctr">
              <a:noFill/>
              <a:prstDash val="sysDot"/>
              <a:round/>
            </a:ln>
            <a:effectLst/>
          </c:spPr>
          <c:marker>
            <c:symbol val="circle"/>
            <c:size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'ANÁLISE DE RISCO'!$J$12</c:f>
              <c:numCache>
                <c:formatCode>0.00%</c:formatCode>
                <c:ptCount val="1"/>
                <c:pt idx="0">
                  <c:v>6.3048548125879038E-4</c:v>
                </c:pt>
              </c:numCache>
            </c:numRef>
          </c:xVal>
          <c:yVal>
            <c:numRef>
              <c:f>'ANÁLISE DE RISCO'!$F$12</c:f>
              <c:numCache>
                <c:formatCode>0.00%</c:formatCode>
                <c:ptCount val="1"/>
                <c:pt idx="0">
                  <c:v>0.11280639145361371</c:v>
                </c:pt>
              </c:numCache>
            </c:numRef>
          </c:yVal>
          <c:smooth val="0"/>
          <c:extLst>
            <c:ext xmlns:c16="http://schemas.microsoft.com/office/drawing/2014/chart" uri="{C3380CC4-5D6E-409C-BE32-E72D297353CC}">
              <c16:uniqueId val="{00000000-ECC5-42C8-AEDD-4917CC40AFED}"/>
            </c:ext>
          </c:extLst>
        </c:ser>
        <c:ser>
          <c:idx val="1"/>
          <c:order val="1"/>
          <c:tx>
            <c:strRef>
              <c:f>'ANÁLISE DE RISCO'!$B$13</c:f>
              <c:strCache>
                <c:ptCount val="1"/>
                <c:pt idx="0">
                  <c:v>BB PERFIL FIC RENDA FIXA REFERENCIADO DI PREVIDENCIÁRIO LP</c:v>
                </c:pt>
              </c:strCache>
            </c:strRef>
          </c:tx>
          <c:spPr>
            <a:ln w="25400" cap="flat" cmpd="sng" algn="ctr">
              <a:noFill/>
              <a:prstDash val="sysDot"/>
              <a:round/>
            </a:ln>
            <a:effectLst/>
          </c:spPr>
          <c:marker>
            <c:symbol val="circle"/>
            <c:size val="1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'ANÁLISE DE RISCO'!$J$13</c:f>
              <c:numCache>
                <c:formatCode>0.00%</c:formatCode>
                <c:ptCount val="1"/>
                <c:pt idx="0">
                  <c:v>6.6708191451554178E-4</c:v>
                </c:pt>
              </c:numCache>
            </c:numRef>
          </c:xVal>
          <c:yVal>
            <c:numRef>
              <c:f>'ANÁLISE DE RISCO'!$F$13</c:f>
              <c:numCache>
                <c:formatCode>0.00%</c:formatCode>
                <c:ptCount val="1"/>
                <c:pt idx="0">
                  <c:v>0.12450811232948844</c:v>
                </c:pt>
              </c:numCache>
            </c:numRef>
          </c:yVal>
          <c:smooth val="0"/>
          <c:extLst>
            <c:ext xmlns:c16="http://schemas.microsoft.com/office/drawing/2014/chart" uri="{C3380CC4-5D6E-409C-BE32-E72D297353CC}">
              <c16:uniqueId val="{00000001-ECC5-42C8-AEDD-4917CC40AFED}"/>
            </c:ext>
          </c:extLst>
        </c:ser>
        <c:ser>
          <c:idx val="2"/>
          <c:order val="2"/>
          <c:tx>
            <c:strRef>
              <c:f>'ANÁLISE DE RISCO'!$B$14</c:f>
              <c:strCache>
                <c:ptCount val="1"/>
                <c:pt idx="0">
                  <c:v>CAIXA BRASIL FI RENDA FIXA REFERENCIADO DI LP</c:v>
                </c:pt>
              </c:strCache>
            </c:strRef>
          </c:tx>
          <c:spPr>
            <a:ln w="25400" cap="flat" cmpd="sng" algn="ctr">
              <a:noFill/>
              <a:prstDash val="sysDot"/>
              <a:round/>
            </a:ln>
            <a:effectLst/>
          </c:spPr>
          <c:marker>
            <c:symbol val="circle"/>
            <c:size val="11"/>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RISCO'!$J$14</c:f>
              <c:numCache>
                <c:formatCode>0.00%</c:formatCode>
                <c:ptCount val="1"/>
                <c:pt idx="0">
                  <c:v>8.3039382244685044E-4</c:v>
                </c:pt>
              </c:numCache>
            </c:numRef>
          </c:xVal>
          <c:yVal>
            <c:numRef>
              <c:f>'ANÁLISE DE RISCO'!$F$14</c:f>
              <c:numCache>
                <c:formatCode>0.00%</c:formatCode>
                <c:ptCount val="1"/>
                <c:pt idx="0">
                  <c:v>0.12956754725184361</c:v>
                </c:pt>
              </c:numCache>
            </c:numRef>
          </c:yVal>
          <c:smooth val="0"/>
          <c:extLst>
            <c:ext xmlns:c16="http://schemas.microsoft.com/office/drawing/2014/chart" uri="{C3380CC4-5D6E-409C-BE32-E72D297353CC}">
              <c16:uniqueId val="{00000002-ECC5-42C8-AEDD-4917CC40AFED}"/>
            </c:ext>
          </c:extLst>
        </c:ser>
        <c:ser>
          <c:idx val="3"/>
          <c:order val="3"/>
          <c:tx>
            <c:strRef>
              <c:f>'ANÁLISE DE RISCO'!$B$15</c:f>
              <c:strCache>
                <c:ptCount val="1"/>
                <c:pt idx="0">
                  <c:v>TOWER IMA-B 5 FI RENDA FIXA</c:v>
                </c:pt>
              </c:strCache>
            </c:strRef>
          </c:tx>
          <c:spPr>
            <a:ln w="25400" cap="flat" cmpd="sng" algn="ctr">
              <a:noFill/>
              <a:prstDash val="sysDot"/>
              <a:round/>
            </a:ln>
            <a:effectLst/>
          </c:spPr>
          <c:marker>
            <c:symbol val="circle"/>
            <c:size val="12"/>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marker>
          <c:xVal>
            <c:numRef>
              <c:f>'ANÁLISE DE RISCO'!$J$15</c:f>
              <c:numCache>
                <c:formatCode>0.00%</c:formatCode>
                <c:ptCount val="1"/>
                <c:pt idx="0">
                  <c:v>0.6587493745451386</c:v>
                </c:pt>
              </c:numCache>
            </c:numRef>
          </c:xVal>
          <c:yVal>
            <c:numRef>
              <c:f>'ANÁLISE DE RISCO'!$F$15</c:f>
              <c:numCache>
                <c:formatCode>0.00%</c:formatCode>
                <c:ptCount val="1"/>
                <c:pt idx="0">
                  <c:v>-0.79798977943755844</c:v>
                </c:pt>
              </c:numCache>
            </c:numRef>
          </c:yVal>
          <c:smooth val="0"/>
          <c:extLst>
            <c:ext xmlns:c16="http://schemas.microsoft.com/office/drawing/2014/chart" uri="{C3380CC4-5D6E-409C-BE32-E72D297353CC}">
              <c16:uniqueId val="{00000003-ECC5-42C8-AEDD-4917CC40AFED}"/>
            </c:ext>
          </c:extLst>
        </c:ser>
        <c:ser>
          <c:idx val="4"/>
          <c:order val="4"/>
          <c:tx>
            <c:strRef>
              <c:f>'ANÁLISE DE RISCO'!$B$17</c:f>
              <c:strCache>
                <c:ptCount val="1"/>
                <c:pt idx="0">
                  <c:v>XP MACRO JUROS ATIVO FIC RENDA FIXA LP</c:v>
                </c:pt>
              </c:strCache>
            </c:strRef>
          </c:tx>
          <c:spPr>
            <a:ln w="25400" cap="flat" cmpd="sng" algn="ctr">
              <a:noFill/>
              <a:prstDash val="sysDot"/>
              <a:round/>
            </a:ln>
            <a:effectLst/>
          </c:spPr>
          <c:marker>
            <c:symbol val="circle"/>
            <c:size val="12"/>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marker>
          <c:xVal>
            <c:numRef>
              <c:f>'ANÁLISE DE RISCO'!$J$17</c:f>
              <c:numCache>
                <c:formatCode>0.00%</c:formatCode>
                <c:ptCount val="1"/>
                <c:pt idx="0">
                  <c:v>2.5063565624162679E-2</c:v>
                </c:pt>
              </c:numCache>
            </c:numRef>
          </c:xVal>
          <c:yVal>
            <c:numRef>
              <c:f>'ANÁLISE DE RISCO'!$F$17</c:f>
              <c:numCache>
                <c:formatCode>0.00%</c:formatCode>
                <c:ptCount val="1"/>
                <c:pt idx="0">
                  <c:v>6.8768268749119787E-2</c:v>
                </c:pt>
              </c:numCache>
            </c:numRef>
          </c:yVal>
          <c:smooth val="0"/>
          <c:extLst>
            <c:ext xmlns:c16="http://schemas.microsoft.com/office/drawing/2014/chart" uri="{C3380CC4-5D6E-409C-BE32-E72D297353CC}">
              <c16:uniqueId val="{00000004-ECC5-42C8-AEDD-4917CC40AFED}"/>
            </c:ext>
          </c:extLst>
        </c:ser>
        <c:ser>
          <c:idx val="5"/>
          <c:order val="5"/>
          <c:tx>
            <c:strRef>
              <c:f>'ANÁLISE DE RISCO'!$B$16</c:f>
              <c:strCache>
                <c:ptCount val="1"/>
                <c:pt idx="0">
                  <c:v>TOWER II IMA-B 5 FI RENDA FIXA</c:v>
                </c:pt>
              </c:strCache>
            </c:strRef>
          </c:tx>
          <c:spPr>
            <a:ln w="25400" cap="flat" cmpd="sng" algn="ctr">
              <a:noFill/>
              <a:prstDash val="sysDot"/>
              <a:round/>
            </a:ln>
            <a:effectLst>
              <a:outerShdw sx="1000" sy="1000" rotWithShape="0">
                <a:srgbClr val="000000"/>
              </a:outerShdw>
            </a:effectLst>
          </c:spPr>
          <c:marker>
            <c:symbol val="circle"/>
            <c:size val="12"/>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12700" cap="flat" cmpd="sng" algn="ctr">
                <a:solidFill>
                  <a:schemeClr val="accent6">
                    <a:shade val="95000"/>
                  </a:schemeClr>
                </a:solidFill>
                <a:round/>
              </a:ln>
              <a:effectLst>
                <a:outerShdw sx="1000" sy="1000" rotWithShape="0">
                  <a:srgbClr val="000000"/>
                </a:outerShdw>
              </a:effectLst>
            </c:spPr>
          </c:marker>
          <c:xVal>
            <c:numRef>
              <c:f>'ANÁLISE DE RISCO'!$J$16</c:f>
              <c:numCache>
                <c:formatCode>0.00%</c:formatCode>
                <c:ptCount val="1"/>
                <c:pt idx="0">
                  <c:v>0.23125534714293391</c:v>
                </c:pt>
              </c:numCache>
            </c:numRef>
          </c:xVal>
          <c:yVal>
            <c:numRef>
              <c:f>'ANÁLISE DE RISCO'!$F$16</c:f>
              <c:numCache>
                <c:formatCode>0.00%</c:formatCode>
                <c:ptCount val="1"/>
                <c:pt idx="0">
                  <c:v>-0.26978169692196696</c:v>
                </c:pt>
              </c:numCache>
            </c:numRef>
          </c:yVal>
          <c:smooth val="0"/>
          <c:extLst>
            <c:ext xmlns:c16="http://schemas.microsoft.com/office/drawing/2014/chart" uri="{C3380CC4-5D6E-409C-BE32-E72D297353CC}">
              <c16:uniqueId val="{00000005-ECC5-42C8-AEDD-4917CC40AFED}"/>
            </c:ext>
          </c:extLst>
        </c:ser>
        <c:dLbls>
          <c:showLegendKey val="0"/>
          <c:showVal val="0"/>
          <c:showCatName val="0"/>
          <c:showSerName val="0"/>
          <c:showPercent val="0"/>
          <c:showBubbleSize val="0"/>
        </c:dLbls>
        <c:axId val="1117648272"/>
        <c:axId val="1150314560"/>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egendEntry>
        <c:idx val="5"/>
        <c:txPr>
          <a:bodyPr rot="0" spcFirstLastPara="1" vertOverflow="ellipsis" vert="horz" wrap="square" anchor="ctr" anchorCtr="1"/>
          <a:lstStyle/>
          <a:p>
            <a:pPr>
              <a:defRPr sz="1200" b="0" i="0" u="none" strike="noStrike" kern="1200" spc="0" baseline="0">
                <a:solidFill>
                  <a:sysClr val="windowText" lastClr="000000">
                    <a:alpha val="99000"/>
                  </a:sysClr>
                </a:solidFill>
                <a:latin typeface="+mn-lt"/>
                <a:ea typeface="+mn-ea"/>
                <a:cs typeface="+mn-cs"/>
              </a:defRPr>
            </a:pPr>
            <a:endParaRPr lang="pt-BR"/>
          </a:p>
        </c:txPr>
      </c:legendEntry>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Fundos de Ações CVM Art. 8°, I: </a:t>
            </a:r>
          </a:p>
          <a:p>
            <a:pPr>
              <a:defRPr/>
            </a:pPr>
            <a:endParaRPr lang="pt-BR"/>
          </a:p>
        </c:rich>
      </c:tx>
      <c:layout>
        <c:manualLayout>
          <c:xMode val="edge"/>
          <c:yMode val="edge"/>
          <c:x val="0.36686912185199388"/>
          <c:y val="1.7813768968040416E-2"/>
        </c:manualLayout>
      </c:layout>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0"/>
          <c:order val="0"/>
          <c:tx>
            <c:strRef>
              <c:f>'ANÁLISE DE RISCO'!$B$20</c:f>
              <c:strCache>
                <c:ptCount val="1"/>
                <c:pt idx="0">
                  <c:v>AZ QUEST SMALL MID CAPS FIC AÇÕES</c:v>
                </c:pt>
              </c:strCache>
            </c:strRef>
          </c:tx>
          <c:spPr>
            <a:ln w="25400" cap="flat" cmpd="sng" algn="ctr">
              <a:noFill/>
              <a:prstDash val="sysDot"/>
              <a:round/>
            </a:ln>
            <a:effectLst/>
          </c:spPr>
          <c:marker>
            <c:symbol val="circle"/>
            <c:size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'ANÁLISE DE RISCO'!$J$20</c:f>
              <c:numCache>
                <c:formatCode>0.00%</c:formatCode>
                <c:ptCount val="1"/>
                <c:pt idx="0">
                  <c:v>0.16990755084827064</c:v>
                </c:pt>
              </c:numCache>
            </c:numRef>
          </c:xVal>
          <c:yVal>
            <c:numRef>
              <c:f>'ANÁLISE DE RISCO'!$F$20</c:f>
              <c:numCache>
                <c:formatCode>0.00%</c:formatCode>
                <c:ptCount val="1"/>
                <c:pt idx="0">
                  <c:v>0.1771086401463664</c:v>
                </c:pt>
              </c:numCache>
            </c:numRef>
          </c:yVal>
          <c:smooth val="0"/>
          <c:extLst>
            <c:ext xmlns:c16="http://schemas.microsoft.com/office/drawing/2014/chart" uri="{C3380CC4-5D6E-409C-BE32-E72D297353CC}">
              <c16:uniqueId val="{00000000-C529-4CF4-9648-140EF992D0F3}"/>
            </c:ext>
          </c:extLst>
        </c:ser>
        <c:ser>
          <c:idx val="1"/>
          <c:order val="1"/>
          <c:tx>
            <c:strRef>
              <c:f>'ANÁLISE DE RISCO'!$B$21</c:f>
              <c:strCache>
                <c:ptCount val="1"/>
                <c:pt idx="0">
                  <c:v>BB SELEÇÃO FATORIAL FIC AÇÕES</c:v>
                </c:pt>
              </c:strCache>
            </c:strRef>
          </c:tx>
          <c:spPr>
            <a:ln w="25400" cap="flat" cmpd="sng" algn="ctr">
              <a:noFill/>
              <a:prstDash val="sysDot"/>
              <a:round/>
            </a:ln>
            <a:effectLst/>
          </c:spPr>
          <c:marker>
            <c:symbol val="circle"/>
            <c:size val="1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'ANÁLISE DE RISCO'!$J$21</c:f>
              <c:numCache>
                <c:formatCode>0.00%</c:formatCode>
                <c:ptCount val="1"/>
                <c:pt idx="0">
                  <c:v>0.14615764318401495</c:v>
                </c:pt>
              </c:numCache>
            </c:numRef>
          </c:xVal>
          <c:yVal>
            <c:numRef>
              <c:f>'ANÁLISE DE RISCO'!$F$21</c:f>
              <c:numCache>
                <c:formatCode>0.00%</c:formatCode>
                <c:ptCount val="1"/>
                <c:pt idx="0">
                  <c:v>0.15529099083599562</c:v>
                </c:pt>
              </c:numCache>
            </c:numRef>
          </c:yVal>
          <c:smooth val="0"/>
          <c:extLst>
            <c:ext xmlns:c16="http://schemas.microsoft.com/office/drawing/2014/chart" uri="{C3380CC4-5D6E-409C-BE32-E72D297353CC}">
              <c16:uniqueId val="{00000001-C529-4CF4-9648-140EF992D0F3}"/>
            </c:ext>
          </c:extLst>
        </c:ser>
        <c:ser>
          <c:idx val="2"/>
          <c:order val="2"/>
          <c:tx>
            <c:strRef>
              <c:f>'ANÁLISE DE RISCO'!$B$22</c:f>
              <c:strCache>
                <c:ptCount val="1"/>
                <c:pt idx="0">
                  <c:v>BRADESCO DIVIDENDOS FI AÇÕES</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RISCO'!$J$22</c:f>
              <c:numCache>
                <c:formatCode>0.00%</c:formatCode>
                <c:ptCount val="1"/>
                <c:pt idx="0">
                  <c:v>0.14023644414634528</c:v>
                </c:pt>
              </c:numCache>
            </c:numRef>
          </c:xVal>
          <c:yVal>
            <c:numRef>
              <c:f>'ANÁLISE DE RISCO'!$F$22</c:f>
              <c:numCache>
                <c:formatCode>0.00%</c:formatCode>
                <c:ptCount val="1"/>
                <c:pt idx="0">
                  <c:v>0.1914951946340866</c:v>
                </c:pt>
              </c:numCache>
            </c:numRef>
          </c:yVal>
          <c:smooth val="0"/>
          <c:extLst>
            <c:ext xmlns:c16="http://schemas.microsoft.com/office/drawing/2014/chart" uri="{C3380CC4-5D6E-409C-BE32-E72D297353CC}">
              <c16:uniqueId val="{00000002-C529-4CF4-9648-140EF992D0F3}"/>
            </c:ext>
          </c:extLst>
        </c:ser>
        <c:ser>
          <c:idx val="3"/>
          <c:order val="3"/>
          <c:tx>
            <c:strRef>
              <c:f>'ANÁLISE DE RISCO'!$B$23</c:f>
              <c:strCache>
                <c:ptCount val="1"/>
                <c:pt idx="0">
                  <c:v>FINACAP MAURITSSTAD FI AÇÕES</c:v>
                </c:pt>
              </c:strCache>
            </c:strRef>
          </c:tx>
          <c:spPr>
            <a:ln w="25400" cap="flat" cmpd="sng" algn="ctr">
              <a:noFill/>
              <a:prstDash val="sysDot"/>
              <a:round/>
            </a:ln>
            <a:effectLst>
              <a:outerShdw blurRad="40000" dist="20000" dir="5400000" rotWithShape="0">
                <a:schemeClr val="bg1">
                  <a:alpha val="38000"/>
                </a:schemeClr>
              </a:outerShdw>
            </a:effectLst>
          </c:spPr>
          <c:marker>
            <c:symbol val="circle"/>
            <c:size val="5"/>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chemeClr val="bg1">
                    <a:alpha val="38000"/>
                  </a:schemeClr>
                </a:outerShdw>
              </a:effectLst>
            </c:spPr>
          </c:marker>
          <c:dPt>
            <c:idx val="0"/>
            <c:marker>
              <c:symbol val="circle"/>
              <c:size val="12"/>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5">
                      <a:shade val="95000"/>
                      <a:alpha val="99000"/>
                    </a:schemeClr>
                  </a:solidFill>
                  <a:round/>
                </a:ln>
                <a:effectLst>
                  <a:outerShdw blurRad="40000" dist="20000" dir="5400000" rotWithShape="0">
                    <a:schemeClr val="bg1">
                      <a:alpha val="38000"/>
                    </a:schemeClr>
                  </a:outerShdw>
                </a:effectLst>
              </c:spPr>
            </c:marker>
            <c:bubble3D val="0"/>
            <c:extLst>
              <c:ext xmlns:c16="http://schemas.microsoft.com/office/drawing/2014/chart" uri="{C3380CC4-5D6E-409C-BE32-E72D297353CC}">
                <c16:uniqueId val="{00000003-C529-4CF4-9648-140EF992D0F3}"/>
              </c:ext>
            </c:extLst>
          </c:dPt>
          <c:xVal>
            <c:numRef>
              <c:f>'ANÁLISE DE RISCO'!$J$23</c:f>
              <c:numCache>
                <c:formatCode>0.00%</c:formatCode>
                <c:ptCount val="1"/>
                <c:pt idx="0">
                  <c:v>0.14793616641150303</c:v>
                </c:pt>
              </c:numCache>
            </c:numRef>
          </c:xVal>
          <c:yVal>
            <c:numRef>
              <c:f>'ANÁLISE DE RISCO'!$F$23</c:f>
              <c:numCache>
                <c:formatCode>0.00%</c:formatCode>
                <c:ptCount val="1"/>
                <c:pt idx="0">
                  <c:v>0.25720831689781143</c:v>
                </c:pt>
              </c:numCache>
            </c:numRef>
          </c:yVal>
          <c:smooth val="0"/>
          <c:extLst>
            <c:ext xmlns:c16="http://schemas.microsoft.com/office/drawing/2014/chart" uri="{C3380CC4-5D6E-409C-BE32-E72D297353CC}">
              <c16:uniqueId val="{00000004-C529-4CF4-9648-140EF992D0F3}"/>
            </c:ext>
          </c:extLst>
        </c:ser>
        <c:ser>
          <c:idx val="4"/>
          <c:order val="4"/>
          <c:tx>
            <c:strRef>
              <c:f>'ANÁLISE DE RISCO'!$B$24</c:f>
              <c:strCache>
                <c:ptCount val="1"/>
                <c:pt idx="0">
                  <c:v>CONSTÂNCIA FUNDAMENTO FI AÇÕES</c:v>
                </c:pt>
              </c:strCache>
            </c:strRef>
          </c:tx>
          <c:spPr>
            <a:ln w="25400" cap="flat" cmpd="sng" algn="ctr">
              <a:noFill/>
              <a:prstDash val="sysDot"/>
              <a:round/>
            </a:ln>
            <a:effectLst>
              <a:outerShdw blurRad="40000" dist="20000" dir="5400000" rotWithShape="0">
                <a:schemeClr val="bg1">
                  <a:alpha val="38000"/>
                </a:schemeClr>
              </a:outerShdw>
            </a:effectLst>
          </c:spPr>
          <c:marker>
            <c:symbol val="circle"/>
            <c:size val="11"/>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12700" cap="flat" cmpd="sng" algn="ctr">
                <a:solidFill>
                  <a:schemeClr val="accent5">
                    <a:shade val="95000"/>
                    <a:alpha val="89000"/>
                  </a:schemeClr>
                </a:solidFill>
                <a:round/>
              </a:ln>
              <a:effectLst>
                <a:outerShdw blurRad="40000" dist="20000" dir="5400000" rotWithShape="0">
                  <a:schemeClr val="bg1">
                    <a:alpha val="38000"/>
                  </a:schemeClr>
                </a:outerShdw>
              </a:effectLst>
            </c:spPr>
          </c:marker>
          <c:xVal>
            <c:numRef>
              <c:f>'ANÁLISE DE RISCO'!$J$24</c:f>
              <c:numCache>
                <c:formatCode>0.00%</c:formatCode>
                <c:ptCount val="1"/>
                <c:pt idx="0">
                  <c:v>0.13894002022508756</c:v>
                </c:pt>
              </c:numCache>
            </c:numRef>
          </c:xVal>
          <c:yVal>
            <c:numRef>
              <c:f>'ANÁLISE DE RISCO'!$F$24</c:f>
              <c:numCache>
                <c:formatCode>0.00%</c:formatCode>
                <c:ptCount val="1"/>
                <c:pt idx="0">
                  <c:v>0.15034327419198035</c:v>
                </c:pt>
              </c:numCache>
            </c:numRef>
          </c:yVal>
          <c:smooth val="0"/>
          <c:extLst>
            <c:ext xmlns:c16="http://schemas.microsoft.com/office/drawing/2014/chart" uri="{C3380CC4-5D6E-409C-BE32-E72D297353CC}">
              <c16:uniqueId val="{00000005-C529-4CF4-9648-140EF992D0F3}"/>
            </c:ext>
          </c:extLst>
        </c:ser>
        <c:dLbls>
          <c:showLegendKey val="0"/>
          <c:showVal val="0"/>
          <c:showCatName val="0"/>
          <c:showSerName val="0"/>
          <c:showPercent val="0"/>
          <c:showBubbleSize val="0"/>
        </c:dLbls>
        <c:axId val="1117648272"/>
        <c:axId val="1150314560"/>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Renda Fixa - Crédito Privado Art. 7°, V, "b": </a:t>
            </a:r>
          </a:p>
          <a:p>
            <a:pPr>
              <a:defRPr/>
            </a:pPr>
            <a:endParaRPr lang="pt-B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2"/>
          <c:order val="0"/>
          <c:tx>
            <c:strRef>
              <c:f>'ANÁLISE DE RISCO'!$B$27</c:f>
              <c:strCache>
                <c:ptCount val="1"/>
                <c:pt idx="0">
                  <c:v>SOMMA TORINO FI RENDA FIXA CRÉDITO PRIVADO LP</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RISCO'!$J$27</c:f>
              <c:numCache>
                <c:formatCode>0.00%</c:formatCode>
                <c:ptCount val="1"/>
                <c:pt idx="0">
                  <c:v>5.3251295180519985E-3</c:v>
                </c:pt>
              </c:numCache>
            </c:numRef>
          </c:xVal>
          <c:yVal>
            <c:numRef>
              <c:f>'ANÁLISE DE RISCO'!$F$27</c:f>
              <c:numCache>
                <c:formatCode>0.00%</c:formatCode>
                <c:ptCount val="1"/>
                <c:pt idx="0">
                  <c:v>0.14981845651304426</c:v>
                </c:pt>
              </c:numCache>
            </c:numRef>
          </c:yVal>
          <c:smooth val="0"/>
          <c:extLst>
            <c:ext xmlns:c16="http://schemas.microsoft.com/office/drawing/2014/chart" uri="{C3380CC4-5D6E-409C-BE32-E72D297353CC}">
              <c16:uniqueId val="{00000000-32E6-4D72-98DE-7DF94BDDD84E}"/>
            </c:ext>
          </c:extLst>
        </c:ser>
        <c:dLbls>
          <c:showLegendKey val="0"/>
          <c:showVal val="0"/>
          <c:showCatName val="0"/>
          <c:showSerName val="0"/>
          <c:showPercent val="0"/>
          <c:showBubbleSize val="0"/>
        </c:dLbls>
        <c:axId val="1117648272"/>
        <c:axId val="1150314560"/>
        <c:extLst/>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POLÍTICA!$C$43:$D$51</cx:f>
        <cx:lvl ptCount="9"/>
        <cx:lvl ptCount="9">
          <cx:pt idx="0">Títulos Públicos de Emissão do Tesouro Nacional - SELIC - Art. 7º, I,"a"    27,64%</cx:pt>
          <cx:pt idx="1">Fundos Renda fixa 100% TP Art. 7º, I,"b"    41,85%</cx:pt>
          <cx:pt idx="2">Fundos Renda Fixa em geral Art. 7º, III,"a"    17,12%</cx:pt>
          <cx:pt idx="3">Ativos financeiros de renda fixa de emissão com obrigação ou coobrigação de instituições financeiras (Lista BACEN) Art. 7º, IV    5,09%</cx:pt>
          <cx:pt idx="4">FIDC Sênior Art. 7º, V,"a"    0,14%</cx:pt>
          <cx:pt idx="5">Renda Fixa - Crédito Privado Art. 7º, V,"b"    1,14%</cx:pt>
          <cx:pt idx="6">FI Imobiliários Art. 11    0,10%</cx:pt>
          <cx:pt idx="7">Fundo de Ações CVM Art. 8º, I    5,32%</cx:pt>
          <cx:pt idx="8">FI em Participações Art. 10, II    -0,01%</cx:pt>
        </cx:lvl>
      </cx:strDim>
      <cx:numDim type="size">
        <cx:f>POLÍTICA!$F$31:$F$39</cx:f>
        <cx:lvl ptCount="9" formatCode="0,00%">
          <cx:pt idx="0">0.27639712487214385</cx:pt>
          <cx:pt idx="1">0.4184509912340873</cx:pt>
          <cx:pt idx="2">0.17118660306017278</cx:pt>
          <cx:pt idx="3">0.050928285733510228</cx:pt>
          <cx:pt idx="4">0.0013929092899830173</cx:pt>
          <cx:pt idx="5">0.011424664703719192</cx:pt>
          <cx:pt idx="6">0.00096169039775829707</cx:pt>
          <cx:pt idx="7">0.053173125070289123</cx:pt>
          <cx:pt idx="8">-6.5682786216562393e-05</cx:pt>
        </cx:lvl>
      </cx:numDim>
    </cx:data>
  </cx:chartData>
  <cx:chart>
    <cx:plotArea>
      <cx:plotAreaRegion>
        <cx:series layoutId="treemap" uniqueId="{F4FAB8F4-8110-48BE-8EBC-8C08B571414A}">
          <cx:dataLabels>
            <cx:txPr>
              <a:bodyPr spcFirstLastPara="1" vertOverflow="ellipsis" horzOverflow="overflow" wrap="square" lIns="0" tIns="0" rIns="0" bIns="0" anchor="ctr" anchorCtr="1"/>
              <a:lstStyle/>
              <a:p>
                <a:pPr algn="ctr" rtl="0">
                  <a:defRPr sz="900" b="1">
                    <a:solidFill>
                      <a:schemeClr val="bg1"/>
                    </a:solidFill>
                  </a:defRPr>
                </a:pPr>
                <a:endParaRPr lang="pt-BR" sz="900" b="1" i="0" u="none" strike="noStrike" kern="1200" baseline="0">
                  <a:solidFill>
                    <a:schemeClr val="bg1"/>
                  </a:solidFill>
                  <a:latin typeface="Calibri"/>
                </a:endParaRPr>
              </a:p>
            </cx:txPr>
            <cx:visibility seriesName="0" categoryName="0" value="1"/>
            <cx:separator>, </cx:separator>
          </cx:dataLabels>
          <cx:dataId val="0"/>
          <cx:layoutPr/>
        </cx:series>
      </cx:plotAreaRegion>
    </cx:plotArea>
    <cx:legend pos="r" align="ctr" overlay="0">
      <cx:txPr>
        <a:bodyPr spcFirstLastPara="1" vertOverflow="ellipsis" horzOverflow="overflow" wrap="square" lIns="0" tIns="0" rIns="0" bIns="0" anchor="ctr" anchorCtr="1"/>
        <a:lstStyle/>
        <a:p>
          <a:pPr algn="ctr" rtl="0">
            <a:defRPr sz="900" b="1"/>
          </a:pPr>
          <a:endParaRPr lang="pt-BR" sz="900" b="1" i="0" u="none" strike="noStrike" kern="1200" baseline="0">
            <a:solidFill>
              <a:sysClr val="windowText" lastClr="000000">
                <a:lumMod val="65000"/>
                <a:lumOff val="35000"/>
              </a:sysClr>
            </a:solidFill>
            <a:latin typeface="Calibri"/>
          </a:endParaRPr>
        </a:p>
      </cx:txPr>
    </cx:legend>
  </cx:chart>
  <cx:spPr>
    <a:noFill/>
    <a:ln w="15875">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28E53-644F-4523-91B9-9FC0168FD646}" type="datetimeFigureOut">
              <a:rPr lang="pt-BR" smtClean="0"/>
              <a:t>19/07/2024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2ECFF-117E-4F2E-A4E5-62719CAD9142}" type="slidenum">
              <a:rPr lang="pt-BR" smtClean="0"/>
              <a:t>‹nº›</a:t>
            </a:fld>
            <a:endParaRPr lang="pt-BR"/>
          </a:p>
        </p:txBody>
      </p:sp>
    </p:spTree>
    <p:extLst>
      <p:ext uri="{BB962C8B-B14F-4D97-AF65-F5344CB8AC3E}">
        <p14:creationId xmlns:p14="http://schemas.microsoft.com/office/powerpoint/2010/main" val="174897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CB9BF8-5769-42F5-8682-A0E0E96F99FC}" type="slidenum">
              <a:rPr lang="pt-BR" smtClean="0"/>
              <a:t>11</a:t>
            </a:fld>
            <a:endParaRPr lang="pt-BR"/>
          </a:p>
        </p:txBody>
      </p:sp>
    </p:spTree>
    <p:extLst>
      <p:ext uri="{BB962C8B-B14F-4D97-AF65-F5344CB8AC3E}">
        <p14:creationId xmlns:p14="http://schemas.microsoft.com/office/powerpoint/2010/main" val="409806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CB9BF8-5769-42F5-8682-A0E0E96F99FC}" type="slidenum">
              <a:rPr lang="pt-BR" smtClean="0"/>
              <a:t>38</a:t>
            </a:fld>
            <a:endParaRPr lang="pt-BR"/>
          </a:p>
        </p:txBody>
      </p:sp>
    </p:spTree>
    <p:extLst>
      <p:ext uri="{BB962C8B-B14F-4D97-AF65-F5344CB8AC3E}">
        <p14:creationId xmlns:p14="http://schemas.microsoft.com/office/powerpoint/2010/main" val="318953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CB9BF8-5769-42F5-8682-A0E0E96F99FC}" type="slidenum">
              <a:rPr lang="pt-BR" smtClean="0"/>
              <a:t>39</a:t>
            </a:fld>
            <a:endParaRPr lang="pt-BR"/>
          </a:p>
        </p:txBody>
      </p:sp>
    </p:spTree>
    <p:extLst>
      <p:ext uri="{BB962C8B-B14F-4D97-AF65-F5344CB8AC3E}">
        <p14:creationId xmlns:p14="http://schemas.microsoft.com/office/powerpoint/2010/main" val="298763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1859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420531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850127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162697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2507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460612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29179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003399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06422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69500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608642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373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392127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306509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937018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495391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325125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916482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52576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906363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740074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781898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0448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31"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925295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160093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662666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313172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727319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11254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867351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82977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570609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987231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02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817407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432539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78835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545225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476106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889964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631893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168326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692462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130313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4732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854872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848536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09110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352908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008670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499162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70437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5886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634319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890151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0665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670933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651746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593892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32134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845061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766918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433232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633723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437587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023720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4095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6659582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809584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52527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634629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636200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50557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145878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216241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5768728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333511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82761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78411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698698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641099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510731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997257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523354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631147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396360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927813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861244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2250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178615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099699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371477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268265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315986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62452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324022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848831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6074469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902143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36995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2644050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721622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247361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964816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0560804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587335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742513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938780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253267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46404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803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68865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133381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236782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539870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52345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197216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849352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135112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837044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880524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799539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09540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682147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6961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48424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375776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210016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2643509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7389862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880183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718359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685571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45232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6746901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809111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960105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635930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861368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968160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685512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642766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65073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417642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34393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476448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768801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4573848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6946746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8223435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8111904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734490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05115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5108048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2097817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68979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7202424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6668332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2078770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6215335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3624852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4613097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6738090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8431161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775393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727575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24262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085538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2626935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48639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414989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587034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936155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4591576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0747064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2309550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075480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15167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888582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9374763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7861913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667315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5660134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3175600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0325421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793130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7961351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632674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37264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7132483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3794741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1966011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8191550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5723272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85085601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00492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1067576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62191529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31"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310735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43770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3393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40099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17520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50199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55478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05668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53372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62731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04648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3525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95291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1988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1114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80547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08464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58854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61479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7644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1995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02163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76258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72037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5087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46092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75630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8122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921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25437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544277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62273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79860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12740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14910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9839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3567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91739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69604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592169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48459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394072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42642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583892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097687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16889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0546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32651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32900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52010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62013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245333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423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470367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570762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86240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6717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423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779850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120449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449815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13621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8354622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86962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44587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93752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807055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1719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4345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766893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77382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707210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352150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7928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242088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13246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689416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06896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681080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81301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pn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1.pn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1.pn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2" Type="http://schemas.openxmlformats.org/officeDocument/2006/relationships/slideLayout" Target="../slideLayouts/slideLayout267.xml"/><Relationship Id="rId16" Type="http://schemas.openxmlformats.org/officeDocument/2006/relationships/image" Target="../media/image2.png"/><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5" Type="http://schemas.openxmlformats.org/officeDocument/2006/relationships/image" Target="../media/image1.png"/><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theme" Target="../theme/theme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4">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5">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77953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9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8037310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1545799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14147985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34089648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9324844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2160024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29049588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915799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14159609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5902394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117451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37872375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8604473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17183925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09791092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46735867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5">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6">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21636322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994758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236872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6062846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926121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18671137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7164012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1715108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9.xml"/><Relationship Id="rId1" Type="http://schemas.openxmlformats.org/officeDocument/2006/relationships/themeOverride" Target="../theme/themeOverride9.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96.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96.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96.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96.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96.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96.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96.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96.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107.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107.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7.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7.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107.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18.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9.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0.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slideLayout" Target="../slideLayouts/slideLayout151.xml"/><Relationship Id="rId1" Type="http://schemas.openxmlformats.org/officeDocument/2006/relationships/themeOverride" Target="../theme/themeOverride26.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16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173.xml"/><Relationship Id="rId1" Type="http://schemas.openxmlformats.org/officeDocument/2006/relationships/themeOverride" Target="../theme/themeOverride28.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184.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195.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206.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17.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28.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39.xml"/><Relationship Id="rId1" Type="http://schemas.openxmlformats.org/officeDocument/2006/relationships/themeOverride" Target="../theme/themeOverride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50.xml"/><Relationship Id="rId1" Type="http://schemas.openxmlformats.org/officeDocument/2006/relationships/themeOverride" Target="../theme/themeOverride3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1.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1.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72.xml"/><Relationship Id="rId1" Type="http://schemas.openxmlformats.org/officeDocument/2006/relationships/themeOverride" Target="../theme/themeOverr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78.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8.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78.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7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4" name="object 4"/>
          <p:cNvSpPr txBox="1">
            <a:spLocks noGrp="1"/>
          </p:cNvSpPr>
          <p:nvPr>
            <p:ph type="title"/>
          </p:nvPr>
        </p:nvSpPr>
        <p:spPr>
          <a:xfrm>
            <a:off x="198537" y="4740611"/>
            <a:ext cx="5113957" cy="797387"/>
          </a:xfrm>
          <a:prstGeom prst="rect">
            <a:avLst/>
          </a:prstGeom>
        </p:spPr>
        <p:txBody>
          <a:bodyPr vert="horz" wrap="square" lIns="0" tIns="16118" rIns="0" bIns="0" rtlCol="0">
            <a:spAutoFit/>
          </a:bodyPr>
          <a:lstStyle/>
          <a:p>
            <a:pPr marL="16118">
              <a:lnSpc>
                <a:spcPct val="100000"/>
              </a:lnSpc>
              <a:spcBef>
                <a:spcPts val="127"/>
              </a:spcBef>
            </a:pPr>
            <a:r>
              <a:rPr lang="pt-BR" sz="2538" spc="-51" dirty="0">
                <a:solidFill>
                  <a:srgbClr val="F1F1F1"/>
                </a:solidFill>
              </a:rPr>
              <a:t>RELATÓRIO DE INVESTIMENTOS</a:t>
            </a:r>
            <a:endParaRPr sz="2538" dirty="0"/>
          </a:p>
        </p:txBody>
      </p:sp>
      <p:sp>
        <p:nvSpPr>
          <p:cNvPr id="5" name="object 5"/>
          <p:cNvSpPr txBox="1"/>
          <p:nvPr/>
        </p:nvSpPr>
        <p:spPr>
          <a:xfrm>
            <a:off x="198537" y="5537998"/>
            <a:ext cx="1840298" cy="367782"/>
          </a:xfrm>
          <a:prstGeom prst="rect">
            <a:avLst/>
          </a:prstGeom>
        </p:spPr>
        <p:txBody>
          <a:bodyPr vert="horz" wrap="square" lIns="0" tIns="16118" rIns="0" bIns="0" rtlCol="0">
            <a:spAutoFit/>
          </a:bodyPr>
          <a:lstStyle/>
          <a:p>
            <a:pPr marL="16118">
              <a:spcBef>
                <a:spcPts val="127"/>
              </a:spcBef>
            </a:pPr>
            <a:r>
              <a:rPr lang="pt-BR" sz="2284" spc="-44" dirty="0">
                <a:solidFill>
                  <a:srgbClr val="F1F1F1"/>
                </a:solidFill>
                <a:latin typeface="Verdana"/>
                <a:cs typeface="Verdana"/>
              </a:rPr>
              <a:t>ABRIL</a:t>
            </a:r>
            <a:r>
              <a:rPr sz="2284" spc="-44" dirty="0">
                <a:solidFill>
                  <a:srgbClr val="F1F1F1"/>
                </a:solidFill>
                <a:latin typeface="Verdana"/>
                <a:cs typeface="Verdana"/>
              </a:rPr>
              <a:t>/24</a:t>
            </a:r>
            <a:endParaRPr sz="2284" dirty="0">
              <a:latin typeface="Verdana"/>
              <a:cs typeface="Verdana"/>
            </a:endParaRPr>
          </a:p>
        </p:txBody>
      </p:sp>
      <p:sp>
        <p:nvSpPr>
          <p:cNvPr id="6" name="object 6"/>
          <p:cNvSpPr/>
          <p:nvPr/>
        </p:nvSpPr>
        <p:spPr>
          <a:xfrm>
            <a:off x="198537" y="4475839"/>
            <a:ext cx="4777228" cy="176487"/>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pic>
        <p:nvPicPr>
          <p:cNvPr id="18" name="Imagem 17" descr="Imagem de desenho animado&#10;&#10;Descrição gerada automaticamente com confiança média">
            <a:extLst>
              <a:ext uri="{FF2B5EF4-FFF2-40B4-BE49-F238E27FC236}">
                <a16:creationId xmlns:a16="http://schemas.microsoft.com/office/drawing/2014/main" id="{9E4E5AB1-CCB3-EC19-3E60-C34DB4409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37" y="6000060"/>
            <a:ext cx="2976892" cy="670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E629DC5-1D40-4029-A2B7-8271D942A7F9}"/>
              </a:ext>
            </a:extLst>
          </p:cNvPr>
          <p:cNvSpPr/>
          <p:nvPr/>
        </p:nvSpPr>
        <p:spPr>
          <a:xfrm>
            <a:off x="388324" y="318307"/>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2.1</a:t>
            </a:r>
          </a:p>
        </p:txBody>
      </p:sp>
      <p:sp>
        <p:nvSpPr>
          <p:cNvPr id="5" name="CaixaDeTexto 4">
            <a:extLst>
              <a:ext uri="{FF2B5EF4-FFF2-40B4-BE49-F238E27FC236}">
                <a16:creationId xmlns:a16="http://schemas.microsoft.com/office/drawing/2014/main" id="{666DC433-DA19-4E67-A4B2-A119CAF31BD8}"/>
              </a:ext>
            </a:extLst>
          </p:cNvPr>
          <p:cNvSpPr txBox="1"/>
          <p:nvPr/>
        </p:nvSpPr>
        <p:spPr>
          <a:xfrm>
            <a:off x="984673" y="346540"/>
            <a:ext cx="6568652" cy="369332"/>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FUNDO PREVIDENCIÁRIO CAPITALIZADO - ADMINISTRADORES</a:t>
            </a:r>
          </a:p>
        </p:txBody>
      </p:sp>
      <p:sp>
        <p:nvSpPr>
          <p:cNvPr id="7" name="Retângulo 6">
            <a:extLst>
              <a:ext uri="{FF2B5EF4-FFF2-40B4-BE49-F238E27FC236}">
                <a16:creationId xmlns:a16="http://schemas.microsoft.com/office/drawing/2014/main" id="{B91235D4-72ED-4F0F-BCDA-1ADC38D8C69B}"/>
              </a:ext>
            </a:extLst>
          </p:cNvPr>
          <p:cNvSpPr/>
          <p:nvPr/>
        </p:nvSpPr>
        <p:spPr>
          <a:xfrm>
            <a:off x="388321" y="316210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2.2</a:t>
            </a:r>
          </a:p>
        </p:txBody>
      </p:sp>
      <p:sp>
        <p:nvSpPr>
          <p:cNvPr id="8" name="CaixaDeTexto 7">
            <a:extLst>
              <a:ext uri="{FF2B5EF4-FFF2-40B4-BE49-F238E27FC236}">
                <a16:creationId xmlns:a16="http://schemas.microsoft.com/office/drawing/2014/main" id="{5412FAA8-E7DB-44C4-B179-3ECF9AD05ABF}"/>
              </a:ext>
            </a:extLst>
          </p:cNvPr>
          <p:cNvSpPr txBox="1"/>
          <p:nvPr/>
        </p:nvSpPr>
        <p:spPr>
          <a:xfrm>
            <a:off x="984673" y="3190335"/>
            <a:ext cx="6054305" cy="369332"/>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FUNDO PREVIDENCIÁRIO CAPITALIZADO - GESTORES</a:t>
            </a:r>
          </a:p>
        </p:txBody>
      </p:sp>
      <p:sp>
        <p:nvSpPr>
          <p:cNvPr id="10" name="CaixaDeTexto 9">
            <a:extLst>
              <a:ext uri="{FF2B5EF4-FFF2-40B4-BE49-F238E27FC236}">
                <a16:creationId xmlns:a16="http://schemas.microsoft.com/office/drawing/2014/main" id="{A8EB3A1C-FFC6-40DE-ACDD-A702255A2C51}"/>
              </a:ext>
            </a:extLst>
          </p:cNvPr>
          <p:cNvSpPr txBox="1"/>
          <p:nvPr/>
        </p:nvSpPr>
        <p:spPr>
          <a:xfrm>
            <a:off x="10257312" y="359848"/>
            <a:ext cx="1900030" cy="307777"/>
          </a:xfrm>
          <a:prstGeom prst="rect">
            <a:avLst/>
          </a:prstGeom>
          <a:noFill/>
        </p:spPr>
        <p:txBody>
          <a:bodyPr wrap="square" rtlCol="0">
            <a:spAutoFit/>
          </a:bodyPr>
          <a:lstStyle/>
          <a:p>
            <a:pPr algn="ctr"/>
            <a:r>
              <a:rPr lang="pt-BR" sz="1400" b="1" dirty="0"/>
              <a:t>Tabela 2</a:t>
            </a:r>
          </a:p>
        </p:txBody>
      </p:sp>
      <p:sp>
        <p:nvSpPr>
          <p:cNvPr id="11" name="CaixaDeTexto 10">
            <a:extLst>
              <a:ext uri="{FF2B5EF4-FFF2-40B4-BE49-F238E27FC236}">
                <a16:creationId xmlns:a16="http://schemas.microsoft.com/office/drawing/2014/main" id="{E4EAF470-B55A-4A70-8295-5F5FFD12CA8B}"/>
              </a:ext>
            </a:extLst>
          </p:cNvPr>
          <p:cNvSpPr txBox="1"/>
          <p:nvPr/>
        </p:nvSpPr>
        <p:spPr>
          <a:xfrm>
            <a:off x="10257312" y="3331947"/>
            <a:ext cx="1900030" cy="307777"/>
          </a:xfrm>
          <a:prstGeom prst="rect">
            <a:avLst/>
          </a:prstGeom>
          <a:noFill/>
        </p:spPr>
        <p:txBody>
          <a:bodyPr wrap="square" rtlCol="0">
            <a:spAutoFit/>
          </a:bodyPr>
          <a:lstStyle/>
          <a:p>
            <a:pPr algn="ctr"/>
            <a:r>
              <a:rPr lang="pt-BR" sz="1400" b="1" dirty="0"/>
              <a:t>Tabela 2.2</a:t>
            </a:r>
          </a:p>
        </p:txBody>
      </p:sp>
      <p:graphicFrame>
        <p:nvGraphicFramePr>
          <p:cNvPr id="2" name="Tabela 1">
            <a:extLst>
              <a:ext uri="{FF2B5EF4-FFF2-40B4-BE49-F238E27FC236}">
                <a16:creationId xmlns:a16="http://schemas.microsoft.com/office/drawing/2014/main" id="{A564A13D-7AB8-BCA5-F5CB-D20B601A9B10}"/>
              </a:ext>
            </a:extLst>
          </p:cNvPr>
          <p:cNvGraphicFramePr>
            <a:graphicFrameLocks noGrp="1"/>
          </p:cNvGraphicFramePr>
          <p:nvPr>
            <p:extLst>
              <p:ext uri="{D42A27DB-BD31-4B8C-83A1-F6EECF244321}">
                <p14:modId xmlns:p14="http://schemas.microsoft.com/office/powerpoint/2010/main" val="3690804889"/>
              </p:ext>
            </p:extLst>
          </p:nvPr>
        </p:nvGraphicFramePr>
        <p:xfrm>
          <a:off x="382798" y="823534"/>
          <a:ext cx="11180097" cy="1809750"/>
        </p:xfrm>
        <a:graphic>
          <a:graphicData uri="http://schemas.openxmlformats.org/drawingml/2006/table">
            <a:tbl>
              <a:tblPr/>
              <a:tblGrid>
                <a:gridCol w="5405159">
                  <a:extLst>
                    <a:ext uri="{9D8B030D-6E8A-4147-A177-3AD203B41FA5}">
                      <a16:colId xmlns:a16="http://schemas.microsoft.com/office/drawing/2014/main" val="1505990404"/>
                    </a:ext>
                  </a:extLst>
                </a:gridCol>
                <a:gridCol w="2944534">
                  <a:extLst>
                    <a:ext uri="{9D8B030D-6E8A-4147-A177-3AD203B41FA5}">
                      <a16:colId xmlns:a16="http://schemas.microsoft.com/office/drawing/2014/main" val="3797395063"/>
                    </a:ext>
                  </a:extLst>
                </a:gridCol>
                <a:gridCol w="2830404">
                  <a:extLst>
                    <a:ext uri="{9D8B030D-6E8A-4147-A177-3AD203B41FA5}">
                      <a16:colId xmlns:a16="http://schemas.microsoft.com/office/drawing/2014/main" val="988496104"/>
                    </a:ext>
                  </a:extLst>
                </a:gridCol>
              </a:tblGrid>
              <a:tr h="209550">
                <a:tc>
                  <a:txBody>
                    <a:bodyPr/>
                    <a:lstStyle/>
                    <a:p>
                      <a:pPr algn="l" fontAlgn="b"/>
                      <a:endParaRPr lang="pt-BR" sz="12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2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2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171047"/>
                  </a:ext>
                </a:extLst>
              </a:tr>
              <a:tr h="200025">
                <a:tc>
                  <a:txBody>
                    <a:bodyPr/>
                    <a:lstStyle/>
                    <a:p>
                      <a:pPr algn="l" fontAlgn="b"/>
                      <a:r>
                        <a:rPr lang="pt-BR" sz="1200" b="0" i="0" u="none" strike="noStrike">
                          <a:solidFill>
                            <a:srgbClr val="000000"/>
                          </a:solidFill>
                          <a:effectLst/>
                          <a:latin typeface="Calibri" panose="020F0502020204030204" pitchFamily="34" charset="0"/>
                        </a:rPr>
                        <a:t>BB DTVM (GRUPO BANCO DO BRASIL)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333.814.567,61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pt-BR" sz="1200" b="0" i="0" u="none" strike="noStrike">
                          <a:solidFill>
                            <a:srgbClr val="000000"/>
                          </a:solidFill>
                          <a:effectLst/>
                          <a:latin typeface="Calibri" panose="020F0502020204030204" pitchFamily="34" charset="0"/>
                        </a:rPr>
                        <a:t>42,02%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13913651"/>
                  </a:ext>
                </a:extLst>
              </a:tr>
              <a:tr h="200025">
                <a:tc>
                  <a:txBody>
                    <a:bodyPr/>
                    <a:lstStyle/>
                    <a:p>
                      <a:pPr algn="l" fontAlgn="b"/>
                      <a:r>
                        <a:rPr lang="pt-BR" sz="1200" b="0" i="0" u="none" strike="noStrike">
                          <a:solidFill>
                            <a:srgbClr val="000000"/>
                          </a:solidFill>
                          <a:effectLst/>
                          <a:latin typeface="Calibri" panose="020F0502020204030204" pitchFamily="34" charset="0"/>
                        </a:rPr>
                        <a:t>TESOURO NACIONAL </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219.551.802,14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27,64%</a:t>
                      </a:r>
                    </a:p>
                  </a:txBody>
                  <a:tcPr marL="9525" marR="9525" marT="9525" marB="0" anchor="b">
                    <a:lnL>
                      <a:noFill/>
                    </a:lnL>
                    <a:lnR>
                      <a:noFill/>
                    </a:lnR>
                    <a:lnT>
                      <a:noFill/>
                    </a:lnT>
                    <a:lnB>
                      <a:noFill/>
                    </a:lnB>
                    <a:noFill/>
                  </a:tcPr>
                </a:tc>
                <a:extLst>
                  <a:ext uri="{0D108BD9-81ED-4DB2-BD59-A6C34878D82A}">
                    <a16:rowId xmlns:a16="http://schemas.microsoft.com/office/drawing/2014/main" val="2121747772"/>
                  </a:ext>
                </a:extLst>
              </a:tr>
              <a:tr h="200025">
                <a:tc>
                  <a:txBody>
                    <a:bodyPr/>
                    <a:lstStyle/>
                    <a:p>
                      <a:pPr algn="l" fontAlgn="b"/>
                      <a:r>
                        <a:rPr lang="pt-BR" sz="1200" b="0" i="0" u="none" strike="noStrike">
                          <a:solidFill>
                            <a:srgbClr val="000000"/>
                          </a:solidFill>
                          <a:effectLst/>
                          <a:latin typeface="Calibri" panose="020F0502020204030204" pitchFamily="34" charset="0"/>
                        </a:rPr>
                        <a:t>CAIXA ECONOMICA FEDERAL</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132.925.228,46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16,73%</a:t>
                      </a:r>
                    </a:p>
                  </a:txBody>
                  <a:tcPr marL="9525" marR="9525" marT="9525" marB="0" anchor="b">
                    <a:lnL>
                      <a:noFill/>
                    </a:lnL>
                    <a:lnR>
                      <a:noFill/>
                    </a:lnR>
                    <a:lnT>
                      <a:noFill/>
                    </a:lnT>
                    <a:lnB>
                      <a:noFill/>
                    </a:lnB>
                    <a:noFill/>
                  </a:tcPr>
                </a:tc>
                <a:extLst>
                  <a:ext uri="{0D108BD9-81ED-4DB2-BD59-A6C34878D82A}">
                    <a16:rowId xmlns:a16="http://schemas.microsoft.com/office/drawing/2014/main" val="2301478475"/>
                  </a:ext>
                </a:extLst>
              </a:tr>
              <a:tr h="200025">
                <a:tc>
                  <a:txBody>
                    <a:bodyPr/>
                    <a:lstStyle/>
                    <a:p>
                      <a:pPr algn="l" fontAlgn="b"/>
                      <a:r>
                        <a:rPr lang="pt-BR" sz="1200" b="0" i="0" u="none" strike="noStrike">
                          <a:solidFill>
                            <a:srgbClr val="000000"/>
                          </a:solidFill>
                          <a:effectLst/>
                          <a:latin typeface="Calibri" panose="020F0502020204030204" pitchFamily="34" charset="0"/>
                        </a:rPr>
                        <a:t>BEM DTVM LTDA</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64.226.208,03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8,09%</a:t>
                      </a:r>
                    </a:p>
                  </a:txBody>
                  <a:tcPr marL="9525" marR="9525" marT="9525" marB="0" anchor="b">
                    <a:lnL>
                      <a:noFill/>
                    </a:lnL>
                    <a:lnR>
                      <a:noFill/>
                    </a:lnR>
                    <a:lnT>
                      <a:noFill/>
                    </a:lnT>
                    <a:lnB>
                      <a:noFill/>
                    </a:lnB>
                    <a:noFill/>
                  </a:tcPr>
                </a:tc>
                <a:extLst>
                  <a:ext uri="{0D108BD9-81ED-4DB2-BD59-A6C34878D82A}">
                    <a16:rowId xmlns:a16="http://schemas.microsoft.com/office/drawing/2014/main" val="2968420345"/>
                  </a:ext>
                </a:extLst>
              </a:tr>
              <a:tr h="200025">
                <a:tc>
                  <a:txBody>
                    <a:bodyPr/>
                    <a:lstStyle/>
                    <a:p>
                      <a:pPr algn="l" fontAlgn="b"/>
                      <a:r>
                        <a:rPr lang="pt-BR" sz="1200" b="0" i="0" u="none" strike="noStrike">
                          <a:solidFill>
                            <a:srgbClr val="000000"/>
                          </a:solidFill>
                          <a:effectLst/>
                          <a:latin typeface="Calibri" panose="020F0502020204030204" pitchFamily="34" charset="0"/>
                        </a:rPr>
                        <a:t>BTG PACTUAL SERVIÇOS FINANCEIROS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30.433.812,03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3,83%</a:t>
                      </a:r>
                    </a:p>
                  </a:txBody>
                  <a:tcPr marL="9525" marR="9525" marT="9525" marB="0" anchor="b">
                    <a:lnL>
                      <a:noFill/>
                    </a:lnL>
                    <a:lnR>
                      <a:noFill/>
                    </a:lnR>
                    <a:lnT>
                      <a:noFill/>
                    </a:lnT>
                    <a:lnB>
                      <a:noFill/>
                    </a:lnB>
                    <a:noFill/>
                  </a:tcPr>
                </a:tc>
                <a:extLst>
                  <a:ext uri="{0D108BD9-81ED-4DB2-BD59-A6C34878D82A}">
                    <a16:rowId xmlns:a16="http://schemas.microsoft.com/office/drawing/2014/main" val="3381379483"/>
                  </a:ext>
                </a:extLst>
              </a:tr>
              <a:tr h="200025">
                <a:tc>
                  <a:txBody>
                    <a:bodyPr/>
                    <a:lstStyle/>
                    <a:p>
                      <a:pPr algn="l" fontAlgn="b"/>
                      <a:r>
                        <a:rPr lang="pt-BR" sz="1200" b="0" i="0" u="none" strike="noStrike">
                          <a:solidFill>
                            <a:srgbClr val="000000"/>
                          </a:solidFill>
                          <a:effectLst/>
                          <a:latin typeface="Calibri" panose="020F0502020204030204" pitchFamily="34" charset="0"/>
                        </a:rPr>
                        <a:t>SANTANDER CACEIS (GRUPO SANTANDER)</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8.546.690,69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1,08%</a:t>
                      </a:r>
                    </a:p>
                  </a:txBody>
                  <a:tcPr marL="9525" marR="9525" marT="9525" marB="0" anchor="b">
                    <a:lnL>
                      <a:noFill/>
                    </a:lnL>
                    <a:lnR>
                      <a:noFill/>
                    </a:lnR>
                    <a:lnT>
                      <a:noFill/>
                    </a:lnT>
                    <a:lnB>
                      <a:noFill/>
                    </a:lnB>
                    <a:noFill/>
                  </a:tcPr>
                </a:tc>
                <a:extLst>
                  <a:ext uri="{0D108BD9-81ED-4DB2-BD59-A6C34878D82A}">
                    <a16:rowId xmlns:a16="http://schemas.microsoft.com/office/drawing/2014/main" val="497204016"/>
                  </a:ext>
                </a:extLst>
              </a:tr>
              <a:tr h="200025">
                <a:tc>
                  <a:txBody>
                    <a:bodyPr/>
                    <a:lstStyle/>
                    <a:p>
                      <a:pPr algn="l" fontAlgn="b"/>
                      <a:r>
                        <a:rPr lang="pt-BR" sz="1200" b="0" i="0" u="none" strike="noStrike">
                          <a:solidFill>
                            <a:srgbClr val="000000"/>
                          </a:solidFill>
                          <a:effectLst/>
                          <a:latin typeface="Calibri" panose="020F0502020204030204" pitchFamily="34" charset="0"/>
                        </a:rPr>
                        <a:t>RJI CORRETORA DE VALORES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994.819,42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0,13%</a:t>
                      </a:r>
                    </a:p>
                  </a:txBody>
                  <a:tcPr marL="9525" marR="9525" marT="9525" marB="0" anchor="b">
                    <a:lnL>
                      <a:noFill/>
                    </a:lnL>
                    <a:lnR>
                      <a:noFill/>
                    </a:lnR>
                    <a:lnT>
                      <a:noFill/>
                    </a:lnT>
                    <a:lnB>
                      <a:noFill/>
                    </a:lnB>
                    <a:noFill/>
                  </a:tcPr>
                </a:tc>
                <a:extLst>
                  <a:ext uri="{0D108BD9-81ED-4DB2-BD59-A6C34878D82A}">
                    <a16:rowId xmlns:a16="http://schemas.microsoft.com/office/drawing/2014/main" val="604864530"/>
                  </a:ext>
                </a:extLst>
              </a:tr>
              <a:tr h="200025">
                <a:tc>
                  <a:txBody>
                    <a:bodyPr/>
                    <a:lstStyle/>
                    <a:p>
                      <a:pPr algn="l" fontAlgn="b"/>
                      <a:r>
                        <a:rPr lang="pt-BR" sz="1200" b="0" i="0" u="none" strike="noStrike">
                          <a:solidFill>
                            <a:srgbClr val="000000"/>
                          </a:solidFill>
                          <a:effectLst/>
                          <a:latin typeface="Calibri" panose="020F0502020204030204" pitchFamily="34" charset="0"/>
                        </a:rPr>
                        <a:t>XP INVESTIMENTOS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3.841.480,72 </a:t>
                      </a:r>
                    </a:p>
                  </a:txBody>
                  <a:tcPr marL="9525" marR="9525" marT="9525" marB="0" anchor="b">
                    <a:lnL>
                      <a:noFill/>
                    </a:lnL>
                    <a:lnR>
                      <a:noFill/>
                    </a:lnR>
                    <a:lnT>
                      <a:noFill/>
                    </a:lnT>
                    <a:lnB>
                      <a:noFill/>
                    </a:lnB>
                    <a:noFill/>
                  </a:tcPr>
                </a:tc>
                <a:tc>
                  <a:txBody>
                    <a:bodyPr/>
                    <a:lstStyle/>
                    <a:p>
                      <a:pPr algn="r" fontAlgn="b"/>
                      <a:r>
                        <a:rPr lang="pt-BR" sz="1200" b="0" i="0" u="none" strike="noStrike" dirty="0">
                          <a:solidFill>
                            <a:srgbClr val="000000"/>
                          </a:solidFill>
                          <a:effectLst/>
                          <a:latin typeface="Calibri" panose="020F0502020204030204" pitchFamily="34" charset="0"/>
                        </a:rPr>
                        <a:t>0,48%</a:t>
                      </a:r>
                    </a:p>
                  </a:txBody>
                  <a:tcPr marL="9525" marR="9525" marT="9525" marB="0" anchor="b">
                    <a:lnL>
                      <a:noFill/>
                    </a:lnL>
                    <a:lnR>
                      <a:noFill/>
                    </a:lnR>
                    <a:lnT>
                      <a:noFill/>
                    </a:lnT>
                    <a:lnB>
                      <a:noFill/>
                    </a:lnB>
                    <a:noFill/>
                  </a:tcPr>
                </a:tc>
                <a:extLst>
                  <a:ext uri="{0D108BD9-81ED-4DB2-BD59-A6C34878D82A}">
                    <a16:rowId xmlns:a16="http://schemas.microsoft.com/office/drawing/2014/main" val="1463040304"/>
                  </a:ext>
                </a:extLst>
              </a:tr>
            </a:tbl>
          </a:graphicData>
        </a:graphic>
      </p:graphicFrame>
      <p:graphicFrame>
        <p:nvGraphicFramePr>
          <p:cNvPr id="6" name="Tabela 5">
            <a:extLst>
              <a:ext uri="{FF2B5EF4-FFF2-40B4-BE49-F238E27FC236}">
                <a16:creationId xmlns:a16="http://schemas.microsoft.com/office/drawing/2014/main" id="{5F2178F1-35CF-BF7E-B1CA-856CE5110230}"/>
              </a:ext>
            </a:extLst>
          </p:cNvPr>
          <p:cNvGraphicFramePr>
            <a:graphicFrameLocks noGrp="1"/>
          </p:cNvGraphicFramePr>
          <p:nvPr>
            <p:extLst>
              <p:ext uri="{D42A27DB-BD31-4B8C-83A1-F6EECF244321}">
                <p14:modId xmlns:p14="http://schemas.microsoft.com/office/powerpoint/2010/main" val="191390654"/>
              </p:ext>
            </p:extLst>
          </p:nvPr>
        </p:nvGraphicFramePr>
        <p:xfrm>
          <a:off x="382798" y="3757920"/>
          <a:ext cx="11180097" cy="2809875"/>
        </p:xfrm>
        <a:graphic>
          <a:graphicData uri="http://schemas.openxmlformats.org/drawingml/2006/table">
            <a:tbl>
              <a:tblPr/>
              <a:tblGrid>
                <a:gridCol w="5405159">
                  <a:extLst>
                    <a:ext uri="{9D8B030D-6E8A-4147-A177-3AD203B41FA5}">
                      <a16:colId xmlns:a16="http://schemas.microsoft.com/office/drawing/2014/main" val="1593112989"/>
                    </a:ext>
                  </a:extLst>
                </a:gridCol>
                <a:gridCol w="2944534">
                  <a:extLst>
                    <a:ext uri="{9D8B030D-6E8A-4147-A177-3AD203B41FA5}">
                      <a16:colId xmlns:a16="http://schemas.microsoft.com/office/drawing/2014/main" val="845564695"/>
                    </a:ext>
                  </a:extLst>
                </a:gridCol>
                <a:gridCol w="2830404">
                  <a:extLst>
                    <a:ext uri="{9D8B030D-6E8A-4147-A177-3AD203B41FA5}">
                      <a16:colId xmlns:a16="http://schemas.microsoft.com/office/drawing/2014/main" val="4000136835"/>
                    </a:ext>
                  </a:extLst>
                </a:gridCol>
              </a:tblGrid>
              <a:tr h="209550">
                <a:tc>
                  <a:txBody>
                    <a:bodyPr/>
                    <a:lstStyle/>
                    <a:p>
                      <a:pPr algn="l" fontAlgn="b"/>
                      <a:endParaRPr lang="pt-BR" sz="12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2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2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2231200"/>
                  </a:ext>
                </a:extLst>
              </a:tr>
              <a:tr h="200025">
                <a:tc>
                  <a:txBody>
                    <a:bodyPr/>
                    <a:lstStyle/>
                    <a:p>
                      <a:pPr algn="l" fontAlgn="b"/>
                      <a:r>
                        <a:rPr lang="pt-BR" sz="1200" b="0" i="0" u="none" strike="noStrike">
                          <a:solidFill>
                            <a:srgbClr val="000000"/>
                          </a:solidFill>
                          <a:effectLst/>
                          <a:latin typeface="Calibri" panose="020F0502020204030204" pitchFamily="34" charset="0"/>
                        </a:rPr>
                        <a:t>BB DTVM (GRUPO BANCO DO BRASIL)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333.814.567,61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pt-BR" sz="1200" b="0" i="0" u="none" strike="noStrike">
                          <a:solidFill>
                            <a:srgbClr val="000000"/>
                          </a:solidFill>
                          <a:effectLst/>
                          <a:latin typeface="Calibri" panose="020F0502020204030204" pitchFamily="34" charset="0"/>
                        </a:rPr>
                        <a:t>42,02%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86646177"/>
                  </a:ext>
                </a:extLst>
              </a:tr>
              <a:tr h="200025">
                <a:tc>
                  <a:txBody>
                    <a:bodyPr/>
                    <a:lstStyle/>
                    <a:p>
                      <a:pPr algn="l" fontAlgn="b"/>
                      <a:r>
                        <a:rPr lang="pt-BR" sz="1200" b="0" i="0" u="none" strike="noStrike">
                          <a:solidFill>
                            <a:srgbClr val="000000"/>
                          </a:solidFill>
                          <a:effectLst/>
                          <a:latin typeface="Calibri" panose="020F0502020204030204" pitchFamily="34" charset="0"/>
                        </a:rPr>
                        <a:t>TESOURO NACIONAL </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219.551.802,14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27,64%</a:t>
                      </a:r>
                    </a:p>
                  </a:txBody>
                  <a:tcPr marL="9525" marR="9525" marT="9525" marB="0" anchor="b">
                    <a:lnL>
                      <a:noFill/>
                    </a:lnL>
                    <a:lnR>
                      <a:noFill/>
                    </a:lnR>
                    <a:lnT>
                      <a:noFill/>
                    </a:lnT>
                    <a:lnB>
                      <a:noFill/>
                    </a:lnB>
                    <a:noFill/>
                  </a:tcPr>
                </a:tc>
                <a:extLst>
                  <a:ext uri="{0D108BD9-81ED-4DB2-BD59-A6C34878D82A}">
                    <a16:rowId xmlns:a16="http://schemas.microsoft.com/office/drawing/2014/main" val="1124975843"/>
                  </a:ext>
                </a:extLst>
              </a:tr>
              <a:tr h="200025">
                <a:tc>
                  <a:txBody>
                    <a:bodyPr/>
                    <a:lstStyle/>
                    <a:p>
                      <a:pPr algn="l" fontAlgn="b"/>
                      <a:r>
                        <a:rPr lang="pt-BR" sz="1200" b="0" i="0" u="none" strike="noStrike">
                          <a:solidFill>
                            <a:srgbClr val="000000"/>
                          </a:solidFill>
                          <a:effectLst/>
                          <a:latin typeface="Calibri" panose="020F0502020204030204" pitchFamily="34" charset="0"/>
                        </a:rPr>
                        <a:t>CAIXA DISTRIBUIDORA DE TITULOS E VALORES MOBILIARIOS S.A</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132.925.228,46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16,73%</a:t>
                      </a:r>
                    </a:p>
                  </a:txBody>
                  <a:tcPr marL="9525" marR="9525" marT="9525" marB="0" anchor="b">
                    <a:lnL>
                      <a:noFill/>
                    </a:lnL>
                    <a:lnR>
                      <a:noFill/>
                    </a:lnR>
                    <a:lnT>
                      <a:noFill/>
                    </a:lnT>
                    <a:lnB>
                      <a:noFill/>
                    </a:lnB>
                    <a:noFill/>
                  </a:tcPr>
                </a:tc>
                <a:extLst>
                  <a:ext uri="{0D108BD9-81ED-4DB2-BD59-A6C34878D82A}">
                    <a16:rowId xmlns:a16="http://schemas.microsoft.com/office/drawing/2014/main" val="2854263463"/>
                  </a:ext>
                </a:extLst>
              </a:tr>
              <a:tr h="200025">
                <a:tc>
                  <a:txBody>
                    <a:bodyPr/>
                    <a:lstStyle/>
                    <a:p>
                      <a:pPr algn="l" fontAlgn="b"/>
                      <a:r>
                        <a:rPr lang="pt-BR" sz="1200" b="0" i="0" u="none" strike="noStrike">
                          <a:solidFill>
                            <a:srgbClr val="000000"/>
                          </a:solidFill>
                          <a:effectLst/>
                          <a:latin typeface="Calibri" panose="020F0502020204030204" pitchFamily="34" charset="0"/>
                        </a:rPr>
                        <a:t>BTG PACTUAL ASSET MANAGEMENT</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30.433.812,03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3,83%</a:t>
                      </a:r>
                    </a:p>
                  </a:txBody>
                  <a:tcPr marL="9525" marR="9525" marT="9525" marB="0" anchor="b">
                    <a:lnL>
                      <a:noFill/>
                    </a:lnL>
                    <a:lnR>
                      <a:noFill/>
                    </a:lnR>
                    <a:lnT>
                      <a:noFill/>
                    </a:lnT>
                    <a:lnB>
                      <a:noFill/>
                    </a:lnB>
                    <a:noFill/>
                  </a:tcPr>
                </a:tc>
                <a:extLst>
                  <a:ext uri="{0D108BD9-81ED-4DB2-BD59-A6C34878D82A}">
                    <a16:rowId xmlns:a16="http://schemas.microsoft.com/office/drawing/2014/main" val="1451703761"/>
                  </a:ext>
                </a:extLst>
              </a:tr>
              <a:tr h="200025">
                <a:tc>
                  <a:txBody>
                    <a:bodyPr/>
                    <a:lstStyle/>
                    <a:p>
                      <a:pPr algn="l" fontAlgn="b"/>
                      <a:r>
                        <a:rPr lang="pt-BR" sz="1200" b="0" i="0" u="none" strike="noStrike">
                          <a:solidFill>
                            <a:srgbClr val="000000"/>
                          </a:solidFill>
                          <a:effectLst/>
                          <a:latin typeface="Calibri" panose="020F0502020204030204" pitchFamily="34" charset="0"/>
                        </a:rPr>
                        <a:t>BRAM - Bradesco Asset Management S.A. - DTVM</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21.920.120,93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2,76%</a:t>
                      </a:r>
                    </a:p>
                  </a:txBody>
                  <a:tcPr marL="9525" marR="9525" marT="9525" marB="0" anchor="b">
                    <a:lnL>
                      <a:noFill/>
                    </a:lnL>
                    <a:lnR>
                      <a:noFill/>
                    </a:lnR>
                    <a:lnT>
                      <a:noFill/>
                    </a:lnT>
                    <a:lnB>
                      <a:noFill/>
                    </a:lnB>
                    <a:noFill/>
                  </a:tcPr>
                </a:tc>
                <a:extLst>
                  <a:ext uri="{0D108BD9-81ED-4DB2-BD59-A6C34878D82A}">
                    <a16:rowId xmlns:a16="http://schemas.microsoft.com/office/drawing/2014/main" val="2681528095"/>
                  </a:ext>
                </a:extLst>
              </a:tr>
              <a:tr h="200025">
                <a:tc>
                  <a:txBody>
                    <a:bodyPr/>
                    <a:lstStyle/>
                    <a:p>
                      <a:pPr algn="l" fontAlgn="b"/>
                      <a:r>
                        <a:rPr lang="pt-BR" sz="1200" b="0" i="0" u="none" strike="noStrike">
                          <a:solidFill>
                            <a:srgbClr val="000000"/>
                          </a:solidFill>
                          <a:effectLst/>
                          <a:latin typeface="Calibri" panose="020F0502020204030204" pitchFamily="34" charset="0"/>
                        </a:rPr>
                        <a:t>AZ QUEST INVESTIMENTOS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7.103.537,84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0,89%</a:t>
                      </a:r>
                    </a:p>
                  </a:txBody>
                  <a:tcPr marL="9525" marR="9525" marT="9525" marB="0" anchor="b">
                    <a:lnL>
                      <a:noFill/>
                    </a:lnL>
                    <a:lnR>
                      <a:noFill/>
                    </a:lnR>
                    <a:lnT>
                      <a:noFill/>
                    </a:lnT>
                    <a:lnB>
                      <a:noFill/>
                    </a:lnB>
                    <a:noFill/>
                  </a:tcPr>
                </a:tc>
                <a:extLst>
                  <a:ext uri="{0D108BD9-81ED-4DB2-BD59-A6C34878D82A}">
                    <a16:rowId xmlns:a16="http://schemas.microsoft.com/office/drawing/2014/main" val="348272596"/>
                  </a:ext>
                </a:extLst>
              </a:tr>
              <a:tr h="200025">
                <a:tc>
                  <a:txBody>
                    <a:bodyPr/>
                    <a:lstStyle/>
                    <a:p>
                      <a:pPr algn="l" fontAlgn="b"/>
                      <a:r>
                        <a:rPr lang="pt-BR" sz="1200" b="0" i="0" u="none" strike="noStrike">
                          <a:solidFill>
                            <a:srgbClr val="000000"/>
                          </a:solidFill>
                          <a:effectLst/>
                          <a:latin typeface="Calibri" panose="020F0502020204030204" pitchFamily="34" charset="0"/>
                        </a:rPr>
                        <a:t>XP ASSET MANAGEMENT</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11.281.735,36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1,42%</a:t>
                      </a:r>
                    </a:p>
                  </a:txBody>
                  <a:tcPr marL="9525" marR="9525" marT="9525" marB="0" anchor="b">
                    <a:lnL>
                      <a:noFill/>
                    </a:lnL>
                    <a:lnR>
                      <a:noFill/>
                    </a:lnR>
                    <a:lnT>
                      <a:noFill/>
                    </a:lnT>
                    <a:lnB>
                      <a:noFill/>
                    </a:lnB>
                    <a:noFill/>
                  </a:tcPr>
                </a:tc>
                <a:extLst>
                  <a:ext uri="{0D108BD9-81ED-4DB2-BD59-A6C34878D82A}">
                    <a16:rowId xmlns:a16="http://schemas.microsoft.com/office/drawing/2014/main" val="158045966"/>
                  </a:ext>
                </a:extLst>
              </a:tr>
              <a:tr h="200025">
                <a:tc>
                  <a:txBody>
                    <a:bodyPr/>
                    <a:lstStyle/>
                    <a:p>
                      <a:pPr algn="l" fontAlgn="b"/>
                      <a:r>
                        <a:rPr lang="pt-BR" sz="1200" b="0" i="0" u="none" strike="noStrike">
                          <a:solidFill>
                            <a:srgbClr val="000000"/>
                          </a:solidFill>
                          <a:effectLst/>
                          <a:latin typeface="Calibri" panose="020F0502020204030204" pitchFamily="34" charset="0"/>
                        </a:rPr>
                        <a:t> CONSTANCIA INVESTIMENTOS </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5.008.986,89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0,63%</a:t>
                      </a:r>
                    </a:p>
                  </a:txBody>
                  <a:tcPr marL="9525" marR="9525" marT="9525" marB="0" anchor="b">
                    <a:lnL>
                      <a:noFill/>
                    </a:lnL>
                    <a:lnR>
                      <a:noFill/>
                    </a:lnR>
                    <a:lnT>
                      <a:noFill/>
                    </a:lnT>
                    <a:lnB>
                      <a:noFill/>
                    </a:lnB>
                    <a:noFill/>
                  </a:tcPr>
                </a:tc>
                <a:extLst>
                  <a:ext uri="{0D108BD9-81ED-4DB2-BD59-A6C34878D82A}">
                    <a16:rowId xmlns:a16="http://schemas.microsoft.com/office/drawing/2014/main" val="3790001073"/>
                  </a:ext>
                </a:extLst>
              </a:tr>
              <a:tr h="200025">
                <a:tc>
                  <a:txBody>
                    <a:bodyPr/>
                    <a:lstStyle/>
                    <a:p>
                      <a:pPr algn="l" fontAlgn="b"/>
                      <a:r>
                        <a:rPr lang="pt-BR" sz="1200" b="0" i="0" u="none" strike="noStrike">
                          <a:solidFill>
                            <a:srgbClr val="000000"/>
                          </a:solidFill>
                          <a:effectLst/>
                          <a:latin typeface="Calibri" panose="020F0502020204030204" pitchFamily="34" charset="0"/>
                        </a:rPr>
                        <a:t> FINACAP INVESTIMENTOS LTDA </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8.289.822,76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1,04%</a:t>
                      </a:r>
                    </a:p>
                  </a:txBody>
                  <a:tcPr marL="9525" marR="9525" marT="9525" marB="0" anchor="b">
                    <a:lnL>
                      <a:noFill/>
                    </a:lnL>
                    <a:lnR>
                      <a:noFill/>
                    </a:lnR>
                    <a:lnT>
                      <a:noFill/>
                    </a:lnT>
                    <a:lnB>
                      <a:noFill/>
                    </a:lnB>
                    <a:noFill/>
                  </a:tcPr>
                </a:tc>
                <a:extLst>
                  <a:ext uri="{0D108BD9-81ED-4DB2-BD59-A6C34878D82A}">
                    <a16:rowId xmlns:a16="http://schemas.microsoft.com/office/drawing/2014/main" val="1090759849"/>
                  </a:ext>
                </a:extLst>
              </a:tr>
              <a:tr h="200025">
                <a:tc>
                  <a:txBody>
                    <a:bodyPr/>
                    <a:lstStyle/>
                    <a:p>
                      <a:pPr algn="l" fontAlgn="b"/>
                      <a:r>
                        <a:rPr lang="pt-BR" sz="1200" b="0" i="0" u="none" strike="noStrike">
                          <a:solidFill>
                            <a:srgbClr val="000000"/>
                          </a:solidFill>
                          <a:effectLst/>
                          <a:latin typeface="Calibri" panose="020F0502020204030204" pitchFamily="34" charset="0"/>
                        </a:rPr>
                        <a:t>SOMMA INVESTIMENTOS S.A</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9.075.006,57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1,14%</a:t>
                      </a:r>
                    </a:p>
                  </a:txBody>
                  <a:tcPr marL="9525" marR="9525" marT="9525" marB="0" anchor="b">
                    <a:lnL>
                      <a:noFill/>
                    </a:lnL>
                    <a:lnR>
                      <a:noFill/>
                    </a:lnR>
                    <a:lnT>
                      <a:noFill/>
                    </a:lnT>
                    <a:lnB>
                      <a:noFill/>
                    </a:lnB>
                    <a:noFill/>
                  </a:tcPr>
                </a:tc>
                <a:extLst>
                  <a:ext uri="{0D108BD9-81ED-4DB2-BD59-A6C34878D82A}">
                    <a16:rowId xmlns:a16="http://schemas.microsoft.com/office/drawing/2014/main" val="767031869"/>
                  </a:ext>
                </a:extLst>
              </a:tr>
              <a:tr h="200025">
                <a:tc>
                  <a:txBody>
                    <a:bodyPr/>
                    <a:lstStyle/>
                    <a:p>
                      <a:pPr algn="l" fontAlgn="b"/>
                      <a:r>
                        <a:rPr lang="pt-BR" sz="1200" b="0" i="0" u="none" strike="noStrike">
                          <a:solidFill>
                            <a:srgbClr val="000000"/>
                          </a:solidFill>
                          <a:effectLst/>
                          <a:latin typeface="Calibri" panose="020F0502020204030204" pitchFamily="34" charset="0"/>
                        </a:rPr>
                        <a:t>BRPP GESTÃO DE P. EST. LTDA (GRUPO BRASIL PLURAL)</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1.337.351,51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0,17%</a:t>
                      </a:r>
                    </a:p>
                  </a:txBody>
                  <a:tcPr marL="9525" marR="9525" marT="9525" marB="0" anchor="b">
                    <a:lnL>
                      <a:noFill/>
                    </a:lnL>
                    <a:lnR>
                      <a:noFill/>
                    </a:lnR>
                    <a:lnT>
                      <a:noFill/>
                    </a:lnT>
                    <a:lnB>
                      <a:noFill/>
                    </a:lnB>
                    <a:noFill/>
                  </a:tcPr>
                </a:tc>
                <a:extLst>
                  <a:ext uri="{0D108BD9-81ED-4DB2-BD59-A6C34878D82A}">
                    <a16:rowId xmlns:a16="http://schemas.microsoft.com/office/drawing/2014/main" val="289294568"/>
                  </a:ext>
                </a:extLst>
              </a:tr>
              <a:tr h="200025">
                <a:tc>
                  <a:txBody>
                    <a:bodyPr/>
                    <a:lstStyle/>
                    <a:p>
                      <a:pPr algn="l" fontAlgn="b"/>
                      <a:r>
                        <a:rPr lang="pt-BR" sz="1200" b="0" i="0" u="none" strike="noStrike">
                          <a:solidFill>
                            <a:srgbClr val="000000"/>
                          </a:solidFill>
                          <a:effectLst/>
                          <a:latin typeface="Calibri" panose="020F0502020204030204" pitchFamily="34" charset="0"/>
                        </a:rPr>
                        <a:t>GRAPHEN INVESTIMENTOS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763.903,97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0,10%</a:t>
                      </a:r>
                    </a:p>
                  </a:txBody>
                  <a:tcPr marL="9525" marR="9525" marT="9525" marB="0" anchor="b">
                    <a:lnL>
                      <a:noFill/>
                    </a:lnL>
                    <a:lnR>
                      <a:noFill/>
                    </a:lnR>
                    <a:lnT>
                      <a:noFill/>
                    </a:lnT>
                    <a:lnB>
                      <a:noFill/>
                    </a:lnB>
                    <a:noFill/>
                  </a:tcPr>
                </a:tc>
                <a:extLst>
                  <a:ext uri="{0D108BD9-81ED-4DB2-BD59-A6C34878D82A}">
                    <a16:rowId xmlns:a16="http://schemas.microsoft.com/office/drawing/2014/main" val="3690729487"/>
                  </a:ext>
                </a:extLst>
              </a:tr>
              <a:tr h="200025">
                <a:tc>
                  <a:txBody>
                    <a:bodyPr/>
                    <a:lstStyle/>
                    <a:p>
                      <a:pPr algn="l" fontAlgn="b"/>
                      <a:r>
                        <a:rPr lang="pt-BR" sz="1200" b="0" i="0" u="none" strike="noStrike">
                          <a:solidFill>
                            <a:srgbClr val="000000"/>
                          </a:solidFill>
                          <a:effectLst/>
                          <a:latin typeface="Calibri" panose="020F0502020204030204" pitchFamily="34" charset="0"/>
                        </a:rPr>
                        <a:t>ICATU VANGUARDA GESTÃO DE RECURSOS LTDA.</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12.828.733,04 </a:t>
                      </a:r>
                    </a:p>
                  </a:txBody>
                  <a:tcPr marL="9525" marR="9525" marT="9525" marB="0" anchor="b">
                    <a:lnL>
                      <a:noFill/>
                    </a:lnL>
                    <a:lnR>
                      <a:noFill/>
                    </a:lnR>
                    <a:lnT>
                      <a:noFill/>
                    </a:lnT>
                    <a:lnB>
                      <a:noFill/>
                    </a:lnB>
                    <a:noFill/>
                  </a:tcPr>
                </a:tc>
                <a:tc>
                  <a:txBody>
                    <a:bodyPr/>
                    <a:lstStyle/>
                    <a:p>
                      <a:pPr algn="r" fontAlgn="b"/>
                      <a:r>
                        <a:rPr lang="pt-BR" sz="1200" b="0" i="0" u="none" strike="noStrike" dirty="0">
                          <a:solidFill>
                            <a:srgbClr val="000000"/>
                          </a:solidFill>
                          <a:effectLst/>
                          <a:latin typeface="Calibri" panose="020F0502020204030204" pitchFamily="34" charset="0"/>
                        </a:rPr>
                        <a:t>1,62%</a:t>
                      </a:r>
                    </a:p>
                  </a:txBody>
                  <a:tcPr marL="9525" marR="9525" marT="9525" marB="0" anchor="b">
                    <a:lnL>
                      <a:noFill/>
                    </a:lnL>
                    <a:lnR>
                      <a:noFill/>
                    </a:lnR>
                    <a:lnT>
                      <a:noFill/>
                    </a:lnT>
                    <a:lnB>
                      <a:noFill/>
                    </a:lnB>
                    <a:noFill/>
                  </a:tcPr>
                </a:tc>
                <a:extLst>
                  <a:ext uri="{0D108BD9-81ED-4DB2-BD59-A6C34878D82A}">
                    <a16:rowId xmlns:a16="http://schemas.microsoft.com/office/drawing/2014/main" val="2486191377"/>
                  </a:ext>
                </a:extLst>
              </a:tr>
            </a:tbl>
          </a:graphicData>
        </a:graphic>
      </p:graphicFrame>
    </p:spTree>
    <p:extLst>
      <p:ext uri="{BB962C8B-B14F-4D97-AF65-F5344CB8AC3E}">
        <p14:creationId xmlns:p14="http://schemas.microsoft.com/office/powerpoint/2010/main" val="372980973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3D350AB8-87F1-493E-9C46-552D47645CBD}"/>
              </a:ext>
            </a:extLst>
          </p:cNvPr>
          <p:cNvSpPr/>
          <p:nvPr/>
        </p:nvSpPr>
        <p:spPr>
          <a:xfrm>
            <a:off x="295558" y="40783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14" name="CaixaDeTexto 13">
            <a:extLst>
              <a:ext uri="{FF2B5EF4-FFF2-40B4-BE49-F238E27FC236}">
                <a16:creationId xmlns:a16="http://schemas.microsoft.com/office/drawing/2014/main" id="{8F5C9DE1-12B2-4464-925C-2E7E28612CD5}"/>
              </a:ext>
            </a:extLst>
          </p:cNvPr>
          <p:cNvSpPr txBox="1"/>
          <p:nvPr/>
        </p:nvSpPr>
        <p:spPr>
          <a:xfrm>
            <a:off x="891907" y="436066"/>
            <a:ext cx="4041913" cy="369332"/>
          </a:xfrm>
          <a:prstGeom prst="rect">
            <a:avLst/>
          </a:prstGeom>
          <a:noFill/>
        </p:spPr>
        <p:txBody>
          <a:bodyPr wrap="square" rtlCol="0">
            <a:spAutoFit/>
          </a:bodyPr>
          <a:lstStyle/>
          <a:p>
            <a:r>
              <a:rPr lang="pt-BR" b="1" u="sng" dirty="0">
                <a:solidFill>
                  <a:schemeClr val="accent1">
                    <a:lumMod val="75000"/>
                  </a:schemeClr>
                </a:solidFill>
              </a:rPr>
              <a:t>DISTRIBUIÇÃO POR SEGMENTO</a:t>
            </a:r>
          </a:p>
        </p:txBody>
      </p:sp>
      <p:sp>
        <p:nvSpPr>
          <p:cNvPr id="2" name="CaixaDeTexto 1">
            <a:extLst>
              <a:ext uri="{FF2B5EF4-FFF2-40B4-BE49-F238E27FC236}">
                <a16:creationId xmlns:a16="http://schemas.microsoft.com/office/drawing/2014/main" id="{E5EF63DB-EFD2-42B1-B8EF-FFFB8B464416}"/>
              </a:ext>
            </a:extLst>
          </p:cNvPr>
          <p:cNvSpPr txBox="1"/>
          <p:nvPr/>
        </p:nvSpPr>
        <p:spPr>
          <a:xfrm>
            <a:off x="543339" y="1192696"/>
            <a:ext cx="11039061" cy="923330"/>
          </a:xfrm>
          <a:prstGeom prst="rect">
            <a:avLst/>
          </a:prstGeom>
          <a:noFill/>
        </p:spPr>
        <p:txBody>
          <a:bodyPr wrap="square" rtlCol="0">
            <a:spAutoFit/>
          </a:bodyPr>
          <a:lstStyle/>
          <a:p>
            <a:pPr algn="just"/>
            <a:r>
              <a:rPr lang="pt-BR" dirty="0"/>
              <a:t>O </a:t>
            </a:r>
            <a:r>
              <a:rPr lang="pt-BR" b="1" dirty="0"/>
              <a:t>Gráfico 1 </a:t>
            </a:r>
            <a:r>
              <a:rPr lang="pt-BR" dirty="0"/>
              <a:t>mostra a distribuição dos recursos do Fundo Previdenciário Capitalizado entre os segmentos de renda fixa e renda variável. Atualmente, o patrimônio do fundo está alocado preponderantemente no segmento de renda fixa, com R$ 738.556.892,69.</a:t>
            </a:r>
          </a:p>
        </p:txBody>
      </p:sp>
      <p:sp>
        <p:nvSpPr>
          <p:cNvPr id="6" name="CaixaDeTexto 5">
            <a:extLst>
              <a:ext uri="{FF2B5EF4-FFF2-40B4-BE49-F238E27FC236}">
                <a16:creationId xmlns:a16="http://schemas.microsoft.com/office/drawing/2014/main" id="{99E0B46E-941A-4B17-8D52-50BDB8D5844E}"/>
              </a:ext>
            </a:extLst>
          </p:cNvPr>
          <p:cNvSpPr txBox="1"/>
          <p:nvPr/>
        </p:nvSpPr>
        <p:spPr>
          <a:xfrm>
            <a:off x="4696728" y="2195547"/>
            <a:ext cx="1900030" cy="307777"/>
          </a:xfrm>
          <a:prstGeom prst="rect">
            <a:avLst/>
          </a:prstGeom>
          <a:noFill/>
        </p:spPr>
        <p:txBody>
          <a:bodyPr wrap="square" rtlCol="0">
            <a:spAutoFit/>
          </a:bodyPr>
          <a:lstStyle/>
          <a:p>
            <a:pPr algn="ctr"/>
            <a:r>
              <a:rPr lang="pt-BR" sz="1400" b="1" dirty="0"/>
              <a:t>Gráfico 1</a:t>
            </a:r>
          </a:p>
        </p:txBody>
      </p:sp>
      <p:graphicFrame>
        <p:nvGraphicFramePr>
          <p:cNvPr id="3" name="Gráfico 2">
            <a:extLst>
              <a:ext uri="{FF2B5EF4-FFF2-40B4-BE49-F238E27FC236}">
                <a16:creationId xmlns:a16="http://schemas.microsoft.com/office/drawing/2014/main" id="{19587335-439E-4E76-8AB5-E948DC68A5AD}"/>
              </a:ext>
            </a:extLst>
          </p:cNvPr>
          <p:cNvGraphicFramePr>
            <a:graphicFrameLocks/>
          </p:cNvGraphicFramePr>
          <p:nvPr>
            <p:extLst>
              <p:ext uri="{D42A27DB-BD31-4B8C-83A1-F6EECF244321}">
                <p14:modId xmlns:p14="http://schemas.microsoft.com/office/powerpoint/2010/main" val="2379332651"/>
              </p:ext>
            </p:extLst>
          </p:nvPr>
        </p:nvGraphicFramePr>
        <p:xfrm>
          <a:off x="1516516" y="3729131"/>
          <a:ext cx="9158967" cy="2692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19587335-439E-4E76-8AB5-E948DC68A5AD}"/>
              </a:ext>
            </a:extLst>
          </p:cNvPr>
          <p:cNvGraphicFramePr>
            <a:graphicFrameLocks/>
          </p:cNvGraphicFramePr>
          <p:nvPr>
            <p:extLst>
              <p:ext uri="{D42A27DB-BD31-4B8C-83A1-F6EECF244321}">
                <p14:modId xmlns:p14="http://schemas.microsoft.com/office/powerpoint/2010/main" val="2252429607"/>
              </p:ext>
            </p:extLst>
          </p:nvPr>
        </p:nvGraphicFramePr>
        <p:xfrm>
          <a:off x="1476582" y="3128869"/>
          <a:ext cx="9172574" cy="29446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6851946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DISTRIBUIÇÃO POR NÍVEL DE RISCO</a:t>
            </a:r>
          </a:p>
        </p:txBody>
      </p:sp>
      <p:sp>
        <p:nvSpPr>
          <p:cNvPr id="4" name="CaixaDeTexto 3">
            <a:extLst>
              <a:ext uri="{FF2B5EF4-FFF2-40B4-BE49-F238E27FC236}">
                <a16:creationId xmlns:a16="http://schemas.microsoft.com/office/drawing/2014/main" id="{A5689A50-EAD7-488C-AA37-DA1B7BD7242E}"/>
              </a:ext>
            </a:extLst>
          </p:cNvPr>
          <p:cNvSpPr txBox="1"/>
          <p:nvPr/>
        </p:nvSpPr>
        <p:spPr>
          <a:xfrm>
            <a:off x="646042" y="1195263"/>
            <a:ext cx="10899915" cy="1200329"/>
          </a:xfrm>
          <a:prstGeom prst="rect">
            <a:avLst/>
          </a:prstGeom>
          <a:noFill/>
        </p:spPr>
        <p:txBody>
          <a:bodyPr wrap="square" rtlCol="0">
            <a:spAutoFit/>
          </a:bodyPr>
          <a:lstStyle/>
          <a:p>
            <a:pPr algn="just"/>
            <a:r>
              <a:rPr lang="pt-BR" dirty="0"/>
              <a:t>Os administradores classificam o nível de risco dos fundos de investimentos numa escala de 1 a 5, cada número significa um nível de volatilidade, sendo 1 muito baixa, 2 baixa, 3 média, 4 alta e 5 muito alta. A carteira do Fundo Previdenciário Capitalizado tem 86,6% dos recursos alocados em ativos até o nível Médio de volatilidade. Conforme </a:t>
            </a:r>
            <a:r>
              <a:rPr lang="pt-BR" b="1" dirty="0"/>
              <a:t>Gráfico 2</a:t>
            </a:r>
            <a:r>
              <a:rPr lang="pt-BR" dirty="0"/>
              <a:t>.</a:t>
            </a:r>
          </a:p>
        </p:txBody>
      </p:sp>
      <p:sp>
        <p:nvSpPr>
          <p:cNvPr id="6" name="CaixaDeTexto 5">
            <a:extLst>
              <a:ext uri="{FF2B5EF4-FFF2-40B4-BE49-F238E27FC236}">
                <a16:creationId xmlns:a16="http://schemas.microsoft.com/office/drawing/2014/main" id="{34C7C274-A1DE-4494-B26D-156ABC86D68A}"/>
              </a:ext>
            </a:extLst>
          </p:cNvPr>
          <p:cNvSpPr txBox="1"/>
          <p:nvPr/>
        </p:nvSpPr>
        <p:spPr>
          <a:xfrm>
            <a:off x="5145984" y="2466957"/>
            <a:ext cx="1900030" cy="307777"/>
          </a:xfrm>
          <a:prstGeom prst="rect">
            <a:avLst/>
          </a:prstGeom>
          <a:noFill/>
        </p:spPr>
        <p:txBody>
          <a:bodyPr wrap="square" rtlCol="0">
            <a:spAutoFit/>
          </a:bodyPr>
          <a:lstStyle/>
          <a:p>
            <a:pPr algn="ctr"/>
            <a:r>
              <a:rPr lang="pt-BR" sz="1400" b="1" dirty="0"/>
              <a:t>Gráfico 2</a:t>
            </a:r>
          </a:p>
        </p:txBody>
      </p:sp>
      <p:graphicFrame>
        <p:nvGraphicFramePr>
          <p:cNvPr id="2" name="Gráfico 1">
            <a:extLst>
              <a:ext uri="{FF2B5EF4-FFF2-40B4-BE49-F238E27FC236}">
                <a16:creationId xmlns:a16="http://schemas.microsoft.com/office/drawing/2014/main" id="{2A291E6B-FC28-4E9D-9871-86AAA882026A}"/>
              </a:ext>
            </a:extLst>
          </p:cNvPr>
          <p:cNvGraphicFramePr>
            <a:graphicFrameLocks/>
          </p:cNvGraphicFramePr>
          <p:nvPr>
            <p:extLst>
              <p:ext uri="{D42A27DB-BD31-4B8C-83A1-F6EECF244321}">
                <p14:modId xmlns:p14="http://schemas.microsoft.com/office/powerpoint/2010/main" val="3197635692"/>
              </p:ext>
            </p:extLst>
          </p:nvPr>
        </p:nvGraphicFramePr>
        <p:xfrm>
          <a:off x="424068" y="2620845"/>
          <a:ext cx="11477646" cy="3788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928357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VOLATILIDADE NOS ÚLTIMOS 12 MESES</a:t>
            </a:r>
          </a:p>
        </p:txBody>
      </p:sp>
      <p:sp>
        <p:nvSpPr>
          <p:cNvPr id="4" name="CaixaDeTexto 3">
            <a:extLst>
              <a:ext uri="{FF2B5EF4-FFF2-40B4-BE49-F238E27FC236}">
                <a16:creationId xmlns:a16="http://schemas.microsoft.com/office/drawing/2014/main" id="{A5689A50-EAD7-488C-AA37-DA1B7BD7242E}"/>
              </a:ext>
            </a:extLst>
          </p:cNvPr>
          <p:cNvSpPr txBox="1"/>
          <p:nvPr/>
        </p:nvSpPr>
        <p:spPr>
          <a:xfrm>
            <a:off x="669232" y="1195264"/>
            <a:ext cx="10899915" cy="1477328"/>
          </a:xfrm>
          <a:prstGeom prst="rect">
            <a:avLst/>
          </a:prstGeom>
          <a:noFill/>
        </p:spPr>
        <p:txBody>
          <a:bodyPr wrap="square" rtlCol="0">
            <a:spAutoFit/>
          </a:bodyPr>
          <a:lstStyle/>
          <a:p>
            <a:pPr algn="just"/>
            <a:r>
              <a:rPr lang="pt-BR" dirty="0"/>
              <a:t>O cálculo da volatilidade de uma carteira permite observar a frequência e intensidade das oscilação no seu valor em um determinado período. O monitoramento desta medida é parte do gerenciamento de risco da carteira do Fundo Previdenciário Capitalizado. Se verificado um aumento significativo e consistente no nível de volatilidade será investigado o motivo e analisada a necessidade de serem feitas alterações nas proporções dos segmentos de aplicações e/ou substituição de ativos. O </a:t>
            </a:r>
            <a:r>
              <a:rPr lang="pt-BR" b="1" dirty="0"/>
              <a:t>Gráfico 3 </a:t>
            </a:r>
            <a:r>
              <a:rPr lang="pt-BR" dirty="0"/>
              <a:t>mostra a volatilidade mensal da carteira nos últimos 12 meses.</a:t>
            </a:r>
            <a:r>
              <a:rPr lang="pt-BR" b="1" dirty="0"/>
              <a:t> </a:t>
            </a:r>
            <a:endParaRPr lang="pt-BR" dirty="0"/>
          </a:p>
        </p:txBody>
      </p:sp>
      <p:sp>
        <p:nvSpPr>
          <p:cNvPr id="6" name="CaixaDeTexto 5">
            <a:extLst>
              <a:ext uri="{FF2B5EF4-FFF2-40B4-BE49-F238E27FC236}">
                <a16:creationId xmlns:a16="http://schemas.microsoft.com/office/drawing/2014/main" id="{34C7C274-A1DE-4494-B26D-156ABC86D68A}"/>
              </a:ext>
            </a:extLst>
          </p:cNvPr>
          <p:cNvSpPr txBox="1"/>
          <p:nvPr/>
        </p:nvSpPr>
        <p:spPr>
          <a:xfrm>
            <a:off x="5145985" y="2843763"/>
            <a:ext cx="1900030" cy="307777"/>
          </a:xfrm>
          <a:prstGeom prst="rect">
            <a:avLst/>
          </a:prstGeom>
          <a:noFill/>
        </p:spPr>
        <p:txBody>
          <a:bodyPr wrap="square" rtlCol="0">
            <a:spAutoFit/>
          </a:bodyPr>
          <a:lstStyle/>
          <a:p>
            <a:pPr algn="ctr"/>
            <a:r>
              <a:rPr lang="pt-BR" sz="1400" b="1" dirty="0"/>
              <a:t>Gráfico 3</a:t>
            </a:r>
          </a:p>
        </p:txBody>
      </p:sp>
      <p:graphicFrame>
        <p:nvGraphicFramePr>
          <p:cNvPr id="2" name="Gráfico 1">
            <a:extLst>
              <a:ext uri="{FF2B5EF4-FFF2-40B4-BE49-F238E27FC236}">
                <a16:creationId xmlns:a16="http://schemas.microsoft.com/office/drawing/2014/main" id="{D06E75CF-75AF-4F21-9AE2-898C0DAD6D01}"/>
              </a:ext>
            </a:extLst>
          </p:cNvPr>
          <p:cNvGraphicFramePr>
            <a:graphicFrameLocks/>
          </p:cNvGraphicFramePr>
          <p:nvPr>
            <p:extLst>
              <p:ext uri="{D42A27DB-BD31-4B8C-83A1-F6EECF244321}">
                <p14:modId xmlns:p14="http://schemas.microsoft.com/office/powerpoint/2010/main" val="2428566760"/>
              </p:ext>
            </p:extLst>
          </p:nvPr>
        </p:nvGraphicFramePr>
        <p:xfrm>
          <a:off x="1117405" y="3671825"/>
          <a:ext cx="10003568" cy="2422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99239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VAR HISTÓRICO NOS ÚLTIMOS 12 MESES </a:t>
            </a:r>
          </a:p>
        </p:txBody>
      </p:sp>
      <p:sp>
        <p:nvSpPr>
          <p:cNvPr id="4" name="CaixaDeTexto 3">
            <a:extLst>
              <a:ext uri="{FF2B5EF4-FFF2-40B4-BE49-F238E27FC236}">
                <a16:creationId xmlns:a16="http://schemas.microsoft.com/office/drawing/2014/main" id="{A5689A50-EAD7-488C-AA37-DA1B7BD7242E}"/>
              </a:ext>
            </a:extLst>
          </p:cNvPr>
          <p:cNvSpPr txBox="1"/>
          <p:nvPr/>
        </p:nvSpPr>
        <p:spPr>
          <a:xfrm>
            <a:off x="669232" y="1195264"/>
            <a:ext cx="10899915" cy="1754326"/>
          </a:xfrm>
          <a:prstGeom prst="rect">
            <a:avLst/>
          </a:prstGeom>
          <a:noFill/>
        </p:spPr>
        <p:txBody>
          <a:bodyPr wrap="square" rtlCol="0">
            <a:spAutoFit/>
          </a:bodyPr>
          <a:lstStyle/>
          <a:p>
            <a:pPr algn="just"/>
            <a:r>
              <a:rPr lang="pt-BR" dirty="0"/>
              <a:t>O </a:t>
            </a:r>
            <a:r>
              <a:rPr lang="pt-BR" dirty="0" err="1"/>
              <a:t>VaR</a:t>
            </a:r>
            <a:r>
              <a:rPr lang="pt-BR" dirty="0"/>
              <a:t> (</a:t>
            </a:r>
            <a:r>
              <a:rPr lang="pt-BR" dirty="0" err="1"/>
              <a:t>Value</a:t>
            </a:r>
            <a:r>
              <a:rPr lang="pt-BR" dirty="0"/>
              <a:t> </a:t>
            </a:r>
            <a:r>
              <a:rPr lang="pt-BR" dirty="0" err="1"/>
              <a:t>at</a:t>
            </a:r>
            <a:r>
              <a:rPr lang="pt-BR" dirty="0"/>
              <a:t> Risk) é uma medida estatística que estima a perda potencial máxima de um investimento para um período de tempo, com um determinado intervalo de confiança. O monitoramento desta medida é parte do gerenciamento de risco da carteira do Fundo Previdenciário Capitalizado. Se verificado um aumento significativo e consistente no </a:t>
            </a:r>
            <a:r>
              <a:rPr lang="pt-BR" dirty="0" err="1"/>
              <a:t>VaR</a:t>
            </a:r>
            <a:r>
              <a:rPr lang="pt-BR" dirty="0"/>
              <a:t> da carteira será investigado o motivo e analisada a necessidade de serem feitas alterações nas proporções dos segmentos de aplicações e/ou substituição de ativos. O </a:t>
            </a:r>
            <a:r>
              <a:rPr lang="pt-BR" b="1" dirty="0"/>
              <a:t>Gráfico 4 </a:t>
            </a:r>
            <a:r>
              <a:rPr lang="pt-BR" dirty="0"/>
              <a:t>mostra o </a:t>
            </a:r>
            <a:r>
              <a:rPr lang="pt-BR" dirty="0" err="1"/>
              <a:t>VaR</a:t>
            </a:r>
            <a:r>
              <a:rPr lang="pt-BR" dirty="0"/>
              <a:t> Histórico da carteira com periodicidade diária e intervalo de confiança de 95%.</a:t>
            </a:r>
            <a:r>
              <a:rPr lang="pt-BR" b="1" dirty="0"/>
              <a:t> </a:t>
            </a:r>
            <a:endParaRPr lang="pt-BR" dirty="0"/>
          </a:p>
        </p:txBody>
      </p:sp>
      <p:sp>
        <p:nvSpPr>
          <p:cNvPr id="6" name="CaixaDeTexto 5">
            <a:extLst>
              <a:ext uri="{FF2B5EF4-FFF2-40B4-BE49-F238E27FC236}">
                <a16:creationId xmlns:a16="http://schemas.microsoft.com/office/drawing/2014/main" id="{34C7C274-A1DE-4494-B26D-156ABC86D68A}"/>
              </a:ext>
            </a:extLst>
          </p:cNvPr>
          <p:cNvSpPr txBox="1"/>
          <p:nvPr/>
        </p:nvSpPr>
        <p:spPr>
          <a:xfrm>
            <a:off x="5145985" y="2949590"/>
            <a:ext cx="1900030" cy="307777"/>
          </a:xfrm>
          <a:prstGeom prst="rect">
            <a:avLst/>
          </a:prstGeom>
          <a:noFill/>
        </p:spPr>
        <p:txBody>
          <a:bodyPr wrap="square" rtlCol="0">
            <a:spAutoFit/>
          </a:bodyPr>
          <a:lstStyle/>
          <a:p>
            <a:pPr algn="ctr"/>
            <a:r>
              <a:rPr lang="pt-BR" sz="1400" b="1" dirty="0"/>
              <a:t>Gráfico 4</a:t>
            </a:r>
          </a:p>
        </p:txBody>
      </p:sp>
      <p:graphicFrame>
        <p:nvGraphicFramePr>
          <p:cNvPr id="3" name="Gráfico 2">
            <a:extLst>
              <a:ext uri="{FF2B5EF4-FFF2-40B4-BE49-F238E27FC236}">
                <a16:creationId xmlns:a16="http://schemas.microsoft.com/office/drawing/2014/main" id="{2E095974-624D-4D88-B9D0-9B7F7CCB6F8F}"/>
              </a:ext>
            </a:extLst>
          </p:cNvPr>
          <p:cNvGraphicFramePr>
            <a:graphicFrameLocks/>
          </p:cNvGraphicFramePr>
          <p:nvPr>
            <p:extLst>
              <p:ext uri="{D42A27DB-BD31-4B8C-83A1-F6EECF244321}">
                <p14:modId xmlns:p14="http://schemas.microsoft.com/office/powerpoint/2010/main" val="1666251424"/>
              </p:ext>
            </p:extLst>
          </p:nvPr>
        </p:nvGraphicFramePr>
        <p:xfrm>
          <a:off x="1095111" y="3600634"/>
          <a:ext cx="9992497" cy="2435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28615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7" y="294667"/>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7.1</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914398" y="322900"/>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3" name="Tabela 2">
            <a:extLst>
              <a:ext uri="{FF2B5EF4-FFF2-40B4-BE49-F238E27FC236}">
                <a16:creationId xmlns:a16="http://schemas.microsoft.com/office/drawing/2014/main" id="{97F70CF5-594D-1899-1970-6756B28A37DE}"/>
              </a:ext>
            </a:extLst>
          </p:cNvPr>
          <p:cNvGraphicFramePr>
            <a:graphicFrameLocks noGrp="1"/>
          </p:cNvGraphicFramePr>
          <p:nvPr>
            <p:extLst>
              <p:ext uri="{D42A27DB-BD31-4B8C-83A1-F6EECF244321}">
                <p14:modId xmlns:p14="http://schemas.microsoft.com/office/powerpoint/2010/main" val="378725890"/>
              </p:ext>
            </p:extLst>
          </p:nvPr>
        </p:nvGraphicFramePr>
        <p:xfrm>
          <a:off x="424067" y="984774"/>
          <a:ext cx="11595868" cy="2029216"/>
        </p:xfrm>
        <a:graphic>
          <a:graphicData uri="http://schemas.openxmlformats.org/drawingml/2006/table">
            <a:tbl>
              <a:tblPr/>
              <a:tblGrid>
                <a:gridCol w="2611165">
                  <a:extLst>
                    <a:ext uri="{9D8B030D-6E8A-4147-A177-3AD203B41FA5}">
                      <a16:colId xmlns:a16="http://schemas.microsoft.com/office/drawing/2014/main" val="2460878627"/>
                    </a:ext>
                  </a:extLst>
                </a:gridCol>
                <a:gridCol w="1422468">
                  <a:extLst>
                    <a:ext uri="{9D8B030D-6E8A-4147-A177-3AD203B41FA5}">
                      <a16:colId xmlns:a16="http://schemas.microsoft.com/office/drawing/2014/main" val="2932737642"/>
                    </a:ext>
                  </a:extLst>
                </a:gridCol>
                <a:gridCol w="1367333">
                  <a:extLst>
                    <a:ext uri="{9D8B030D-6E8A-4147-A177-3AD203B41FA5}">
                      <a16:colId xmlns:a16="http://schemas.microsoft.com/office/drawing/2014/main" val="3509104591"/>
                    </a:ext>
                  </a:extLst>
                </a:gridCol>
                <a:gridCol w="1676086">
                  <a:extLst>
                    <a:ext uri="{9D8B030D-6E8A-4147-A177-3AD203B41FA5}">
                      <a16:colId xmlns:a16="http://schemas.microsoft.com/office/drawing/2014/main" val="2012278612"/>
                    </a:ext>
                  </a:extLst>
                </a:gridCol>
                <a:gridCol w="1369539">
                  <a:extLst>
                    <a:ext uri="{9D8B030D-6E8A-4147-A177-3AD203B41FA5}">
                      <a16:colId xmlns:a16="http://schemas.microsoft.com/office/drawing/2014/main" val="3392164152"/>
                    </a:ext>
                  </a:extLst>
                </a:gridCol>
                <a:gridCol w="1349690">
                  <a:extLst>
                    <a:ext uri="{9D8B030D-6E8A-4147-A177-3AD203B41FA5}">
                      <a16:colId xmlns:a16="http://schemas.microsoft.com/office/drawing/2014/main" val="4062716291"/>
                    </a:ext>
                  </a:extLst>
                </a:gridCol>
                <a:gridCol w="1799587">
                  <a:extLst>
                    <a:ext uri="{9D8B030D-6E8A-4147-A177-3AD203B41FA5}">
                      <a16:colId xmlns:a16="http://schemas.microsoft.com/office/drawing/2014/main" val="1190774007"/>
                    </a:ext>
                  </a:extLst>
                </a:gridCol>
              </a:tblGrid>
              <a:tr h="126043">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Fundos Renda fixa 100% TP Art. 7º, I,"b“: </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1726129851"/>
                  </a:ext>
                </a:extLst>
              </a:tr>
              <a:tr h="252086">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IDKA 2 TÍTULOS PÚBLICOS FI RENDA FIXA PREVIDENCIÁRIO</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-0,26%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1,78%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8,06%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-2,31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1,69%</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419373292"/>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IMA-B 5 FIC RENDA FIXA PREVIDENCIÁRIO LP</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-0,22%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1,77%</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8,12%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-2,20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1,76%</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985125615"/>
                  </a:ext>
                </a:extLst>
              </a:tr>
              <a:tr h="252086">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IMA-B TÍTULOS PÚBLICOS FI RENDA FIXA PREVIDENCIÁRIO</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-1,63%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-1,53%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7,38%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1,86%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3,91%</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218027320"/>
                  </a:ext>
                </a:extLst>
              </a:tr>
              <a:tr h="252086">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IRF-M 1 TÍTULOS PÚBLICOS FIC RENDA FIXA PREVIDENCIÁRIO</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0,56%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3,01%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11,71%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-1,89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0,32%</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016870768"/>
                  </a:ext>
                </a:extLst>
              </a:tr>
              <a:tr h="252086">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CAIXA BRASIL IMA-B 5+ TÍTULOS PÚBLICOS FI RENDA FIXA LP</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-2,91%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-4,39%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6,41%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2,84%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5,98%</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28763210"/>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CAIXA BRASIL IRF-M 1 TÍTULOS PÚBLICOS FI RENDA FIXA</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0,58%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3,07%</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11,82%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-1,61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0,31%</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253885182"/>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TREND PÓS-FIXADO FIC RENDA FIXA SIMPLES</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3,52%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12,36%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-0,30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Arial" panose="020B0604020202020204" pitchFamily="34" charset="0"/>
                        </a:rPr>
                        <a:t>0,07%</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703404155"/>
                  </a:ext>
                </a:extLst>
              </a:tr>
            </a:tbl>
          </a:graphicData>
        </a:graphic>
      </p:graphicFrame>
      <p:graphicFrame>
        <p:nvGraphicFramePr>
          <p:cNvPr id="5" name="Gráfico 4">
            <a:extLst>
              <a:ext uri="{FF2B5EF4-FFF2-40B4-BE49-F238E27FC236}">
                <a16:creationId xmlns:a16="http://schemas.microsoft.com/office/drawing/2014/main" id="{280ADD2C-1654-44C1-933F-7D471936D1B2}"/>
              </a:ext>
            </a:extLst>
          </p:cNvPr>
          <p:cNvGraphicFramePr>
            <a:graphicFrameLocks/>
          </p:cNvGraphicFramePr>
          <p:nvPr>
            <p:extLst>
              <p:ext uri="{D42A27DB-BD31-4B8C-83A1-F6EECF244321}">
                <p14:modId xmlns:p14="http://schemas.microsoft.com/office/powerpoint/2010/main" val="4002796330"/>
              </p:ext>
            </p:extLst>
          </p:nvPr>
        </p:nvGraphicFramePr>
        <p:xfrm>
          <a:off x="174685" y="3021544"/>
          <a:ext cx="11595868" cy="3725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91091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7.2</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2" name="Tabela 1">
            <a:extLst>
              <a:ext uri="{FF2B5EF4-FFF2-40B4-BE49-F238E27FC236}">
                <a16:creationId xmlns:a16="http://schemas.microsoft.com/office/drawing/2014/main" id="{4056A2B9-AC37-D06A-EDF3-9BE0D02B0355}"/>
              </a:ext>
            </a:extLst>
          </p:cNvPr>
          <p:cNvGraphicFramePr>
            <a:graphicFrameLocks noGrp="1"/>
          </p:cNvGraphicFramePr>
          <p:nvPr>
            <p:extLst>
              <p:ext uri="{D42A27DB-BD31-4B8C-83A1-F6EECF244321}">
                <p14:modId xmlns:p14="http://schemas.microsoft.com/office/powerpoint/2010/main" val="3626664055"/>
              </p:ext>
            </p:extLst>
          </p:nvPr>
        </p:nvGraphicFramePr>
        <p:xfrm>
          <a:off x="424068" y="954762"/>
          <a:ext cx="11477881" cy="1642214"/>
        </p:xfrm>
        <a:graphic>
          <a:graphicData uri="http://schemas.openxmlformats.org/drawingml/2006/table">
            <a:tbl>
              <a:tblPr/>
              <a:tblGrid>
                <a:gridCol w="2584597">
                  <a:extLst>
                    <a:ext uri="{9D8B030D-6E8A-4147-A177-3AD203B41FA5}">
                      <a16:colId xmlns:a16="http://schemas.microsoft.com/office/drawing/2014/main" val="1142385309"/>
                    </a:ext>
                  </a:extLst>
                </a:gridCol>
                <a:gridCol w="1407994">
                  <a:extLst>
                    <a:ext uri="{9D8B030D-6E8A-4147-A177-3AD203B41FA5}">
                      <a16:colId xmlns:a16="http://schemas.microsoft.com/office/drawing/2014/main" val="2296383428"/>
                    </a:ext>
                  </a:extLst>
                </a:gridCol>
                <a:gridCol w="1353421">
                  <a:extLst>
                    <a:ext uri="{9D8B030D-6E8A-4147-A177-3AD203B41FA5}">
                      <a16:colId xmlns:a16="http://schemas.microsoft.com/office/drawing/2014/main" val="2623900117"/>
                    </a:ext>
                  </a:extLst>
                </a:gridCol>
                <a:gridCol w="1659031">
                  <a:extLst>
                    <a:ext uri="{9D8B030D-6E8A-4147-A177-3AD203B41FA5}">
                      <a16:colId xmlns:a16="http://schemas.microsoft.com/office/drawing/2014/main" val="663512176"/>
                    </a:ext>
                  </a:extLst>
                </a:gridCol>
                <a:gridCol w="1355604">
                  <a:extLst>
                    <a:ext uri="{9D8B030D-6E8A-4147-A177-3AD203B41FA5}">
                      <a16:colId xmlns:a16="http://schemas.microsoft.com/office/drawing/2014/main" val="2459653373"/>
                    </a:ext>
                  </a:extLst>
                </a:gridCol>
                <a:gridCol w="1335958">
                  <a:extLst>
                    <a:ext uri="{9D8B030D-6E8A-4147-A177-3AD203B41FA5}">
                      <a16:colId xmlns:a16="http://schemas.microsoft.com/office/drawing/2014/main" val="1246027400"/>
                    </a:ext>
                  </a:extLst>
                </a:gridCol>
                <a:gridCol w="1781276">
                  <a:extLst>
                    <a:ext uri="{9D8B030D-6E8A-4147-A177-3AD203B41FA5}">
                      <a16:colId xmlns:a16="http://schemas.microsoft.com/office/drawing/2014/main" val="934697518"/>
                    </a:ext>
                  </a:extLst>
                </a:gridCol>
              </a:tblGrid>
              <a:tr h="126043">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Fundos Renda Fixa em geral Art. 7º, III,"a“:</a:t>
                      </a:r>
                    </a:p>
                  </a:txBody>
                  <a:tcPr marL="6002" marR="6002" marT="6002"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3380166043"/>
                  </a:ext>
                </a:extLst>
              </a:tr>
              <a:tr h="126043">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BB FLUXO FIC RENDA FIXA SIMPLES PREVIDENCIÁRIO</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0,80%</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3,20%</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11,28%</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-15,67</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0,03%</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0,06%</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1654600797"/>
                  </a:ext>
                </a:extLst>
              </a:tr>
              <a:tr h="252086">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BB PERFIL FIC RENDA FIXA REFERENCIADO DI PREVIDENCIÁRIO LP</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0,88%</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3,55%</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12,45%</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0,88</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0,03%</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0,07%</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4063537685"/>
                  </a:ext>
                </a:extLst>
              </a:tr>
              <a:tr h="126043">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CAIXA BRASIL FI RENDA FIXA REFERENCIADO DI LP</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0,89%</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3,64%</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12,96%</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6,11</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0,04%</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0,08%</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4109861784"/>
                  </a:ext>
                </a:extLst>
              </a:tr>
              <a:tr h="126043">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TOWER IMA-B 5 FI RENDA FIXA</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-49,61%</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-74,89%</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-79,80%</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-2,14</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31,28%</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65,87%</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1711996368"/>
                  </a:ext>
                </a:extLst>
              </a:tr>
              <a:tr h="126043">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TOWER II IMA-B 5 FI RENDA FIXA</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-5,65%</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-8,46%</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-26,98%</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-1,74</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10,98%</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23,13%</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601712834"/>
                  </a:ext>
                </a:extLst>
              </a:tr>
              <a:tr h="126043">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XP MACRO JUROS ATIVO FIC RENDA FIXA LP</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-0,42%</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1,36%</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6,88%</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-1,99</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1,19%</a:t>
                      </a:r>
                    </a:p>
                  </a:txBody>
                  <a:tcPr marL="6002" marR="6002" marT="6002" marB="0" anchor="ctr">
                    <a:lnL>
                      <a:noFill/>
                    </a:lnL>
                    <a:lnR>
                      <a:noFill/>
                    </a:lnR>
                    <a:lnT>
                      <a:noFill/>
                    </a:lnT>
                    <a:lnB>
                      <a:noFill/>
                    </a:lnB>
                    <a:solidFill>
                      <a:srgbClr val="FFFFFF"/>
                    </a:solidFill>
                  </a:tcPr>
                </a:tc>
                <a:tc>
                  <a:txBody>
                    <a:bodyPr/>
                    <a:lstStyle/>
                    <a:p>
                      <a:pPr algn="ctr" fontAlgn="ctr"/>
                      <a:r>
                        <a:rPr lang="pt-BR" sz="1050" b="0" i="0" u="none" strike="noStrike" dirty="0">
                          <a:solidFill>
                            <a:srgbClr val="000000"/>
                          </a:solidFill>
                          <a:effectLst/>
                          <a:highlight>
                            <a:srgbClr val="FFFFFF"/>
                          </a:highlight>
                          <a:latin typeface="Arial" panose="020B0604020202020204" pitchFamily="34" charset="0"/>
                        </a:rPr>
                        <a:t>2,51%</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986776423"/>
                  </a:ext>
                </a:extLst>
              </a:tr>
            </a:tbl>
          </a:graphicData>
        </a:graphic>
      </p:graphicFrame>
      <p:graphicFrame>
        <p:nvGraphicFramePr>
          <p:cNvPr id="3" name="Gráfico 2">
            <a:extLst>
              <a:ext uri="{FF2B5EF4-FFF2-40B4-BE49-F238E27FC236}">
                <a16:creationId xmlns:a16="http://schemas.microsoft.com/office/drawing/2014/main" id="{C1825C10-2C8C-4CC0-9D43-4D54F0E58641}"/>
              </a:ext>
            </a:extLst>
          </p:cNvPr>
          <p:cNvGraphicFramePr>
            <a:graphicFrameLocks/>
          </p:cNvGraphicFramePr>
          <p:nvPr>
            <p:extLst>
              <p:ext uri="{D42A27DB-BD31-4B8C-83A1-F6EECF244321}">
                <p14:modId xmlns:p14="http://schemas.microsoft.com/office/powerpoint/2010/main" val="820536225"/>
              </p:ext>
            </p:extLst>
          </p:nvPr>
        </p:nvGraphicFramePr>
        <p:xfrm>
          <a:off x="424067" y="2596977"/>
          <a:ext cx="11477881" cy="4094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528249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7.3</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3" name="Tabela 2">
            <a:extLst>
              <a:ext uri="{FF2B5EF4-FFF2-40B4-BE49-F238E27FC236}">
                <a16:creationId xmlns:a16="http://schemas.microsoft.com/office/drawing/2014/main" id="{6B1D9C84-D3AD-1D4E-5E6C-9215AA9F7E3D}"/>
              </a:ext>
            </a:extLst>
          </p:cNvPr>
          <p:cNvGraphicFramePr>
            <a:graphicFrameLocks noGrp="1"/>
          </p:cNvGraphicFramePr>
          <p:nvPr>
            <p:extLst>
              <p:ext uri="{D42A27DB-BD31-4B8C-83A1-F6EECF244321}">
                <p14:modId xmlns:p14="http://schemas.microsoft.com/office/powerpoint/2010/main" val="1185197292"/>
              </p:ext>
            </p:extLst>
          </p:nvPr>
        </p:nvGraphicFramePr>
        <p:xfrm>
          <a:off x="424068" y="1088160"/>
          <a:ext cx="11315648" cy="1041852"/>
        </p:xfrm>
        <a:graphic>
          <a:graphicData uri="http://schemas.openxmlformats.org/drawingml/2006/table">
            <a:tbl>
              <a:tblPr/>
              <a:tblGrid>
                <a:gridCol w="2548065">
                  <a:extLst>
                    <a:ext uri="{9D8B030D-6E8A-4147-A177-3AD203B41FA5}">
                      <a16:colId xmlns:a16="http://schemas.microsoft.com/office/drawing/2014/main" val="2023471483"/>
                    </a:ext>
                  </a:extLst>
                </a:gridCol>
                <a:gridCol w="1388093">
                  <a:extLst>
                    <a:ext uri="{9D8B030D-6E8A-4147-A177-3AD203B41FA5}">
                      <a16:colId xmlns:a16="http://schemas.microsoft.com/office/drawing/2014/main" val="533582264"/>
                    </a:ext>
                  </a:extLst>
                </a:gridCol>
                <a:gridCol w="1334291">
                  <a:extLst>
                    <a:ext uri="{9D8B030D-6E8A-4147-A177-3AD203B41FA5}">
                      <a16:colId xmlns:a16="http://schemas.microsoft.com/office/drawing/2014/main" val="1155430820"/>
                    </a:ext>
                  </a:extLst>
                </a:gridCol>
                <a:gridCol w="1635582">
                  <a:extLst>
                    <a:ext uri="{9D8B030D-6E8A-4147-A177-3AD203B41FA5}">
                      <a16:colId xmlns:a16="http://schemas.microsoft.com/office/drawing/2014/main" val="2709802080"/>
                    </a:ext>
                  </a:extLst>
                </a:gridCol>
                <a:gridCol w="1336443">
                  <a:extLst>
                    <a:ext uri="{9D8B030D-6E8A-4147-A177-3AD203B41FA5}">
                      <a16:colId xmlns:a16="http://schemas.microsoft.com/office/drawing/2014/main" val="9077131"/>
                    </a:ext>
                  </a:extLst>
                </a:gridCol>
                <a:gridCol w="1317075">
                  <a:extLst>
                    <a:ext uri="{9D8B030D-6E8A-4147-A177-3AD203B41FA5}">
                      <a16:colId xmlns:a16="http://schemas.microsoft.com/office/drawing/2014/main" val="3266717083"/>
                    </a:ext>
                  </a:extLst>
                </a:gridCol>
                <a:gridCol w="1756099">
                  <a:extLst>
                    <a:ext uri="{9D8B030D-6E8A-4147-A177-3AD203B41FA5}">
                      <a16:colId xmlns:a16="http://schemas.microsoft.com/office/drawing/2014/main" val="1592186065"/>
                    </a:ext>
                  </a:extLst>
                </a:gridCol>
              </a:tblGrid>
              <a:tr h="150051">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 de Ações CVM Art. 8°, I:</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1880243664"/>
                  </a:ext>
                </a:extLst>
              </a:tr>
              <a:tr h="150051">
                <a:tc>
                  <a:txBody>
                    <a:bodyPr/>
                    <a:lstStyle/>
                    <a:p>
                      <a:pPr algn="ctr" fontAlgn="ctr"/>
                      <a:r>
                        <a:rPr lang="en-US" sz="1100" b="0" i="0" u="none" strike="noStrike">
                          <a:solidFill>
                            <a:srgbClr val="000000"/>
                          </a:solidFill>
                          <a:effectLst/>
                          <a:highlight>
                            <a:srgbClr val="FFFFFF"/>
                          </a:highlight>
                          <a:latin typeface="Calibri" panose="020F0502020204030204" pitchFamily="34" charset="0"/>
                        </a:rPr>
                        <a:t>AZ QUEST SMALL MID CAPS FIC AÇÕES</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-3,99%</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-2,69%</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17,71%</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0,36</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8,07%</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16,99%</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1876928076"/>
                  </a:ext>
                </a:extLst>
              </a:tr>
              <a:tr h="150051">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SELEÇÃO FATORIAL FIC AÇÕES</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-2,92%</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-10,15%</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15,53%</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0,26</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6,94%</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14,62%</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942768420"/>
                  </a:ext>
                </a:extLst>
              </a:tr>
              <a:tr h="150051">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BRADESCO DIVIDENDOS FI AÇÕES</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-3,14%</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-6,16%</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19,15%</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0,49</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6,66%</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14,02%</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295917490"/>
                  </a:ext>
                </a:extLst>
              </a:tr>
              <a:tr h="150051">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FINACAP MAURITSSTAD FI AÇÕES</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-4,88%</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-6,05%</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25,72%</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0,83</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7,02%</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14,79%</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1736247295"/>
                  </a:ext>
                </a:extLst>
              </a:tr>
              <a:tr h="150051">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CONSTÂNCIA FUNDAMENTO FI AÇÕES</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-5,67%</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-7,21%</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15,03%</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0,24</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6,60%</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13,89%</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669830785"/>
                  </a:ext>
                </a:extLst>
              </a:tr>
            </a:tbl>
          </a:graphicData>
        </a:graphic>
      </p:graphicFrame>
      <p:graphicFrame>
        <p:nvGraphicFramePr>
          <p:cNvPr id="5" name="Gráfico 4">
            <a:extLst>
              <a:ext uri="{FF2B5EF4-FFF2-40B4-BE49-F238E27FC236}">
                <a16:creationId xmlns:a16="http://schemas.microsoft.com/office/drawing/2014/main" id="{CFAE2F66-8779-4583-8081-FC0C08F55DD6}"/>
              </a:ext>
            </a:extLst>
          </p:cNvPr>
          <p:cNvGraphicFramePr>
            <a:graphicFrameLocks/>
          </p:cNvGraphicFramePr>
          <p:nvPr>
            <p:extLst>
              <p:ext uri="{D42A27DB-BD31-4B8C-83A1-F6EECF244321}">
                <p14:modId xmlns:p14="http://schemas.microsoft.com/office/powerpoint/2010/main" val="1094160680"/>
              </p:ext>
            </p:extLst>
          </p:nvPr>
        </p:nvGraphicFramePr>
        <p:xfrm>
          <a:off x="424069" y="2797944"/>
          <a:ext cx="11315648" cy="3654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7346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7.4</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3" name="Tabela 2">
            <a:extLst>
              <a:ext uri="{FF2B5EF4-FFF2-40B4-BE49-F238E27FC236}">
                <a16:creationId xmlns:a16="http://schemas.microsoft.com/office/drawing/2014/main" id="{8DCD3D42-FAAB-D299-51FC-0DCAB4646ECD}"/>
              </a:ext>
            </a:extLst>
          </p:cNvPr>
          <p:cNvGraphicFramePr>
            <a:graphicFrameLocks noGrp="1"/>
          </p:cNvGraphicFramePr>
          <p:nvPr>
            <p:extLst>
              <p:ext uri="{D42A27DB-BD31-4B8C-83A1-F6EECF244321}">
                <p14:modId xmlns:p14="http://schemas.microsoft.com/office/powerpoint/2010/main" val="658146176"/>
              </p:ext>
            </p:extLst>
          </p:nvPr>
        </p:nvGraphicFramePr>
        <p:xfrm>
          <a:off x="424068" y="1100675"/>
          <a:ext cx="11492629" cy="514924"/>
        </p:xfrm>
        <a:graphic>
          <a:graphicData uri="http://schemas.openxmlformats.org/drawingml/2006/table">
            <a:tbl>
              <a:tblPr/>
              <a:tblGrid>
                <a:gridCol w="2587918">
                  <a:extLst>
                    <a:ext uri="{9D8B030D-6E8A-4147-A177-3AD203B41FA5}">
                      <a16:colId xmlns:a16="http://schemas.microsoft.com/office/drawing/2014/main" val="1434538755"/>
                    </a:ext>
                  </a:extLst>
                </a:gridCol>
                <a:gridCol w="1409803">
                  <a:extLst>
                    <a:ext uri="{9D8B030D-6E8A-4147-A177-3AD203B41FA5}">
                      <a16:colId xmlns:a16="http://schemas.microsoft.com/office/drawing/2014/main" val="1257491348"/>
                    </a:ext>
                  </a:extLst>
                </a:gridCol>
                <a:gridCol w="1355160">
                  <a:extLst>
                    <a:ext uri="{9D8B030D-6E8A-4147-A177-3AD203B41FA5}">
                      <a16:colId xmlns:a16="http://schemas.microsoft.com/office/drawing/2014/main" val="333355663"/>
                    </a:ext>
                  </a:extLst>
                </a:gridCol>
                <a:gridCol w="1661163">
                  <a:extLst>
                    <a:ext uri="{9D8B030D-6E8A-4147-A177-3AD203B41FA5}">
                      <a16:colId xmlns:a16="http://schemas.microsoft.com/office/drawing/2014/main" val="1641114656"/>
                    </a:ext>
                  </a:extLst>
                </a:gridCol>
                <a:gridCol w="1357346">
                  <a:extLst>
                    <a:ext uri="{9D8B030D-6E8A-4147-A177-3AD203B41FA5}">
                      <a16:colId xmlns:a16="http://schemas.microsoft.com/office/drawing/2014/main" val="1607021012"/>
                    </a:ext>
                  </a:extLst>
                </a:gridCol>
                <a:gridCol w="1337674">
                  <a:extLst>
                    <a:ext uri="{9D8B030D-6E8A-4147-A177-3AD203B41FA5}">
                      <a16:colId xmlns:a16="http://schemas.microsoft.com/office/drawing/2014/main" val="1020673621"/>
                    </a:ext>
                  </a:extLst>
                </a:gridCol>
                <a:gridCol w="1783565">
                  <a:extLst>
                    <a:ext uri="{9D8B030D-6E8A-4147-A177-3AD203B41FA5}">
                      <a16:colId xmlns:a16="http://schemas.microsoft.com/office/drawing/2014/main" val="558754909"/>
                    </a:ext>
                  </a:extLst>
                </a:gridCol>
              </a:tblGrid>
              <a:tr h="12604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Renda Fixa - Crédito Privado Art. 7°, V, "b":</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2067952350"/>
                  </a:ext>
                </a:extLst>
              </a:tr>
              <a:tr h="126043">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SOMMA TORINO FI RENDA FIXA CRÉDITO PRIVADO LP</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0,61%</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4,19%</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14,98%</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4,29</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0,25%</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0,53%</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1804364395"/>
                  </a:ext>
                </a:extLst>
              </a:tr>
            </a:tbl>
          </a:graphicData>
        </a:graphic>
      </p:graphicFrame>
      <p:graphicFrame>
        <p:nvGraphicFramePr>
          <p:cNvPr id="5" name="Gráfico 4">
            <a:extLst>
              <a:ext uri="{FF2B5EF4-FFF2-40B4-BE49-F238E27FC236}">
                <a16:creationId xmlns:a16="http://schemas.microsoft.com/office/drawing/2014/main" id="{E0622724-0E22-427E-ABAF-ABB452D062BA}"/>
              </a:ext>
            </a:extLst>
          </p:cNvPr>
          <p:cNvGraphicFramePr>
            <a:graphicFrameLocks/>
          </p:cNvGraphicFramePr>
          <p:nvPr>
            <p:extLst>
              <p:ext uri="{D42A27DB-BD31-4B8C-83A1-F6EECF244321}">
                <p14:modId xmlns:p14="http://schemas.microsoft.com/office/powerpoint/2010/main" val="333836885"/>
              </p:ext>
            </p:extLst>
          </p:nvPr>
        </p:nvGraphicFramePr>
        <p:xfrm>
          <a:off x="424067" y="1941021"/>
          <a:ext cx="11492629" cy="3852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5700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7.4</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2" name="Tabela 1">
            <a:extLst>
              <a:ext uri="{FF2B5EF4-FFF2-40B4-BE49-F238E27FC236}">
                <a16:creationId xmlns:a16="http://schemas.microsoft.com/office/drawing/2014/main" id="{FB748A07-3E33-4E93-9118-499AC6A91FC2}"/>
              </a:ext>
            </a:extLst>
          </p:cNvPr>
          <p:cNvGraphicFramePr>
            <a:graphicFrameLocks noGrp="1"/>
          </p:cNvGraphicFramePr>
          <p:nvPr>
            <p:extLst>
              <p:ext uri="{D42A27DB-BD31-4B8C-83A1-F6EECF244321}">
                <p14:modId xmlns:p14="http://schemas.microsoft.com/office/powerpoint/2010/main" val="12700928"/>
              </p:ext>
            </p:extLst>
          </p:nvPr>
        </p:nvGraphicFramePr>
        <p:xfrm>
          <a:off x="424068" y="996741"/>
          <a:ext cx="11241459" cy="514924"/>
        </p:xfrm>
        <a:graphic>
          <a:graphicData uri="http://schemas.openxmlformats.org/drawingml/2006/table">
            <a:tbl>
              <a:tblPr/>
              <a:tblGrid>
                <a:gridCol w="2531359">
                  <a:extLst>
                    <a:ext uri="{9D8B030D-6E8A-4147-A177-3AD203B41FA5}">
                      <a16:colId xmlns:a16="http://schemas.microsoft.com/office/drawing/2014/main" val="906289934"/>
                    </a:ext>
                  </a:extLst>
                </a:gridCol>
                <a:gridCol w="1378992">
                  <a:extLst>
                    <a:ext uri="{9D8B030D-6E8A-4147-A177-3AD203B41FA5}">
                      <a16:colId xmlns:a16="http://schemas.microsoft.com/office/drawing/2014/main" val="1780995079"/>
                    </a:ext>
                  </a:extLst>
                </a:gridCol>
                <a:gridCol w="1325543">
                  <a:extLst>
                    <a:ext uri="{9D8B030D-6E8A-4147-A177-3AD203B41FA5}">
                      <a16:colId xmlns:a16="http://schemas.microsoft.com/office/drawing/2014/main" val="1119147213"/>
                    </a:ext>
                  </a:extLst>
                </a:gridCol>
                <a:gridCol w="1624859">
                  <a:extLst>
                    <a:ext uri="{9D8B030D-6E8A-4147-A177-3AD203B41FA5}">
                      <a16:colId xmlns:a16="http://schemas.microsoft.com/office/drawing/2014/main" val="2601179393"/>
                    </a:ext>
                  </a:extLst>
                </a:gridCol>
                <a:gridCol w="1327681">
                  <a:extLst>
                    <a:ext uri="{9D8B030D-6E8A-4147-A177-3AD203B41FA5}">
                      <a16:colId xmlns:a16="http://schemas.microsoft.com/office/drawing/2014/main" val="3372694228"/>
                    </a:ext>
                  </a:extLst>
                </a:gridCol>
                <a:gridCol w="1308440">
                  <a:extLst>
                    <a:ext uri="{9D8B030D-6E8A-4147-A177-3AD203B41FA5}">
                      <a16:colId xmlns:a16="http://schemas.microsoft.com/office/drawing/2014/main" val="3377237445"/>
                    </a:ext>
                  </a:extLst>
                </a:gridCol>
                <a:gridCol w="1744585">
                  <a:extLst>
                    <a:ext uri="{9D8B030D-6E8A-4147-A177-3AD203B41FA5}">
                      <a16:colId xmlns:a16="http://schemas.microsoft.com/office/drawing/2014/main" val="3028720678"/>
                    </a:ext>
                  </a:extLst>
                </a:gridCol>
              </a:tblGrid>
              <a:tr h="150051">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 Multimercados Art. 10, I</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3932927917"/>
                  </a:ext>
                </a:extLst>
              </a:tr>
              <a:tr h="252086">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ICATU VANGUARDA IGARATÉ LONG BIASED FI MULTIMERCADO</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-1,51%</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-0,30%</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15,50%</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0,54</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2,54%</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5,35%</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156028112"/>
                  </a:ext>
                </a:extLst>
              </a:tr>
            </a:tbl>
          </a:graphicData>
        </a:graphic>
      </p:graphicFrame>
      <p:graphicFrame>
        <p:nvGraphicFramePr>
          <p:cNvPr id="4" name="Gráfico 3">
            <a:extLst>
              <a:ext uri="{FF2B5EF4-FFF2-40B4-BE49-F238E27FC236}">
                <a16:creationId xmlns:a16="http://schemas.microsoft.com/office/drawing/2014/main" id="{4682CB54-FB8C-4A1A-9BC8-E97ADFEDF396}"/>
              </a:ext>
            </a:extLst>
          </p:cNvPr>
          <p:cNvGraphicFramePr>
            <a:graphicFrameLocks/>
          </p:cNvGraphicFramePr>
          <p:nvPr>
            <p:extLst>
              <p:ext uri="{D42A27DB-BD31-4B8C-83A1-F6EECF244321}">
                <p14:modId xmlns:p14="http://schemas.microsoft.com/office/powerpoint/2010/main" val="2291183924"/>
              </p:ext>
            </p:extLst>
          </p:nvPr>
        </p:nvGraphicFramePr>
        <p:xfrm>
          <a:off x="424068" y="2149185"/>
          <a:ext cx="11241459" cy="3861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899087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6D8545E-D274-4B37-871B-3166F40D4C44}"/>
              </a:ext>
            </a:extLst>
          </p:cNvPr>
          <p:cNvSpPr/>
          <p:nvPr/>
        </p:nvSpPr>
        <p:spPr>
          <a:xfrm>
            <a:off x="1457738" y="96740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8" name="CaixaDeTexto 7">
            <a:extLst>
              <a:ext uri="{FF2B5EF4-FFF2-40B4-BE49-F238E27FC236}">
                <a16:creationId xmlns:a16="http://schemas.microsoft.com/office/drawing/2014/main" id="{09790A14-30A8-4279-8DB5-6DAE6B51755D}"/>
              </a:ext>
            </a:extLst>
          </p:cNvPr>
          <p:cNvSpPr txBox="1"/>
          <p:nvPr/>
        </p:nvSpPr>
        <p:spPr>
          <a:xfrm>
            <a:off x="2054087" y="995641"/>
            <a:ext cx="4041913" cy="646331"/>
          </a:xfrm>
          <a:prstGeom prst="rect">
            <a:avLst/>
          </a:prstGeom>
          <a:noFill/>
        </p:spPr>
        <p:txBody>
          <a:bodyPr wrap="square" rtlCol="0">
            <a:spAutoFit/>
          </a:bodyPr>
          <a:lstStyle/>
          <a:p>
            <a:r>
              <a:rPr lang="pt-BR" b="1" u="sng" dirty="0">
                <a:solidFill>
                  <a:schemeClr val="accent1">
                    <a:lumMod val="75000"/>
                  </a:schemeClr>
                </a:solidFill>
              </a:rPr>
              <a:t>CARTEIRA FUNDO PREVIDENCIÁRIO CAPITALIZADO</a:t>
            </a:r>
          </a:p>
        </p:txBody>
      </p:sp>
      <p:sp>
        <p:nvSpPr>
          <p:cNvPr id="9" name="Retângulo 8">
            <a:extLst>
              <a:ext uri="{FF2B5EF4-FFF2-40B4-BE49-F238E27FC236}">
                <a16:creationId xmlns:a16="http://schemas.microsoft.com/office/drawing/2014/main" id="{60C699A7-5162-4CC6-9F32-8456FDAD6722}"/>
              </a:ext>
            </a:extLst>
          </p:cNvPr>
          <p:cNvSpPr/>
          <p:nvPr/>
        </p:nvSpPr>
        <p:spPr>
          <a:xfrm>
            <a:off x="1457738" y="155712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a:t>
            </a:r>
          </a:p>
        </p:txBody>
      </p:sp>
      <p:sp>
        <p:nvSpPr>
          <p:cNvPr id="10" name="CaixaDeTexto 9">
            <a:extLst>
              <a:ext uri="{FF2B5EF4-FFF2-40B4-BE49-F238E27FC236}">
                <a16:creationId xmlns:a16="http://schemas.microsoft.com/office/drawing/2014/main" id="{89B7875E-687E-4D40-852A-E2E8ABD5C72B}"/>
              </a:ext>
            </a:extLst>
          </p:cNvPr>
          <p:cNvSpPr txBox="1"/>
          <p:nvPr/>
        </p:nvSpPr>
        <p:spPr>
          <a:xfrm>
            <a:off x="2054087" y="1585362"/>
            <a:ext cx="4041913" cy="646331"/>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DISTRIBUIÇÃO POR INSTITUIÇÃO FINANCEIRA</a:t>
            </a:r>
          </a:p>
        </p:txBody>
      </p:sp>
      <p:sp>
        <p:nvSpPr>
          <p:cNvPr id="11" name="Retângulo 10">
            <a:extLst>
              <a:ext uri="{FF2B5EF4-FFF2-40B4-BE49-F238E27FC236}">
                <a16:creationId xmlns:a16="http://schemas.microsoft.com/office/drawing/2014/main" id="{00FB63C9-5272-405A-B12B-3DCAE24BDC8D}"/>
              </a:ext>
            </a:extLst>
          </p:cNvPr>
          <p:cNvSpPr/>
          <p:nvPr/>
        </p:nvSpPr>
        <p:spPr>
          <a:xfrm>
            <a:off x="1457738" y="217508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12" name="CaixaDeTexto 11">
            <a:extLst>
              <a:ext uri="{FF2B5EF4-FFF2-40B4-BE49-F238E27FC236}">
                <a16:creationId xmlns:a16="http://schemas.microsoft.com/office/drawing/2014/main" id="{A43533B2-69C9-4C09-852B-7F23251B2AF4}"/>
              </a:ext>
            </a:extLst>
          </p:cNvPr>
          <p:cNvSpPr txBox="1"/>
          <p:nvPr/>
        </p:nvSpPr>
        <p:spPr>
          <a:xfrm>
            <a:off x="2054087" y="2203316"/>
            <a:ext cx="4041913" cy="369332"/>
          </a:xfrm>
          <a:prstGeom prst="rect">
            <a:avLst/>
          </a:prstGeom>
          <a:noFill/>
        </p:spPr>
        <p:txBody>
          <a:bodyPr wrap="square" rtlCol="0">
            <a:spAutoFit/>
          </a:bodyPr>
          <a:lstStyle/>
          <a:p>
            <a:r>
              <a:rPr lang="pt-BR" b="1" u="sng" dirty="0">
                <a:solidFill>
                  <a:schemeClr val="accent1">
                    <a:lumMod val="75000"/>
                  </a:schemeClr>
                </a:solidFill>
              </a:rPr>
              <a:t>DISTRIBUIÇÃO POR SEGMENTO</a:t>
            </a:r>
          </a:p>
        </p:txBody>
      </p:sp>
      <p:sp>
        <p:nvSpPr>
          <p:cNvPr id="13" name="Retângulo 12">
            <a:extLst>
              <a:ext uri="{FF2B5EF4-FFF2-40B4-BE49-F238E27FC236}">
                <a16:creationId xmlns:a16="http://schemas.microsoft.com/office/drawing/2014/main" id="{FC5A4DE4-0543-425A-822A-F1235576F337}"/>
              </a:ext>
            </a:extLst>
          </p:cNvPr>
          <p:cNvSpPr/>
          <p:nvPr/>
        </p:nvSpPr>
        <p:spPr>
          <a:xfrm>
            <a:off x="1457738" y="2787854"/>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a:t>
            </a:r>
          </a:p>
        </p:txBody>
      </p:sp>
      <p:sp>
        <p:nvSpPr>
          <p:cNvPr id="14" name="CaixaDeTexto 13">
            <a:extLst>
              <a:ext uri="{FF2B5EF4-FFF2-40B4-BE49-F238E27FC236}">
                <a16:creationId xmlns:a16="http://schemas.microsoft.com/office/drawing/2014/main" id="{17DC812C-AE74-4374-993C-4FEA6637CA5B}"/>
              </a:ext>
            </a:extLst>
          </p:cNvPr>
          <p:cNvSpPr txBox="1"/>
          <p:nvPr/>
        </p:nvSpPr>
        <p:spPr>
          <a:xfrm>
            <a:off x="2054087" y="2816087"/>
            <a:ext cx="4041913" cy="369332"/>
          </a:xfrm>
          <a:prstGeom prst="rect">
            <a:avLst/>
          </a:prstGeom>
          <a:noFill/>
        </p:spPr>
        <p:txBody>
          <a:bodyPr wrap="square" rtlCol="0">
            <a:spAutoFit/>
          </a:bodyPr>
          <a:lstStyle/>
          <a:p>
            <a:r>
              <a:rPr lang="pt-BR" b="1" u="sng" dirty="0">
                <a:solidFill>
                  <a:schemeClr val="accent1">
                    <a:lumMod val="75000"/>
                  </a:schemeClr>
                </a:solidFill>
              </a:rPr>
              <a:t>DISTRIBUIÇÃO POR NÍVEL DE RISCO</a:t>
            </a:r>
          </a:p>
        </p:txBody>
      </p:sp>
      <p:sp>
        <p:nvSpPr>
          <p:cNvPr id="15" name="Retângulo 14">
            <a:extLst>
              <a:ext uri="{FF2B5EF4-FFF2-40B4-BE49-F238E27FC236}">
                <a16:creationId xmlns:a16="http://schemas.microsoft.com/office/drawing/2014/main" id="{9B2B81B3-FE27-407F-86BB-323C7900DBA8}"/>
              </a:ext>
            </a:extLst>
          </p:cNvPr>
          <p:cNvSpPr/>
          <p:nvPr/>
        </p:nvSpPr>
        <p:spPr>
          <a:xfrm>
            <a:off x="1457738" y="339453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a:t>
            </a:r>
          </a:p>
        </p:txBody>
      </p:sp>
      <p:sp>
        <p:nvSpPr>
          <p:cNvPr id="16" name="CaixaDeTexto 15">
            <a:extLst>
              <a:ext uri="{FF2B5EF4-FFF2-40B4-BE49-F238E27FC236}">
                <a16:creationId xmlns:a16="http://schemas.microsoft.com/office/drawing/2014/main" id="{0009F891-F0B2-4382-BEEF-7739BC4C299F}"/>
              </a:ext>
            </a:extLst>
          </p:cNvPr>
          <p:cNvSpPr txBox="1"/>
          <p:nvPr/>
        </p:nvSpPr>
        <p:spPr>
          <a:xfrm>
            <a:off x="2054087" y="3422769"/>
            <a:ext cx="4041913" cy="369332"/>
          </a:xfrm>
          <a:prstGeom prst="rect">
            <a:avLst/>
          </a:prstGeom>
          <a:noFill/>
        </p:spPr>
        <p:txBody>
          <a:bodyPr wrap="square" rtlCol="0">
            <a:spAutoFit/>
          </a:bodyPr>
          <a:lstStyle/>
          <a:p>
            <a:r>
              <a:rPr lang="pt-BR" b="1" u="sng" dirty="0">
                <a:solidFill>
                  <a:schemeClr val="accent1">
                    <a:lumMod val="75000"/>
                  </a:schemeClr>
                </a:solidFill>
              </a:rPr>
              <a:t>VOLATILIDADE NOS ÚLTIMOS 12 MESES</a:t>
            </a:r>
          </a:p>
        </p:txBody>
      </p:sp>
      <p:sp>
        <p:nvSpPr>
          <p:cNvPr id="17" name="Retângulo 16">
            <a:extLst>
              <a:ext uri="{FF2B5EF4-FFF2-40B4-BE49-F238E27FC236}">
                <a16:creationId xmlns:a16="http://schemas.microsoft.com/office/drawing/2014/main" id="{DC50B212-7A0C-4355-B1AA-2084B5AA8BCC}"/>
              </a:ext>
            </a:extLst>
          </p:cNvPr>
          <p:cNvSpPr/>
          <p:nvPr/>
        </p:nvSpPr>
        <p:spPr>
          <a:xfrm>
            <a:off x="1457738" y="4000970"/>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a:t>
            </a:r>
          </a:p>
        </p:txBody>
      </p:sp>
      <p:sp>
        <p:nvSpPr>
          <p:cNvPr id="18" name="CaixaDeTexto 17">
            <a:extLst>
              <a:ext uri="{FF2B5EF4-FFF2-40B4-BE49-F238E27FC236}">
                <a16:creationId xmlns:a16="http://schemas.microsoft.com/office/drawing/2014/main" id="{BBEB3A84-680D-4A01-8BB4-40978E2A701D}"/>
              </a:ext>
            </a:extLst>
          </p:cNvPr>
          <p:cNvSpPr txBox="1"/>
          <p:nvPr/>
        </p:nvSpPr>
        <p:spPr>
          <a:xfrm>
            <a:off x="2054087" y="4029203"/>
            <a:ext cx="4041913" cy="369332"/>
          </a:xfrm>
          <a:prstGeom prst="rect">
            <a:avLst/>
          </a:prstGeom>
          <a:noFill/>
        </p:spPr>
        <p:txBody>
          <a:bodyPr wrap="square" rtlCol="0">
            <a:spAutoFit/>
          </a:bodyPr>
          <a:lstStyle/>
          <a:p>
            <a:r>
              <a:rPr lang="pt-BR" b="1" u="sng" dirty="0">
                <a:solidFill>
                  <a:schemeClr val="accent1">
                    <a:lumMod val="75000"/>
                  </a:schemeClr>
                </a:solidFill>
              </a:rPr>
              <a:t>VAR HISTÓRICO NOS ÚLTIMOS 12 MESES</a:t>
            </a:r>
          </a:p>
        </p:txBody>
      </p:sp>
      <p:sp>
        <p:nvSpPr>
          <p:cNvPr id="19" name="Retângulo 18">
            <a:extLst>
              <a:ext uri="{FF2B5EF4-FFF2-40B4-BE49-F238E27FC236}">
                <a16:creationId xmlns:a16="http://schemas.microsoft.com/office/drawing/2014/main" id="{E01A23FE-0017-48E5-9934-761DDC20CA68}"/>
              </a:ext>
            </a:extLst>
          </p:cNvPr>
          <p:cNvSpPr/>
          <p:nvPr/>
        </p:nvSpPr>
        <p:spPr>
          <a:xfrm>
            <a:off x="1457737" y="5381215"/>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a:t>
            </a:r>
          </a:p>
        </p:txBody>
      </p:sp>
      <p:sp>
        <p:nvSpPr>
          <p:cNvPr id="20" name="CaixaDeTexto 19">
            <a:extLst>
              <a:ext uri="{FF2B5EF4-FFF2-40B4-BE49-F238E27FC236}">
                <a16:creationId xmlns:a16="http://schemas.microsoft.com/office/drawing/2014/main" id="{7E4AF9C7-6753-4B2A-A96D-914CFEAEA606}"/>
              </a:ext>
            </a:extLst>
          </p:cNvPr>
          <p:cNvSpPr txBox="1"/>
          <p:nvPr/>
        </p:nvSpPr>
        <p:spPr>
          <a:xfrm>
            <a:off x="2054086" y="5419459"/>
            <a:ext cx="4041913" cy="369332"/>
          </a:xfrm>
          <a:prstGeom prst="rect">
            <a:avLst/>
          </a:prstGeom>
          <a:noFill/>
        </p:spPr>
        <p:txBody>
          <a:bodyPr wrap="square" rtlCol="0">
            <a:spAutoFit/>
          </a:bodyPr>
          <a:lstStyle/>
          <a:p>
            <a:r>
              <a:rPr lang="pt-BR" b="1" u="sng" dirty="0">
                <a:solidFill>
                  <a:schemeClr val="accent1">
                    <a:lumMod val="75000"/>
                  </a:schemeClr>
                </a:solidFill>
              </a:rPr>
              <a:t>ANÁLISE POR ÍNDICE DE REFERÊNCIA</a:t>
            </a:r>
          </a:p>
        </p:txBody>
      </p:sp>
      <p:sp>
        <p:nvSpPr>
          <p:cNvPr id="21" name="Retângulo 20">
            <a:extLst>
              <a:ext uri="{FF2B5EF4-FFF2-40B4-BE49-F238E27FC236}">
                <a16:creationId xmlns:a16="http://schemas.microsoft.com/office/drawing/2014/main" id="{828362C3-6476-45AC-8E7A-47D2FAFDE0BE}"/>
              </a:ext>
            </a:extLst>
          </p:cNvPr>
          <p:cNvSpPr/>
          <p:nvPr/>
        </p:nvSpPr>
        <p:spPr>
          <a:xfrm>
            <a:off x="7255559" y="91179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9.1</a:t>
            </a:r>
          </a:p>
        </p:txBody>
      </p:sp>
      <p:sp>
        <p:nvSpPr>
          <p:cNvPr id="22" name="CaixaDeTexto 21">
            <a:extLst>
              <a:ext uri="{FF2B5EF4-FFF2-40B4-BE49-F238E27FC236}">
                <a16:creationId xmlns:a16="http://schemas.microsoft.com/office/drawing/2014/main" id="{7AF7BF5E-1A82-4D35-B8B5-792F93B479D3}"/>
              </a:ext>
            </a:extLst>
          </p:cNvPr>
          <p:cNvSpPr txBox="1"/>
          <p:nvPr/>
        </p:nvSpPr>
        <p:spPr>
          <a:xfrm>
            <a:off x="7865166" y="940032"/>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23" name="Retângulo 22">
            <a:extLst>
              <a:ext uri="{FF2B5EF4-FFF2-40B4-BE49-F238E27FC236}">
                <a16:creationId xmlns:a16="http://schemas.microsoft.com/office/drawing/2014/main" id="{A5D0B3AB-4864-413F-8606-CA7D948C7ACE}"/>
              </a:ext>
            </a:extLst>
          </p:cNvPr>
          <p:cNvSpPr/>
          <p:nvPr/>
        </p:nvSpPr>
        <p:spPr>
          <a:xfrm>
            <a:off x="7255560" y="1464407"/>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a:t>
            </a:r>
          </a:p>
        </p:txBody>
      </p:sp>
      <p:sp>
        <p:nvSpPr>
          <p:cNvPr id="24" name="CaixaDeTexto 23">
            <a:extLst>
              <a:ext uri="{FF2B5EF4-FFF2-40B4-BE49-F238E27FC236}">
                <a16:creationId xmlns:a16="http://schemas.microsoft.com/office/drawing/2014/main" id="{598B44CF-1C8A-4179-AB75-6A43950854BD}"/>
              </a:ext>
            </a:extLst>
          </p:cNvPr>
          <p:cNvSpPr txBox="1"/>
          <p:nvPr/>
        </p:nvSpPr>
        <p:spPr>
          <a:xfrm>
            <a:off x="7865166" y="1525074"/>
            <a:ext cx="4041913" cy="369332"/>
          </a:xfrm>
          <a:prstGeom prst="rect">
            <a:avLst/>
          </a:prstGeom>
          <a:noFill/>
        </p:spPr>
        <p:txBody>
          <a:bodyPr wrap="square" rtlCol="0">
            <a:spAutoFit/>
          </a:bodyPr>
          <a:lstStyle/>
          <a:p>
            <a:r>
              <a:rPr lang="pt-BR" b="1" u="sng" dirty="0">
                <a:solidFill>
                  <a:schemeClr val="accent1">
                    <a:lumMod val="75000"/>
                  </a:schemeClr>
                </a:solidFill>
              </a:rPr>
              <a:t>DISTRIBUIÇÃO POR TIPO DE ATIVO</a:t>
            </a:r>
          </a:p>
        </p:txBody>
      </p:sp>
      <p:sp>
        <p:nvSpPr>
          <p:cNvPr id="25" name="Retângulo 24">
            <a:extLst>
              <a:ext uri="{FF2B5EF4-FFF2-40B4-BE49-F238E27FC236}">
                <a16:creationId xmlns:a16="http://schemas.microsoft.com/office/drawing/2014/main" id="{63333FB0-BB9B-411C-AF21-FC04689F10AF}"/>
              </a:ext>
            </a:extLst>
          </p:cNvPr>
          <p:cNvSpPr/>
          <p:nvPr/>
        </p:nvSpPr>
        <p:spPr>
          <a:xfrm>
            <a:off x="7255561" y="206889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26" name="CaixaDeTexto 25">
            <a:extLst>
              <a:ext uri="{FF2B5EF4-FFF2-40B4-BE49-F238E27FC236}">
                <a16:creationId xmlns:a16="http://schemas.microsoft.com/office/drawing/2014/main" id="{0FABDB30-CE67-46F3-B14C-1C71CC7F5AC6}"/>
              </a:ext>
            </a:extLst>
          </p:cNvPr>
          <p:cNvSpPr txBox="1"/>
          <p:nvPr/>
        </p:nvSpPr>
        <p:spPr>
          <a:xfrm>
            <a:off x="7851913" y="2157261"/>
            <a:ext cx="4041913" cy="369332"/>
          </a:xfrm>
          <a:prstGeom prst="rect">
            <a:avLst/>
          </a:prstGeom>
          <a:noFill/>
        </p:spPr>
        <p:txBody>
          <a:bodyPr wrap="square" rtlCol="0">
            <a:spAutoFit/>
          </a:bodyPr>
          <a:lstStyle/>
          <a:p>
            <a:r>
              <a:rPr lang="pt-BR" b="1" u="sng" dirty="0">
                <a:solidFill>
                  <a:schemeClr val="accent1">
                    <a:lumMod val="75000"/>
                  </a:schemeClr>
                </a:solidFill>
              </a:rPr>
              <a:t>RENTABILIDADES E PERFORMANCE</a:t>
            </a:r>
          </a:p>
        </p:txBody>
      </p:sp>
      <p:sp>
        <p:nvSpPr>
          <p:cNvPr id="27" name="Retângulo 26">
            <a:extLst>
              <a:ext uri="{FF2B5EF4-FFF2-40B4-BE49-F238E27FC236}">
                <a16:creationId xmlns:a16="http://schemas.microsoft.com/office/drawing/2014/main" id="{E878A3A2-65DF-4C25-A3EF-699A4ED5B70E}"/>
              </a:ext>
            </a:extLst>
          </p:cNvPr>
          <p:cNvSpPr/>
          <p:nvPr/>
        </p:nvSpPr>
        <p:spPr>
          <a:xfrm>
            <a:off x="7255562" y="266782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28" name="CaixaDeTexto 27">
            <a:extLst>
              <a:ext uri="{FF2B5EF4-FFF2-40B4-BE49-F238E27FC236}">
                <a16:creationId xmlns:a16="http://schemas.microsoft.com/office/drawing/2014/main" id="{16F6CF4D-714E-4A50-8911-06B16A866668}"/>
              </a:ext>
            </a:extLst>
          </p:cNvPr>
          <p:cNvSpPr txBox="1"/>
          <p:nvPr/>
        </p:nvSpPr>
        <p:spPr>
          <a:xfrm>
            <a:off x="7865166" y="2742303"/>
            <a:ext cx="4041913" cy="369332"/>
          </a:xfrm>
          <a:prstGeom prst="rect">
            <a:avLst/>
          </a:prstGeom>
          <a:noFill/>
        </p:spPr>
        <p:txBody>
          <a:bodyPr wrap="square" rtlCol="0">
            <a:spAutoFit/>
          </a:bodyPr>
          <a:lstStyle/>
          <a:p>
            <a:r>
              <a:rPr lang="pt-BR" b="1" u="sng" dirty="0">
                <a:solidFill>
                  <a:schemeClr val="accent1">
                    <a:lumMod val="75000"/>
                  </a:schemeClr>
                </a:solidFill>
              </a:rPr>
              <a:t>EVOLUÇÃO PATRIMONIAL</a:t>
            </a:r>
          </a:p>
        </p:txBody>
      </p:sp>
      <p:sp>
        <p:nvSpPr>
          <p:cNvPr id="29" name="Retângulo 28">
            <a:extLst>
              <a:ext uri="{FF2B5EF4-FFF2-40B4-BE49-F238E27FC236}">
                <a16:creationId xmlns:a16="http://schemas.microsoft.com/office/drawing/2014/main" id="{ADC5BB77-6ECD-45AA-BEE1-6FB356998100}"/>
              </a:ext>
            </a:extLst>
          </p:cNvPr>
          <p:cNvSpPr/>
          <p:nvPr/>
        </p:nvSpPr>
        <p:spPr>
          <a:xfrm>
            <a:off x="7255563" y="3306384"/>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a:t>
            </a:r>
          </a:p>
        </p:txBody>
      </p:sp>
      <p:sp>
        <p:nvSpPr>
          <p:cNvPr id="30" name="CaixaDeTexto 29">
            <a:extLst>
              <a:ext uri="{FF2B5EF4-FFF2-40B4-BE49-F238E27FC236}">
                <a16:creationId xmlns:a16="http://schemas.microsoft.com/office/drawing/2014/main" id="{C6CB31B1-5E7F-4D59-808A-A1AA2C8D72BB}"/>
              </a:ext>
            </a:extLst>
          </p:cNvPr>
          <p:cNvSpPr txBox="1"/>
          <p:nvPr/>
        </p:nvSpPr>
        <p:spPr>
          <a:xfrm>
            <a:off x="7865166" y="3374490"/>
            <a:ext cx="4041913" cy="369332"/>
          </a:xfrm>
          <a:prstGeom prst="rect">
            <a:avLst/>
          </a:prstGeom>
          <a:noFill/>
        </p:spPr>
        <p:txBody>
          <a:bodyPr wrap="square" rtlCol="0">
            <a:spAutoFit/>
          </a:bodyPr>
          <a:lstStyle/>
          <a:p>
            <a:r>
              <a:rPr lang="pt-BR" b="1" u="sng" dirty="0">
                <a:solidFill>
                  <a:schemeClr val="accent1">
                    <a:lumMod val="75000"/>
                  </a:schemeClr>
                </a:solidFill>
              </a:rPr>
              <a:t>RENDIMENTOS MENSAIS</a:t>
            </a:r>
          </a:p>
        </p:txBody>
      </p:sp>
      <p:sp>
        <p:nvSpPr>
          <p:cNvPr id="31" name="Retângulo 30">
            <a:extLst>
              <a:ext uri="{FF2B5EF4-FFF2-40B4-BE49-F238E27FC236}">
                <a16:creationId xmlns:a16="http://schemas.microsoft.com/office/drawing/2014/main" id="{8856754E-9ECA-46A6-A158-346837008352}"/>
              </a:ext>
            </a:extLst>
          </p:cNvPr>
          <p:cNvSpPr/>
          <p:nvPr/>
        </p:nvSpPr>
        <p:spPr>
          <a:xfrm>
            <a:off x="7255559" y="3973899"/>
            <a:ext cx="490331" cy="4179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14</a:t>
            </a:r>
          </a:p>
        </p:txBody>
      </p:sp>
      <p:sp>
        <p:nvSpPr>
          <p:cNvPr id="32" name="Retângulo 31">
            <a:extLst>
              <a:ext uri="{FF2B5EF4-FFF2-40B4-BE49-F238E27FC236}">
                <a16:creationId xmlns:a16="http://schemas.microsoft.com/office/drawing/2014/main" id="{C4F64BAF-DAE1-414B-A69B-08F75BD5BCDB}"/>
              </a:ext>
            </a:extLst>
          </p:cNvPr>
          <p:cNvSpPr/>
          <p:nvPr/>
        </p:nvSpPr>
        <p:spPr>
          <a:xfrm>
            <a:off x="7255559" y="475079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15</a:t>
            </a:r>
          </a:p>
        </p:txBody>
      </p:sp>
      <p:sp>
        <p:nvSpPr>
          <p:cNvPr id="33" name="Retângulo 32">
            <a:extLst>
              <a:ext uri="{FF2B5EF4-FFF2-40B4-BE49-F238E27FC236}">
                <a16:creationId xmlns:a16="http://schemas.microsoft.com/office/drawing/2014/main" id="{35C2F17A-1718-44BA-BB3F-80B222C3D92F}"/>
              </a:ext>
            </a:extLst>
          </p:cNvPr>
          <p:cNvSpPr/>
          <p:nvPr/>
        </p:nvSpPr>
        <p:spPr>
          <a:xfrm>
            <a:off x="7255559" y="541945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16</a:t>
            </a:r>
          </a:p>
        </p:txBody>
      </p:sp>
      <p:sp>
        <p:nvSpPr>
          <p:cNvPr id="34" name="CaixaDeTexto 33">
            <a:extLst>
              <a:ext uri="{FF2B5EF4-FFF2-40B4-BE49-F238E27FC236}">
                <a16:creationId xmlns:a16="http://schemas.microsoft.com/office/drawing/2014/main" id="{63B5F251-F1CA-4BA0-9B65-9401E53FD74B}"/>
              </a:ext>
            </a:extLst>
          </p:cNvPr>
          <p:cNvSpPr txBox="1"/>
          <p:nvPr/>
        </p:nvSpPr>
        <p:spPr>
          <a:xfrm>
            <a:off x="7865166" y="4015086"/>
            <a:ext cx="4041913" cy="369332"/>
          </a:xfrm>
          <a:prstGeom prst="rect">
            <a:avLst/>
          </a:prstGeom>
          <a:noFill/>
        </p:spPr>
        <p:txBody>
          <a:bodyPr wrap="square" rtlCol="0">
            <a:spAutoFit/>
          </a:bodyPr>
          <a:lstStyle/>
          <a:p>
            <a:r>
              <a:rPr lang="pt-BR" b="1" u="sng" dirty="0">
                <a:solidFill>
                  <a:schemeClr val="accent1">
                    <a:lumMod val="75000"/>
                  </a:schemeClr>
                </a:solidFill>
              </a:rPr>
              <a:t>COMPARATIVO VOLUME ANBIMA</a:t>
            </a:r>
          </a:p>
        </p:txBody>
      </p:sp>
      <p:sp>
        <p:nvSpPr>
          <p:cNvPr id="35" name="CaixaDeTexto 34">
            <a:extLst>
              <a:ext uri="{FF2B5EF4-FFF2-40B4-BE49-F238E27FC236}">
                <a16:creationId xmlns:a16="http://schemas.microsoft.com/office/drawing/2014/main" id="{EB18099F-5249-4B7D-BD14-D32A3A0876E8}"/>
              </a:ext>
            </a:extLst>
          </p:cNvPr>
          <p:cNvSpPr txBox="1"/>
          <p:nvPr/>
        </p:nvSpPr>
        <p:spPr>
          <a:xfrm>
            <a:off x="7851912" y="4750796"/>
            <a:ext cx="4041913" cy="369332"/>
          </a:xfrm>
          <a:prstGeom prst="rect">
            <a:avLst/>
          </a:prstGeom>
          <a:noFill/>
        </p:spPr>
        <p:txBody>
          <a:bodyPr wrap="square" rtlCol="0">
            <a:spAutoFit/>
          </a:bodyPr>
          <a:lstStyle/>
          <a:p>
            <a:r>
              <a:rPr lang="pt-BR" b="1" u="sng" dirty="0">
                <a:solidFill>
                  <a:schemeClr val="accent1">
                    <a:lumMod val="75000"/>
                  </a:schemeClr>
                </a:solidFill>
              </a:rPr>
              <a:t>MOVIMENTAÇÕES DE RECURSOS</a:t>
            </a:r>
          </a:p>
        </p:txBody>
      </p:sp>
      <p:sp>
        <p:nvSpPr>
          <p:cNvPr id="36" name="CaixaDeTexto 35">
            <a:extLst>
              <a:ext uri="{FF2B5EF4-FFF2-40B4-BE49-F238E27FC236}">
                <a16:creationId xmlns:a16="http://schemas.microsoft.com/office/drawing/2014/main" id="{092E4AFE-7251-40A5-A251-E80E61E2D531}"/>
              </a:ext>
            </a:extLst>
          </p:cNvPr>
          <p:cNvSpPr txBox="1"/>
          <p:nvPr/>
        </p:nvSpPr>
        <p:spPr>
          <a:xfrm>
            <a:off x="7865166" y="5433575"/>
            <a:ext cx="4041913" cy="369332"/>
          </a:xfrm>
          <a:prstGeom prst="rect">
            <a:avLst/>
          </a:prstGeom>
          <a:noFill/>
        </p:spPr>
        <p:txBody>
          <a:bodyPr wrap="square" rtlCol="0">
            <a:spAutoFit/>
          </a:bodyPr>
          <a:lstStyle/>
          <a:p>
            <a:r>
              <a:rPr lang="pt-BR" b="1" u="sng" dirty="0">
                <a:solidFill>
                  <a:schemeClr val="accent1">
                    <a:lumMod val="75000"/>
                  </a:schemeClr>
                </a:solidFill>
              </a:rPr>
              <a:t>TOTAL GERAL DAS CARTEIRAS</a:t>
            </a:r>
          </a:p>
        </p:txBody>
      </p:sp>
      <p:sp>
        <p:nvSpPr>
          <p:cNvPr id="2" name="Retângulo 1">
            <a:extLst>
              <a:ext uri="{FF2B5EF4-FFF2-40B4-BE49-F238E27FC236}">
                <a16:creationId xmlns:a16="http://schemas.microsoft.com/office/drawing/2014/main" id="{562CFA28-1DB2-3D1E-54F3-993B0050BF39}"/>
              </a:ext>
            </a:extLst>
          </p:cNvPr>
          <p:cNvSpPr/>
          <p:nvPr/>
        </p:nvSpPr>
        <p:spPr>
          <a:xfrm>
            <a:off x="1457736" y="4715553"/>
            <a:ext cx="490331" cy="37550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a:t>
            </a:r>
          </a:p>
        </p:txBody>
      </p:sp>
      <p:sp>
        <p:nvSpPr>
          <p:cNvPr id="3" name="CaixaDeTexto 2">
            <a:extLst>
              <a:ext uri="{FF2B5EF4-FFF2-40B4-BE49-F238E27FC236}">
                <a16:creationId xmlns:a16="http://schemas.microsoft.com/office/drawing/2014/main" id="{ABB9135A-D6D9-4AFC-DE68-9B2D7F86CAD0}"/>
              </a:ext>
            </a:extLst>
          </p:cNvPr>
          <p:cNvSpPr txBox="1"/>
          <p:nvPr/>
        </p:nvSpPr>
        <p:spPr>
          <a:xfrm>
            <a:off x="2067338" y="4780497"/>
            <a:ext cx="4041913" cy="369332"/>
          </a:xfrm>
          <a:prstGeom prst="rect">
            <a:avLst/>
          </a:prstGeom>
          <a:noFill/>
        </p:spPr>
        <p:txBody>
          <a:bodyPr wrap="square" rtlCol="0">
            <a:spAutoFit/>
          </a:bodyPr>
          <a:lstStyle/>
          <a:p>
            <a:r>
              <a:rPr lang="pt-BR" b="1" u="sng" dirty="0">
                <a:solidFill>
                  <a:schemeClr val="accent1">
                    <a:lumMod val="75000"/>
                  </a:schemeClr>
                </a:solidFill>
              </a:rPr>
              <a:t>ANÁLISE DE RISCO</a:t>
            </a:r>
          </a:p>
        </p:txBody>
      </p:sp>
    </p:spTree>
    <p:extLst>
      <p:ext uri="{BB962C8B-B14F-4D97-AF65-F5344CB8AC3E}">
        <p14:creationId xmlns:p14="http://schemas.microsoft.com/office/powerpoint/2010/main" val="322925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8.1</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DISTRIBUIÇÃO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510207" y="703940"/>
            <a:ext cx="10933044" cy="1754326"/>
          </a:xfrm>
          <a:prstGeom prst="rect">
            <a:avLst/>
          </a:prstGeom>
          <a:noFill/>
        </p:spPr>
        <p:txBody>
          <a:bodyPr wrap="square" rtlCol="0">
            <a:spAutoFit/>
          </a:bodyPr>
          <a:lstStyle/>
          <a:p>
            <a:pPr algn="just"/>
            <a:r>
              <a:rPr lang="pt-BR" dirty="0"/>
              <a:t>Cerca de 70% do volume dos recursos do Fundo Previdenciário Capitalizado estão alocados em fundos de títulos públicos que utilizam como índice de referência os sub índices da Anbima. Como mostra o </a:t>
            </a:r>
            <a:r>
              <a:rPr lang="pt-BR" b="1" dirty="0"/>
              <a:t>Gráfico 5.1, </a:t>
            </a:r>
            <a:r>
              <a:rPr lang="pt-BR" dirty="0"/>
              <a:t>A maior participação da carteira está no IPCA + Juros reais com as compras de Títulos Públicos e Letra Financeira. As outras três maiores posições da carteira do Fundo Capitalizado são os fundos com CDI como benchmark com a participação de 18,01% e fundos com Títulos atrelados a inflação que utilizam como referência o IRF-M1 e IDKA IPCA 2A, sendo  11,35% e 10,20% respectivamente de participação.</a:t>
            </a:r>
          </a:p>
        </p:txBody>
      </p:sp>
      <p:sp>
        <p:nvSpPr>
          <p:cNvPr id="6" name="CaixaDeTexto 5">
            <a:extLst>
              <a:ext uri="{FF2B5EF4-FFF2-40B4-BE49-F238E27FC236}">
                <a16:creationId xmlns:a16="http://schemas.microsoft.com/office/drawing/2014/main" id="{86BE5716-EE36-4064-8E8E-A56E9DD9069B}"/>
              </a:ext>
            </a:extLst>
          </p:cNvPr>
          <p:cNvSpPr txBox="1"/>
          <p:nvPr/>
        </p:nvSpPr>
        <p:spPr>
          <a:xfrm>
            <a:off x="5145985" y="2705502"/>
            <a:ext cx="1900030" cy="307777"/>
          </a:xfrm>
          <a:prstGeom prst="rect">
            <a:avLst/>
          </a:prstGeom>
          <a:noFill/>
        </p:spPr>
        <p:txBody>
          <a:bodyPr wrap="square" rtlCol="0">
            <a:spAutoFit/>
          </a:bodyPr>
          <a:lstStyle/>
          <a:p>
            <a:pPr algn="ctr"/>
            <a:r>
              <a:rPr lang="pt-BR" sz="1400" b="1" dirty="0"/>
              <a:t>Gráfico 5.1</a:t>
            </a:r>
          </a:p>
        </p:txBody>
      </p:sp>
      <p:graphicFrame>
        <p:nvGraphicFramePr>
          <p:cNvPr id="5" name="Gráfico 4">
            <a:extLst>
              <a:ext uri="{FF2B5EF4-FFF2-40B4-BE49-F238E27FC236}">
                <a16:creationId xmlns:a16="http://schemas.microsoft.com/office/drawing/2014/main" id="{15A8B572-57A3-48E6-B25C-1623654DD100}"/>
              </a:ext>
            </a:extLst>
          </p:cNvPr>
          <p:cNvGraphicFramePr>
            <a:graphicFrameLocks/>
          </p:cNvGraphicFramePr>
          <p:nvPr>
            <p:extLst>
              <p:ext uri="{D42A27DB-BD31-4B8C-83A1-F6EECF244321}">
                <p14:modId xmlns:p14="http://schemas.microsoft.com/office/powerpoint/2010/main" val="2016721948"/>
              </p:ext>
            </p:extLst>
          </p:nvPr>
        </p:nvGraphicFramePr>
        <p:xfrm>
          <a:off x="265042" y="2705502"/>
          <a:ext cx="11504631" cy="3651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443770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8.2</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510207" y="703940"/>
            <a:ext cx="10933044" cy="923330"/>
          </a:xfrm>
          <a:prstGeom prst="rect">
            <a:avLst/>
          </a:prstGeom>
          <a:noFill/>
        </p:spPr>
        <p:txBody>
          <a:bodyPr wrap="square" rtlCol="0">
            <a:spAutoFit/>
          </a:bodyPr>
          <a:lstStyle/>
          <a:p>
            <a:pPr algn="just"/>
            <a:r>
              <a:rPr lang="pt-BR" dirty="0"/>
              <a:t>No </a:t>
            </a:r>
            <a:r>
              <a:rPr lang="pt-BR" b="1" dirty="0"/>
              <a:t>Gráfico 5.2 </a:t>
            </a:r>
            <a:r>
              <a:rPr lang="pt-BR" dirty="0"/>
              <a:t>temos a rentabilidade Mensal e Anual dos Índices de Referência que compõem a carteira. Os índices de Renda Variável mostraram recuperação no último mês, mas ainda não foi o suficiente para recuperar as perdas no ano. Os índices atrelados aos Títulos Públicos estão obtendo o melhor desempenho. </a:t>
            </a:r>
          </a:p>
        </p:txBody>
      </p:sp>
      <p:sp>
        <p:nvSpPr>
          <p:cNvPr id="6" name="CaixaDeTexto 5">
            <a:extLst>
              <a:ext uri="{FF2B5EF4-FFF2-40B4-BE49-F238E27FC236}">
                <a16:creationId xmlns:a16="http://schemas.microsoft.com/office/drawing/2014/main" id="{86BE5716-EE36-4064-8E8E-A56E9DD9069B}"/>
              </a:ext>
            </a:extLst>
          </p:cNvPr>
          <p:cNvSpPr txBox="1"/>
          <p:nvPr/>
        </p:nvSpPr>
        <p:spPr>
          <a:xfrm>
            <a:off x="5145985" y="2705502"/>
            <a:ext cx="1900030" cy="307777"/>
          </a:xfrm>
          <a:prstGeom prst="rect">
            <a:avLst/>
          </a:prstGeom>
          <a:noFill/>
        </p:spPr>
        <p:txBody>
          <a:bodyPr wrap="square" rtlCol="0">
            <a:spAutoFit/>
          </a:bodyPr>
          <a:lstStyle/>
          <a:p>
            <a:pPr algn="ctr"/>
            <a:r>
              <a:rPr lang="pt-BR" sz="1400" b="1" dirty="0"/>
              <a:t>Gráfico 5.2</a:t>
            </a:r>
          </a:p>
        </p:txBody>
      </p:sp>
      <p:graphicFrame>
        <p:nvGraphicFramePr>
          <p:cNvPr id="5" name="Gráfico 4">
            <a:extLst>
              <a:ext uri="{FF2B5EF4-FFF2-40B4-BE49-F238E27FC236}">
                <a16:creationId xmlns:a16="http://schemas.microsoft.com/office/drawing/2014/main" id="{64543181-9948-41E1-9B2D-8B1418A266D8}"/>
              </a:ext>
            </a:extLst>
          </p:cNvPr>
          <p:cNvGraphicFramePr>
            <a:graphicFrameLocks/>
          </p:cNvGraphicFramePr>
          <p:nvPr>
            <p:extLst>
              <p:ext uri="{D42A27DB-BD31-4B8C-83A1-F6EECF244321}">
                <p14:modId xmlns:p14="http://schemas.microsoft.com/office/powerpoint/2010/main" val="1789469243"/>
              </p:ext>
            </p:extLst>
          </p:nvPr>
        </p:nvGraphicFramePr>
        <p:xfrm>
          <a:off x="265041" y="3013279"/>
          <a:ext cx="11178209" cy="2725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70768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8.3</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536713" y="676137"/>
            <a:ext cx="10933044" cy="923330"/>
          </a:xfrm>
          <a:prstGeom prst="rect">
            <a:avLst/>
          </a:prstGeom>
          <a:noFill/>
        </p:spPr>
        <p:txBody>
          <a:bodyPr wrap="square" rtlCol="0">
            <a:spAutoFit/>
          </a:bodyPr>
          <a:lstStyle/>
          <a:p>
            <a:pPr algn="just"/>
            <a:r>
              <a:rPr lang="pt-BR" dirty="0"/>
              <a:t>A tabela seguinte tem função de analisar a aderência dos fundos que compõem a carteira com seu índice de referência. Com o cálculo de Teste de Aderência na coluna final, podemos comparar o retorno do fundo de investimentos com o retorno de seu benchmark.</a:t>
            </a:r>
          </a:p>
        </p:txBody>
      </p:sp>
      <p:graphicFrame>
        <p:nvGraphicFramePr>
          <p:cNvPr id="5" name="Tabela 4">
            <a:extLst>
              <a:ext uri="{FF2B5EF4-FFF2-40B4-BE49-F238E27FC236}">
                <a16:creationId xmlns:a16="http://schemas.microsoft.com/office/drawing/2014/main" id="{C07568EB-D953-00D0-5BC7-77C595DC6CF5}"/>
              </a:ext>
            </a:extLst>
          </p:cNvPr>
          <p:cNvGraphicFramePr>
            <a:graphicFrameLocks noGrp="1"/>
          </p:cNvGraphicFramePr>
          <p:nvPr>
            <p:extLst>
              <p:ext uri="{D42A27DB-BD31-4B8C-83A1-F6EECF244321}">
                <p14:modId xmlns:p14="http://schemas.microsoft.com/office/powerpoint/2010/main" val="3620279795"/>
              </p:ext>
            </p:extLst>
          </p:nvPr>
        </p:nvGraphicFramePr>
        <p:xfrm>
          <a:off x="261428" y="1763417"/>
          <a:ext cx="11483614" cy="4867620"/>
        </p:xfrm>
        <a:graphic>
          <a:graphicData uri="http://schemas.openxmlformats.org/drawingml/2006/table">
            <a:tbl>
              <a:tblPr/>
              <a:tblGrid>
                <a:gridCol w="2406478">
                  <a:extLst>
                    <a:ext uri="{9D8B030D-6E8A-4147-A177-3AD203B41FA5}">
                      <a16:colId xmlns:a16="http://schemas.microsoft.com/office/drawing/2014/main" val="1444665419"/>
                    </a:ext>
                  </a:extLst>
                </a:gridCol>
                <a:gridCol w="1310961">
                  <a:extLst>
                    <a:ext uri="{9D8B030D-6E8A-4147-A177-3AD203B41FA5}">
                      <a16:colId xmlns:a16="http://schemas.microsoft.com/office/drawing/2014/main" val="346942032"/>
                    </a:ext>
                  </a:extLst>
                </a:gridCol>
                <a:gridCol w="1260149">
                  <a:extLst>
                    <a:ext uri="{9D8B030D-6E8A-4147-A177-3AD203B41FA5}">
                      <a16:colId xmlns:a16="http://schemas.microsoft.com/office/drawing/2014/main" val="2777309351"/>
                    </a:ext>
                  </a:extLst>
                </a:gridCol>
                <a:gridCol w="1544699">
                  <a:extLst>
                    <a:ext uri="{9D8B030D-6E8A-4147-A177-3AD203B41FA5}">
                      <a16:colId xmlns:a16="http://schemas.microsoft.com/office/drawing/2014/main" val="3145154971"/>
                    </a:ext>
                  </a:extLst>
                </a:gridCol>
                <a:gridCol w="1262181">
                  <a:extLst>
                    <a:ext uri="{9D8B030D-6E8A-4147-A177-3AD203B41FA5}">
                      <a16:colId xmlns:a16="http://schemas.microsoft.com/office/drawing/2014/main" val="1108750117"/>
                    </a:ext>
                  </a:extLst>
                </a:gridCol>
                <a:gridCol w="1243889">
                  <a:extLst>
                    <a:ext uri="{9D8B030D-6E8A-4147-A177-3AD203B41FA5}">
                      <a16:colId xmlns:a16="http://schemas.microsoft.com/office/drawing/2014/main" val="1331608521"/>
                    </a:ext>
                  </a:extLst>
                </a:gridCol>
                <a:gridCol w="1658518">
                  <a:extLst>
                    <a:ext uri="{9D8B030D-6E8A-4147-A177-3AD203B41FA5}">
                      <a16:colId xmlns:a16="http://schemas.microsoft.com/office/drawing/2014/main" val="1191672588"/>
                    </a:ext>
                  </a:extLst>
                </a:gridCol>
                <a:gridCol w="796739">
                  <a:extLst>
                    <a:ext uri="{9D8B030D-6E8A-4147-A177-3AD203B41FA5}">
                      <a16:colId xmlns:a16="http://schemas.microsoft.com/office/drawing/2014/main" val="3988043646"/>
                    </a:ext>
                  </a:extLst>
                </a:gridCol>
              </a:tblGrid>
              <a:tr h="284860">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Fundos</a:t>
                      </a:r>
                    </a:p>
                  </a:txBody>
                  <a:tcPr marL="5585" marR="5585" marT="5585"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Banchmark</a:t>
                      </a:r>
                    </a:p>
                  </a:txBody>
                  <a:tcPr marL="5585" marR="5585" marT="5585"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Participação</a:t>
                      </a:r>
                    </a:p>
                  </a:txBody>
                  <a:tcPr marL="5585" marR="5585" marT="5585"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Retorno Mensal do Fundo</a:t>
                      </a:r>
                    </a:p>
                  </a:txBody>
                  <a:tcPr marL="5585" marR="5585" marT="5585"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Retorno Mensal do Benchmark</a:t>
                      </a:r>
                    </a:p>
                  </a:txBody>
                  <a:tcPr marL="5585" marR="5585" marT="5585"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Retorno Anual do Fundo</a:t>
                      </a:r>
                    </a:p>
                  </a:txBody>
                  <a:tcPr marL="5585" marR="5585" marT="5585"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Retorno Anual do Benchmark </a:t>
                      </a:r>
                    </a:p>
                  </a:txBody>
                  <a:tcPr marL="5585" marR="5585" marT="5585" marB="0" anchor="ctr">
                    <a:lnL>
                      <a:noFill/>
                    </a:lnL>
                    <a:lnR>
                      <a:noFill/>
                    </a:lnR>
                    <a:lnT>
                      <a:noFill/>
                    </a:lnT>
                    <a:lnB>
                      <a:noFill/>
                    </a:lnB>
                    <a:solidFill>
                      <a:srgbClr val="366092"/>
                    </a:solidFill>
                  </a:tcPr>
                </a:tc>
                <a:tc>
                  <a:txBody>
                    <a:bodyPr/>
                    <a:lstStyle/>
                    <a:p>
                      <a:pPr algn="ctr" fontAlgn="ctr"/>
                      <a:r>
                        <a:rPr lang="pt-BR" sz="1050" b="1" i="0" u="none" strike="noStrike">
                          <a:solidFill>
                            <a:srgbClr val="FFFFFF"/>
                          </a:solidFill>
                          <a:effectLst/>
                          <a:highlight>
                            <a:srgbClr val="366092"/>
                          </a:highlight>
                          <a:latin typeface="Calibri" panose="020F0502020204030204" pitchFamily="34" charset="0"/>
                        </a:rPr>
                        <a:t>Teste de Aderência</a:t>
                      </a:r>
                    </a:p>
                  </a:txBody>
                  <a:tcPr marL="5585" marR="5585" marT="5585" marB="0" anchor="ctr">
                    <a:lnL>
                      <a:noFill/>
                    </a:lnL>
                    <a:lnR>
                      <a:noFill/>
                    </a:lnR>
                    <a:lnT>
                      <a:noFill/>
                    </a:lnT>
                    <a:lnB>
                      <a:noFill/>
                    </a:lnB>
                    <a:solidFill>
                      <a:srgbClr val="366092"/>
                    </a:solidFill>
                  </a:tcPr>
                </a:tc>
                <a:extLst>
                  <a:ext uri="{0D108BD9-81ED-4DB2-BD59-A6C34878D82A}">
                    <a16:rowId xmlns:a16="http://schemas.microsoft.com/office/drawing/2014/main" val="1632446577"/>
                  </a:ext>
                </a:extLst>
              </a:tr>
              <a:tr h="351885">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XP MACRO JUROS ATIVO FUNDO DE INVESTIMENTO EM COTAS DE FUNDOS DE INVESTIMENTO RENDA FIXA LONGO PRAZO</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IMA-B</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0,94%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-0,42%</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-1,61%</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1,36%</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-1,44%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2,84%</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574699740"/>
                  </a:ext>
                </a:extLst>
              </a:tr>
              <a:tr h="117295">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TREND PÓS-FIXADO FIC RENDA FIXA SIMPLES</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0,48%</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0,88%</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0,89%</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3,52%</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3,54%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-0,01%</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4229661099"/>
                  </a:ext>
                </a:extLst>
              </a:tr>
              <a:tr h="234590">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BB PREVIDENCIÁRIO RENDA FIXA IRF-M1 TÍTULOS PÚBLICOS FUNDO DE INVESTIMENTO EM COTAS DE FI</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IRFM-1</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6,51%</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0,56%</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0,58%</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3,01%</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3,05%</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-0,05%</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153416621"/>
                  </a:ext>
                </a:extLst>
              </a:tr>
              <a:tr h="234590">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BB PERFIL FIC RENDA FIXA REFERENCIADO DI PREVIDENCIÁRIO LP</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12,85%</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0,88%</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0,89%</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3,55%</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3,54%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0,02%</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016321352"/>
                  </a:ext>
                </a:extLst>
              </a:tr>
              <a:tr h="234590">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BB PREVIDENCIÁRIO RENDA FIXA IDKA2 TÍTULOS PÚBLICOS FUNDO DE INVESTIMENTO</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IDKA IPCA 2A</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10,20%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-0,26%</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-0,29%</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1,78%</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1,94%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-0,15%</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269337310"/>
                  </a:ext>
                </a:extLst>
              </a:tr>
              <a:tr h="351885">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BB PREVIDENCIÁRIO RENDA FIXA FLUXO FUNDO DE INVESTIMENTO EM COTAS DE FUNDOS DE INVESTIMENTO</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0,89%</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3,20%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3,54%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-0,33%</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310479468"/>
                  </a:ext>
                </a:extLst>
              </a:tr>
              <a:tr h="234590">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BB PREVIDENCIÁRIO RENDA FIXA IMA-B TÍTULOS PÚBLICOS FUNDO DE INVESTIMENTO</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IMA-B</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4,91%</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-1,63%</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-1,61%</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-1,53%</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-1,44%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-0,09%</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845022831"/>
                  </a:ext>
                </a:extLst>
              </a:tr>
              <a:tr h="234590">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BB PREVIDENCIÁRIO RENDA FIXA IMA-B 5 LONGO PRAZO FUNDO DE INVESTIMENTO EM COTAS DE FI</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6,30%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-0,22%</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-0,20%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1,77%</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1,85%</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-0,08%</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286366402"/>
                  </a:ext>
                </a:extLst>
              </a:tr>
              <a:tr h="234590">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ICATU VANGUARDA IGARATÉ LONG BIASED FI MULTIMERCADO</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1,62%</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-1,51%</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-0,20%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-0,30%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1,85%</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-2,11%</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883923002"/>
                  </a:ext>
                </a:extLst>
              </a:tr>
              <a:tr h="234590">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SOMMA TORINO FI RENDA FIXA CRED PRIV LONGO PRAZO</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1,14%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0,61%</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0,89%</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4,20%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3,54%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0,64%</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156682287"/>
                  </a:ext>
                </a:extLst>
              </a:tr>
              <a:tr h="117295">
                <a:tc>
                  <a:txBody>
                    <a:bodyPr/>
                    <a:lstStyle/>
                    <a:p>
                      <a:pPr algn="ctr" fontAlgn="ctr"/>
                      <a:r>
                        <a:rPr lang="pt-BR" sz="1050" b="0" i="0" u="none" strike="noStrike">
                          <a:solidFill>
                            <a:srgbClr val="000000"/>
                          </a:solidFill>
                          <a:effectLst/>
                          <a:highlight>
                            <a:srgbClr val="FFFFFF"/>
                          </a:highlight>
                          <a:latin typeface="Calibri" panose="020F0502020204030204" pitchFamily="34" charset="0"/>
                        </a:rPr>
                        <a:t>CAIXA BRASIL FI RENDA FIXA REFERENCIADO DI LP</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3,30%</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0,89%</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0,89%</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3,64%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a:solidFill>
                            <a:srgbClr val="000000"/>
                          </a:solidFill>
                          <a:effectLst/>
                          <a:highlight>
                            <a:srgbClr val="FFFFFF"/>
                          </a:highlight>
                          <a:latin typeface="Arial" panose="020B0604020202020204" pitchFamily="34" charset="0"/>
                        </a:rPr>
                        <a:t>3,54%</a:t>
                      </a:r>
                    </a:p>
                  </a:txBody>
                  <a:tcPr marL="5585" marR="5585" marT="5585" marB="0" anchor="ctr">
                    <a:lnL>
                      <a:noFill/>
                    </a:lnL>
                    <a:lnR>
                      <a:noFill/>
                    </a:lnR>
                    <a:lnT>
                      <a:noFill/>
                    </a:lnT>
                    <a:lnB>
                      <a:noFill/>
                    </a:lnB>
                    <a:solidFill>
                      <a:srgbClr val="FFFFFF"/>
                    </a:solidFill>
                  </a:tcPr>
                </a:tc>
                <a:tc>
                  <a:txBody>
                    <a:bodyPr/>
                    <a:lstStyle/>
                    <a:p>
                      <a:pPr algn="ctr" fontAlgn="ctr"/>
                      <a:r>
                        <a:rPr lang="pt-BR" sz="1050" b="0" i="0" u="none" strike="noStrike" dirty="0">
                          <a:solidFill>
                            <a:srgbClr val="000000"/>
                          </a:solidFill>
                          <a:effectLst/>
                          <a:highlight>
                            <a:srgbClr val="FFFFFF"/>
                          </a:highlight>
                          <a:latin typeface="Arial" panose="020B0604020202020204" pitchFamily="34" charset="0"/>
                        </a:rPr>
                        <a:t>0,10%</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562596295"/>
                  </a:ext>
                </a:extLst>
              </a:tr>
            </a:tbl>
          </a:graphicData>
        </a:graphic>
      </p:graphicFrame>
    </p:spTree>
    <p:extLst>
      <p:ext uri="{BB962C8B-B14F-4D97-AF65-F5344CB8AC3E}">
        <p14:creationId xmlns:p14="http://schemas.microsoft.com/office/powerpoint/2010/main" val="14420802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8.4</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graphicFrame>
        <p:nvGraphicFramePr>
          <p:cNvPr id="5" name="Tabela 4">
            <a:extLst>
              <a:ext uri="{FF2B5EF4-FFF2-40B4-BE49-F238E27FC236}">
                <a16:creationId xmlns:a16="http://schemas.microsoft.com/office/drawing/2014/main" id="{2C6AC22F-3C8F-C354-AB6C-409CC651B91E}"/>
              </a:ext>
            </a:extLst>
          </p:cNvPr>
          <p:cNvGraphicFramePr>
            <a:graphicFrameLocks noGrp="1"/>
          </p:cNvGraphicFramePr>
          <p:nvPr>
            <p:extLst>
              <p:ext uri="{D42A27DB-BD31-4B8C-83A1-F6EECF244321}">
                <p14:modId xmlns:p14="http://schemas.microsoft.com/office/powerpoint/2010/main" val="2092962376"/>
              </p:ext>
            </p:extLst>
          </p:nvPr>
        </p:nvGraphicFramePr>
        <p:xfrm>
          <a:off x="265042" y="1967115"/>
          <a:ext cx="11178208" cy="3257765"/>
        </p:xfrm>
        <a:graphic>
          <a:graphicData uri="http://schemas.openxmlformats.org/drawingml/2006/table">
            <a:tbl>
              <a:tblPr/>
              <a:tblGrid>
                <a:gridCol w="2342478">
                  <a:extLst>
                    <a:ext uri="{9D8B030D-6E8A-4147-A177-3AD203B41FA5}">
                      <a16:colId xmlns:a16="http://schemas.microsoft.com/office/drawing/2014/main" val="978047562"/>
                    </a:ext>
                  </a:extLst>
                </a:gridCol>
                <a:gridCol w="1276096">
                  <a:extLst>
                    <a:ext uri="{9D8B030D-6E8A-4147-A177-3AD203B41FA5}">
                      <a16:colId xmlns:a16="http://schemas.microsoft.com/office/drawing/2014/main" val="2521699827"/>
                    </a:ext>
                  </a:extLst>
                </a:gridCol>
                <a:gridCol w="1226635">
                  <a:extLst>
                    <a:ext uri="{9D8B030D-6E8A-4147-A177-3AD203B41FA5}">
                      <a16:colId xmlns:a16="http://schemas.microsoft.com/office/drawing/2014/main" val="2629407573"/>
                    </a:ext>
                  </a:extLst>
                </a:gridCol>
                <a:gridCol w="1503618">
                  <a:extLst>
                    <a:ext uri="{9D8B030D-6E8A-4147-A177-3AD203B41FA5}">
                      <a16:colId xmlns:a16="http://schemas.microsoft.com/office/drawing/2014/main" val="869176262"/>
                    </a:ext>
                  </a:extLst>
                </a:gridCol>
                <a:gridCol w="1228613">
                  <a:extLst>
                    <a:ext uri="{9D8B030D-6E8A-4147-A177-3AD203B41FA5}">
                      <a16:colId xmlns:a16="http://schemas.microsoft.com/office/drawing/2014/main" val="1176669928"/>
                    </a:ext>
                  </a:extLst>
                </a:gridCol>
                <a:gridCol w="1210808">
                  <a:extLst>
                    <a:ext uri="{9D8B030D-6E8A-4147-A177-3AD203B41FA5}">
                      <a16:colId xmlns:a16="http://schemas.microsoft.com/office/drawing/2014/main" val="2976540147"/>
                    </a:ext>
                  </a:extLst>
                </a:gridCol>
                <a:gridCol w="1614410">
                  <a:extLst>
                    <a:ext uri="{9D8B030D-6E8A-4147-A177-3AD203B41FA5}">
                      <a16:colId xmlns:a16="http://schemas.microsoft.com/office/drawing/2014/main" val="1284469718"/>
                    </a:ext>
                  </a:extLst>
                </a:gridCol>
                <a:gridCol w="775550">
                  <a:extLst>
                    <a:ext uri="{9D8B030D-6E8A-4147-A177-3AD203B41FA5}">
                      <a16:colId xmlns:a16="http://schemas.microsoft.com/office/drawing/2014/main" val="650402927"/>
                    </a:ext>
                  </a:extLst>
                </a:gridCol>
              </a:tblGrid>
              <a:tr h="284860">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Banchmark</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Participação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Mensal do Fundo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Mensal do Benchmark</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Anual do Fundo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Anual do Benchmark </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Teste de Aderência</a:t>
                      </a:r>
                    </a:p>
                  </a:txBody>
                  <a:tcPr marL="5585" marR="5585" marT="5585" marB="0" anchor="ctr">
                    <a:lnL>
                      <a:noFill/>
                    </a:lnL>
                    <a:lnR>
                      <a:noFill/>
                    </a:lnR>
                    <a:lnT>
                      <a:noFill/>
                    </a:lnT>
                    <a:lnB>
                      <a:noFill/>
                    </a:lnB>
                    <a:solidFill>
                      <a:srgbClr val="366092"/>
                    </a:solidFill>
                  </a:tcPr>
                </a:tc>
                <a:extLst>
                  <a:ext uri="{0D108BD9-81ED-4DB2-BD59-A6C34878D82A}">
                    <a16:rowId xmlns:a16="http://schemas.microsoft.com/office/drawing/2014/main" val="3033888410"/>
                  </a:ext>
                </a:extLst>
              </a:tr>
              <a:tr h="234590">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FUNDO DE INVESTIMENTO CAIXA BRASIL IRF-M 1 TÍTULOS PÚBLICOS RENDA FIXA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IRFM-1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4,84%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0,58%</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0,58%</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3,07%</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3,05%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0,02%</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694895730"/>
                  </a:ext>
                </a:extLst>
              </a:tr>
              <a:tr h="234590">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CAIXA BRASIL IMA-B 5+ TÍTULOS PÚBLICOS FI RENDA FIXA LP</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8,60%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-4,39%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-4,38%</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-0,01%</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893228011"/>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QUANTITATIVO FIC AÇÕES</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IBOVESPA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1,25%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-2,92%</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-1,70%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-10,15%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-6,16%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-4,26%</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329827116"/>
                  </a:ext>
                </a:extLst>
              </a:tr>
              <a:tr h="117295">
                <a:tc>
                  <a:txBody>
                    <a:bodyPr/>
                    <a:lstStyle/>
                    <a:p>
                      <a:pPr algn="ctr" fontAlgn="ctr"/>
                      <a:r>
                        <a:rPr lang="en-US" sz="1100" b="0" i="0" u="none" strike="noStrike">
                          <a:solidFill>
                            <a:srgbClr val="000000"/>
                          </a:solidFill>
                          <a:effectLst/>
                          <a:highlight>
                            <a:srgbClr val="FFFFFF"/>
                          </a:highlight>
                          <a:latin typeface="Calibri" panose="020F0502020204030204" pitchFamily="34" charset="0"/>
                        </a:rPr>
                        <a:t>AZ QUEST SMALL MID CAPS FIC AÇÕES</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SMLL</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-7,76%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-2,69%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-11,53%</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9,99%</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719554056"/>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BRADESCO FIA DIVIDENDOS</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IBOVESPA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-3,14%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-1,70%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-6,16%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-6,16%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386063944"/>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FINACAP MAURITSSTAD FIA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IBOVESPA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-4,88%</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-1,70%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-6,05%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-6,16%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0,11%</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866917278"/>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CONSTÂNCIA FUNDAMENTO FI AÇÕES</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IBOVESPA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0,63%</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-5,67%</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-1,70%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-7,21%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-6,16%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-1,12%</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246579036"/>
                  </a:ext>
                </a:extLst>
              </a:tr>
              <a:tr h="284860">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 Estressados</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Banchmark</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Participação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Mensal do Fundo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Mensal do Benchmark</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Anual do Fundo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Anual do Benchmark </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Teste de Aderência</a:t>
                      </a:r>
                    </a:p>
                  </a:txBody>
                  <a:tcPr marL="5585" marR="5585" marT="5585" marB="0" anchor="ctr">
                    <a:lnL>
                      <a:noFill/>
                    </a:lnL>
                    <a:lnR>
                      <a:noFill/>
                    </a:lnR>
                    <a:lnT>
                      <a:noFill/>
                    </a:lnT>
                    <a:lnB>
                      <a:noFill/>
                    </a:lnB>
                    <a:solidFill>
                      <a:srgbClr val="366092"/>
                    </a:solidFill>
                  </a:tcPr>
                </a:tc>
                <a:extLst>
                  <a:ext uri="{0D108BD9-81ED-4DB2-BD59-A6C34878D82A}">
                    <a16:rowId xmlns:a16="http://schemas.microsoft.com/office/drawing/2014/main" val="3621278721"/>
                  </a:ext>
                </a:extLst>
              </a:tr>
              <a:tr h="234590">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GERAÇÃO DE ENERGIA FUNDO DE INVESTIMENTO EM PARTICIPAÇÕES MULTIESTRATÉGIA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IPCA+ 10,50%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0,53%</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1,26%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19,77%</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2,32%</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17,06%</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4117696520"/>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BBIF MASTER FIDC LP</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-1,67%</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3,54%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-5,03%</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702583904"/>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TOWER II IMA-B 5 FI RENDA FIXA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0,03%</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-5,65%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-8,46%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1,85%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-10,12%</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623664090"/>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TOWER IMA-B 5 FI RENDA FIXA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-49,61%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-74,89%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1,85%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-75,34%</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780447602"/>
                  </a:ext>
                </a:extLst>
              </a:tr>
            </a:tbl>
          </a:graphicData>
        </a:graphic>
      </p:graphicFrame>
    </p:spTree>
    <p:extLst>
      <p:ext uri="{BB962C8B-B14F-4D97-AF65-F5344CB8AC3E}">
        <p14:creationId xmlns:p14="http://schemas.microsoft.com/office/powerpoint/2010/main" val="148222165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8.5</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755373" y="267022"/>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265041" y="960069"/>
            <a:ext cx="11178210" cy="923330"/>
          </a:xfrm>
          <a:prstGeom prst="rect">
            <a:avLst/>
          </a:prstGeom>
          <a:noFill/>
        </p:spPr>
        <p:txBody>
          <a:bodyPr wrap="square" rtlCol="0">
            <a:spAutoFit/>
          </a:bodyPr>
          <a:lstStyle/>
          <a:p>
            <a:pPr algn="just"/>
            <a:r>
              <a:rPr lang="pt-BR" dirty="0"/>
              <a:t>Para análise de como os índices estão contribuindo para rentabilidade da carteira, podemos observar as informações referentes a participação e retorno. A contribuição para a carteira pode ser observada em percentual na última coluna da tabela. Como exposto as principais contribuições para o retorno da carteira são IPCA+ e CDI.</a:t>
            </a:r>
          </a:p>
        </p:txBody>
      </p:sp>
      <p:pic>
        <p:nvPicPr>
          <p:cNvPr id="5" name="Imagem 4">
            <a:extLst>
              <a:ext uri="{FF2B5EF4-FFF2-40B4-BE49-F238E27FC236}">
                <a16:creationId xmlns:a16="http://schemas.microsoft.com/office/drawing/2014/main" id="{439D7076-79DA-295C-BBED-C1A47BCC7B0E}"/>
              </a:ext>
            </a:extLst>
          </p:cNvPr>
          <p:cNvPicPr>
            <a:picLocks noChangeAspect="1"/>
          </p:cNvPicPr>
          <p:nvPr/>
        </p:nvPicPr>
        <p:blipFill>
          <a:blip r:embed="rId3"/>
          <a:stretch>
            <a:fillRect/>
          </a:stretch>
        </p:blipFill>
        <p:spPr>
          <a:xfrm>
            <a:off x="1000125" y="2717177"/>
            <a:ext cx="10191750" cy="2257425"/>
          </a:xfrm>
          <a:prstGeom prst="rect">
            <a:avLst/>
          </a:prstGeom>
        </p:spPr>
      </p:pic>
    </p:spTree>
    <p:extLst>
      <p:ext uri="{BB962C8B-B14F-4D97-AF65-F5344CB8AC3E}">
        <p14:creationId xmlns:p14="http://schemas.microsoft.com/office/powerpoint/2010/main" val="122943768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410343-F286-4795-AAE0-70F25CF890E5}"/>
              </a:ext>
            </a:extLst>
          </p:cNvPr>
          <p:cNvSpPr/>
          <p:nvPr/>
        </p:nvSpPr>
        <p:spPr>
          <a:xfrm>
            <a:off x="265042" y="34037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6" name="CaixaDeTexto 5">
            <a:extLst>
              <a:ext uri="{FF2B5EF4-FFF2-40B4-BE49-F238E27FC236}">
                <a16:creationId xmlns:a16="http://schemas.microsoft.com/office/drawing/2014/main" id="{3744726C-E5DE-4C6C-AED6-DDAB1400C757}"/>
              </a:ext>
            </a:extLst>
          </p:cNvPr>
          <p:cNvSpPr txBox="1"/>
          <p:nvPr/>
        </p:nvSpPr>
        <p:spPr>
          <a:xfrm>
            <a:off x="861391" y="368612"/>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9" name="CaixaDeTexto 8">
            <a:extLst>
              <a:ext uri="{FF2B5EF4-FFF2-40B4-BE49-F238E27FC236}">
                <a16:creationId xmlns:a16="http://schemas.microsoft.com/office/drawing/2014/main" id="{DD662305-ED36-42B9-AA5C-8A9B3D3F0C53}"/>
              </a:ext>
            </a:extLst>
          </p:cNvPr>
          <p:cNvSpPr txBox="1"/>
          <p:nvPr/>
        </p:nvSpPr>
        <p:spPr>
          <a:xfrm>
            <a:off x="510207" y="1020417"/>
            <a:ext cx="10336696" cy="1477328"/>
          </a:xfrm>
          <a:prstGeom prst="rect">
            <a:avLst/>
          </a:prstGeom>
          <a:noFill/>
        </p:spPr>
        <p:txBody>
          <a:bodyPr wrap="square" rtlCol="0">
            <a:spAutoFit/>
          </a:bodyPr>
          <a:lstStyle/>
          <a:p>
            <a:pPr algn="just"/>
            <a:r>
              <a:rPr lang="pt-BR" dirty="0"/>
              <a:t>Na </a:t>
            </a:r>
            <a:r>
              <a:rPr lang="pt-BR" b="1" dirty="0"/>
              <a:t>Tabela 3</a:t>
            </a:r>
            <a:r>
              <a:rPr lang="pt-BR" dirty="0"/>
              <a:t>, pode ser conferida a Política de Investimentos do Fundo Previdenciário Capitalizado para o ano de 2023. Na segunda coluna estão os limites máximos permitidos pela resolução CMN nº 4.963, para cada tipo de ativo da primeira coluna. O limite inferior, a estratégia alvo e o limite superior devem ser definidos pelos RPPS, respeitando os limites da resolução. Na coluna Limite Atual da Carteira, pode ser conferida a adequação da carteira do fundo capitalizado relativa aos limites máximos da Resolução CMN 4.963.</a:t>
            </a:r>
          </a:p>
        </p:txBody>
      </p:sp>
    </p:spTree>
    <p:extLst>
      <p:ext uri="{BB962C8B-B14F-4D97-AF65-F5344CB8AC3E}">
        <p14:creationId xmlns:p14="http://schemas.microsoft.com/office/powerpoint/2010/main" val="415807108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410343-F286-4795-AAE0-70F25CF890E5}"/>
              </a:ext>
            </a:extLst>
          </p:cNvPr>
          <p:cNvSpPr/>
          <p:nvPr/>
        </p:nvSpPr>
        <p:spPr>
          <a:xfrm>
            <a:off x="265042" y="5964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6" name="CaixaDeTexto 5">
            <a:extLst>
              <a:ext uri="{FF2B5EF4-FFF2-40B4-BE49-F238E27FC236}">
                <a16:creationId xmlns:a16="http://schemas.microsoft.com/office/drawing/2014/main" id="{3744726C-E5DE-4C6C-AED6-DDAB1400C757}"/>
              </a:ext>
            </a:extLst>
          </p:cNvPr>
          <p:cNvSpPr txBox="1"/>
          <p:nvPr/>
        </p:nvSpPr>
        <p:spPr>
          <a:xfrm>
            <a:off x="840842" y="73760"/>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11" name="CaixaDeTexto 10">
            <a:extLst>
              <a:ext uri="{FF2B5EF4-FFF2-40B4-BE49-F238E27FC236}">
                <a16:creationId xmlns:a16="http://schemas.microsoft.com/office/drawing/2014/main" id="{EA4DF5E5-6B69-4851-B99E-BA79FE689642}"/>
              </a:ext>
            </a:extLst>
          </p:cNvPr>
          <p:cNvSpPr txBox="1"/>
          <p:nvPr/>
        </p:nvSpPr>
        <p:spPr>
          <a:xfrm>
            <a:off x="10291970" y="303319"/>
            <a:ext cx="1900030" cy="307777"/>
          </a:xfrm>
          <a:prstGeom prst="rect">
            <a:avLst/>
          </a:prstGeom>
          <a:noFill/>
        </p:spPr>
        <p:txBody>
          <a:bodyPr wrap="square" rtlCol="0">
            <a:spAutoFit/>
          </a:bodyPr>
          <a:lstStyle/>
          <a:p>
            <a:pPr algn="ctr"/>
            <a:r>
              <a:rPr lang="pt-BR" sz="1400" b="1" dirty="0"/>
              <a:t>Tabela 3</a:t>
            </a:r>
          </a:p>
        </p:txBody>
      </p:sp>
      <p:graphicFrame>
        <p:nvGraphicFramePr>
          <p:cNvPr id="2" name="Tabela 1">
            <a:extLst>
              <a:ext uri="{FF2B5EF4-FFF2-40B4-BE49-F238E27FC236}">
                <a16:creationId xmlns:a16="http://schemas.microsoft.com/office/drawing/2014/main" id="{D57BE57B-FE90-90C0-BDEB-6D174062E2FA}"/>
              </a:ext>
            </a:extLst>
          </p:cNvPr>
          <p:cNvGraphicFramePr>
            <a:graphicFrameLocks noGrp="1"/>
          </p:cNvGraphicFramePr>
          <p:nvPr>
            <p:extLst>
              <p:ext uri="{D42A27DB-BD31-4B8C-83A1-F6EECF244321}">
                <p14:modId xmlns:p14="http://schemas.microsoft.com/office/powerpoint/2010/main" val="1740356163"/>
              </p:ext>
            </p:extLst>
          </p:nvPr>
        </p:nvGraphicFramePr>
        <p:xfrm>
          <a:off x="265041" y="940983"/>
          <a:ext cx="11442049" cy="3917904"/>
        </p:xfrm>
        <a:graphic>
          <a:graphicData uri="http://schemas.openxmlformats.org/drawingml/2006/table">
            <a:tbl>
              <a:tblPr/>
              <a:tblGrid>
                <a:gridCol w="2225992">
                  <a:extLst>
                    <a:ext uri="{9D8B030D-6E8A-4147-A177-3AD203B41FA5}">
                      <a16:colId xmlns:a16="http://schemas.microsoft.com/office/drawing/2014/main" val="2813083624"/>
                    </a:ext>
                  </a:extLst>
                </a:gridCol>
                <a:gridCol w="1212639">
                  <a:extLst>
                    <a:ext uri="{9D8B030D-6E8A-4147-A177-3AD203B41FA5}">
                      <a16:colId xmlns:a16="http://schemas.microsoft.com/office/drawing/2014/main" val="1919529155"/>
                    </a:ext>
                  </a:extLst>
                </a:gridCol>
                <a:gridCol w="1165637">
                  <a:extLst>
                    <a:ext uri="{9D8B030D-6E8A-4147-A177-3AD203B41FA5}">
                      <a16:colId xmlns:a16="http://schemas.microsoft.com/office/drawing/2014/main" val="2693619169"/>
                    </a:ext>
                  </a:extLst>
                </a:gridCol>
                <a:gridCol w="1428846">
                  <a:extLst>
                    <a:ext uri="{9D8B030D-6E8A-4147-A177-3AD203B41FA5}">
                      <a16:colId xmlns:a16="http://schemas.microsoft.com/office/drawing/2014/main" val="2284339096"/>
                    </a:ext>
                  </a:extLst>
                </a:gridCol>
                <a:gridCol w="1167517">
                  <a:extLst>
                    <a:ext uri="{9D8B030D-6E8A-4147-A177-3AD203B41FA5}">
                      <a16:colId xmlns:a16="http://schemas.microsoft.com/office/drawing/2014/main" val="2573510369"/>
                    </a:ext>
                  </a:extLst>
                </a:gridCol>
                <a:gridCol w="1150598">
                  <a:extLst>
                    <a:ext uri="{9D8B030D-6E8A-4147-A177-3AD203B41FA5}">
                      <a16:colId xmlns:a16="http://schemas.microsoft.com/office/drawing/2014/main" val="1344858267"/>
                    </a:ext>
                  </a:extLst>
                </a:gridCol>
                <a:gridCol w="1534130">
                  <a:extLst>
                    <a:ext uri="{9D8B030D-6E8A-4147-A177-3AD203B41FA5}">
                      <a16:colId xmlns:a16="http://schemas.microsoft.com/office/drawing/2014/main" val="3124661853"/>
                    </a:ext>
                  </a:extLst>
                </a:gridCol>
                <a:gridCol w="1556690">
                  <a:extLst>
                    <a:ext uri="{9D8B030D-6E8A-4147-A177-3AD203B41FA5}">
                      <a16:colId xmlns:a16="http://schemas.microsoft.com/office/drawing/2014/main" val="1817621984"/>
                    </a:ext>
                  </a:extLst>
                </a:gridCol>
              </a:tblGrid>
              <a:tr h="108818">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Tipo de Ativo</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da Resolução CMN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Inferior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Estratégia Alvo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Superior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Atual da Carteira</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Atual x Estratégia Alvo</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Margem - Estratégia Alvo</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629582588"/>
                  </a:ext>
                </a:extLst>
              </a:tr>
              <a:tr h="204163">
                <a:tc>
                  <a:txBody>
                    <a:bodyPr/>
                    <a:lstStyle/>
                    <a:p>
                      <a:pPr algn="l" fontAlgn="ctr"/>
                      <a:r>
                        <a:rPr lang="pt-BR" sz="1100" b="0" i="0" u="none" strike="noStrike">
                          <a:solidFill>
                            <a:srgbClr val="000000"/>
                          </a:solidFill>
                          <a:effectLst/>
                          <a:latin typeface="Calibri" panose="020F0502020204030204" pitchFamily="34" charset="0"/>
                        </a:rPr>
                        <a:t>Títulos Públicos de Emissão do Tesouro Nacional - SELIC - Art. 7º, I,"a"</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27,64%</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7,36%</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R$ 58.467.704,63</a:t>
                      </a:r>
                    </a:p>
                  </a:txBody>
                  <a:tcPr marL="5182" marR="5182" marT="5182" marB="0" anchor="ctr">
                    <a:lnL>
                      <a:noFill/>
                    </a:lnL>
                    <a:lnR>
                      <a:noFill/>
                    </a:lnR>
                    <a:lnT>
                      <a:noFill/>
                    </a:lnT>
                    <a:lnB>
                      <a:noFill/>
                    </a:lnB>
                    <a:noFill/>
                  </a:tcPr>
                </a:tc>
                <a:extLst>
                  <a:ext uri="{0D108BD9-81ED-4DB2-BD59-A6C34878D82A}">
                    <a16:rowId xmlns:a16="http://schemas.microsoft.com/office/drawing/2014/main" val="2352153072"/>
                  </a:ext>
                </a:extLst>
              </a:tr>
              <a:tr h="108818">
                <a:tc>
                  <a:txBody>
                    <a:bodyPr/>
                    <a:lstStyle/>
                    <a:p>
                      <a:pPr algn="l" fontAlgn="ctr"/>
                      <a:r>
                        <a:rPr lang="pt-BR" sz="1100" b="0" i="0" u="none" strike="noStrike">
                          <a:solidFill>
                            <a:srgbClr val="000000"/>
                          </a:solidFill>
                          <a:effectLst/>
                          <a:latin typeface="Calibri" panose="020F0502020204030204" pitchFamily="34" charset="0"/>
                        </a:rPr>
                        <a:t>Fundos Renda fixa 100% TP Art. 7º, I,"b"</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80,00%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41,84%</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-21,84%</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-R$ 173.521.814,97</a:t>
                      </a:r>
                    </a:p>
                  </a:txBody>
                  <a:tcPr marL="5182" marR="5182" marT="5182" marB="0" anchor="ctr">
                    <a:lnL>
                      <a:noFill/>
                    </a:lnL>
                    <a:lnR>
                      <a:noFill/>
                    </a:lnR>
                    <a:lnT>
                      <a:noFill/>
                    </a:lnT>
                    <a:lnB>
                      <a:noFill/>
                    </a:lnB>
                    <a:noFill/>
                  </a:tcPr>
                </a:tc>
                <a:extLst>
                  <a:ext uri="{0D108BD9-81ED-4DB2-BD59-A6C34878D82A}">
                    <a16:rowId xmlns:a16="http://schemas.microsoft.com/office/drawing/2014/main" val="3939547852"/>
                  </a:ext>
                </a:extLst>
              </a:tr>
              <a:tr h="108818">
                <a:tc>
                  <a:txBody>
                    <a:bodyPr/>
                    <a:lstStyle/>
                    <a:p>
                      <a:pPr algn="l" fontAlgn="ctr"/>
                      <a:r>
                        <a:rPr lang="pt-BR" sz="1100" b="0" i="0" u="none" strike="noStrike">
                          <a:solidFill>
                            <a:srgbClr val="000000"/>
                          </a:solidFill>
                          <a:effectLst/>
                          <a:latin typeface="Calibri" panose="020F0502020204030204" pitchFamily="34" charset="0"/>
                        </a:rPr>
                        <a:t>ETF 100% TP Art. 7º, I,"c"</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3384679118"/>
                  </a:ext>
                </a:extLst>
              </a:tr>
              <a:tr h="108818">
                <a:tc>
                  <a:txBody>
                    <a:bodyPr/>
                    <a:lstStyle/>
                    <a:p>
                      <a:pPr algn="l" fontAlgn="ctr"/>
                      <a:r>
                        <a:rPr lang="pt-BR" sz="1100" b="0" i="0" u="none" strike="noStrike">
                          <a:solidFill>
                            <a:srgbClr val="000000"/>
                          </a:solidFill>
                          <a:effectLst/>
                          <a:latin typeface="Calibri" panose="020F0502020204030204" pitchFamily="34" charset="0"/>
                        </a:rPr>
                        <a:t>Operações compromissadas com lastros em TPF Art. 7º, 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3782334844"/>
                  </a:ext>
                </a:extLst>
              </a:tr>
              <a:tr h="108818">
                <a:tc>
                  <a:txBody>
                    <a:bodyPr/>
                    <a:lstStyle/>
                    <a:p>
                      <a:pPr algn="l" fontAlgn="ctr"/>
                      <a:r>
                        <a:rPr lang="pt-BR" sz="1100" b="0" i="0" u="none" strike="noStrike">
                          <a:solidFill>
                            <a:srgbClr val="000000"/>
                          </a:solidFill>
                          <a:effectLst/>
                          <a:latin typeface="Calibri" panose="020F0502020204030204" pitchFamily="34" charset="0"/>
                        </a:rPr>
                        <a:t>Fundos Renda Fixa em geral Art. 7º, III,"a"</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60,00%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10,14%</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17,12%</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-6,98%</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-R$ 55.433.220,61</a:t>
                      </a:r>
                    </a:p>
                  </a:txBody>
                  <a:tcPr marL="5182" marR="5182" marT="5182" marB="0" anchor="ctr">
                    <a:lnL>
                      <a:noFill/>
                    </a:lnL>
                    <a:lnR>
                      <a:noFill/>
                    </a:lnR>
                    <a:lnT>
                      <a:noFill/>
                    </a:lnT>
                    <a:lnB>
                      <a:noFill/>
                    </a:lnB>
                    <a:noFill/>
                  </a:tcPr>
                </a:tc>
                <a:extLst>
                  <a:ext uri="{0D108BD9-81ED-4DB2-BD59-A6C34878D82A}">
                    <a16:rowId xmlns:a16="http://schemas.microsoft.com/office/drawing/2014/main" val="377484425"/>
                  </a:ext>
                </a:extLst>
              </a:tr>
              <a:tr h="108818">
                <a:tc>
                  <a:txBody>
                    <a:bodyPr/>
                    <a:lstStyle/>
                    <a:p>
                      <a:pPr algn="l" fontAlgn="ctr"/>
                      <a:r>
                        <a:rPr lang="pt-BR" sz="1100" b="0" i="0" u="none" strike="noStrike">
                          <a:solidFill>
                            <a:srgbClr val="000000"/>
                          </a:solidFill>
                          <a:effectLst/>
                          <a:latin typeface="Calibri" panose="020F0502020204030204" pitchFamily="34" charset="0"/>
                        </a:rPr>
                        <a:t>Fundo de Índice (ETF) - Renda Fixa Art. 7º, III,"b"</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60,00%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1539975411"/>
                  </a:ext>
                </a:extLst>
              </a:tr>
              <a:tr h="326453">
                <a:tc>
                  <a:txBody>
                    <a:bodyPr/>
                    <a:lstStyle/>
                    <a:p>
                      <a:pPr algn="l" fontAlgn="ctr"/>
                      <a:r>
                        <a:rPr lang="pt-BR" sz="1100" b="0" i="0" u="none" strike="noStrike">
                          <a:solidFill>
                            <a:srgbClr val="000000"/>
                          </a:solidFill>
                          <a:effectLst/>
                          <a:latin typeface="Calibri" panose="020F0502020204030204" pitchFamily="34" charset="0"/>
                        </a:rPr>
                        <a:t>Ativos financeiros de renda fixa de emissão com obrigação ou coobrigação de instituições financeiras (Lista BACEN) Art. 7º, IV</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8,00%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18,00%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5,09%</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2,91%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R$ 23.093.215,89</a:t>
                      </a:r>
                    </a:p>
                  </a:txBody>
                  <a:tcPr marL="5182" marR="5182" marT="5182" marB="0" anchor="ctr">
                    <a:lnL>
                      <a:noFill/>
                    </a:lnL>
                    <a:lnR>
                      <a:noFill/>
                    </a:lnR>
                    <a:lnT>
                      <a:noFill/>
                    </a:lnT>
                    <a:lnB>
                      <a:noFill/>
                    </a:lnB>
                    <a:noFill/>
                  </a:tcPr>
                </a:tc>
                <a:extLst>
                  <a:ext uri="{0D108BD9-81ED-4DB2-BD59-A6C34878D82A}">
                    <a16:rowId xmlns:a16="http://schemas.microsoft.com/office/drawing/2014/main" val="1647314055"/>
                  </a:ext>
                </a:extLst>
              </a:tr>
              <a:tr h="108818">
                <a:tc>
                  <a:txBody>
                    <a:bodyPr/>
                    <a:lstStyle/>
                    <a:p>
                      <a:pPr algn="l" fontAlgn="ctr"/>
                      <a:r>
                        <a:rPr lang="en-US" sz="1100" b="0" i="0" u="none" strike="noStrike">
                          <a:solidFill>
                            <a:srgbClr val="000000"/>
                          </a:solidFill>
                          <a:effectLst/>
                          <a:latin typeface="Calibri" panose="020F0502020204030204" pitchFamily="34" charset="0"/>
                        </a:rPr>
                        <a:t>FIDC Sênior Art. 7º, V,"a"</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0,16%</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0,14%</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0,02%</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R$ 164.510,26</a:t>
                      </a:r>
                    </a:p>
                  </a:txBody>
                  <a:tcPr marL="5182" marR="5182" marT="5182" marB="0" anchor="ctr">
                    <a:lnL>
                      <a:noFill/>
                    </a:lnL>
                    <a:lnR>
                      <a:noFill/>
                    </a:lnR>
                    <a:lnT>
                      <a:noFill/>
                    </a:lnT>
                    <a:lnB>
                      <a:noFill/>
                    </a:lnB>
                    <a:noFill/>
                  </a:tcPr>
                </a:tc>
                <a:extLst>
                  <a:ext uri="{0D108BD9-81ED-4DB2-BD59-A6C34878D82A}">
                    <a16:rowId xmlns:a16="http://schemas.microsoft.com/office/drawing/2014/main" val="1108806463"/>
                  </a:ext>
                </a:extLst>
              </a:tr>
              <a:tr h="108818">
                <a:tc>
                  <a:txBody>
                    <a:bodyPr/>
                    <a:lstStyle/>
                    <a:p>
                      <a:pPr algn="l" fontAlgn="ctr"/>
                      <a:r>
                        <a:rPr lang="pt-BR" sz="1100" b="0" i="0" u="none" strike="noStrike">
                          <a:solidFill>
                            <a:srgbClr val="000000"/>
                          </a:solidFill>
                          <a:effectLst/>
                          <a:latin typeface="Calibri" panose="020F0502020204030204" pitchFamily="34" charset="0"/>
                        </a:rPr>
                        <a:t>Renda Fixa - Crédito Privado Art. 7º, V,"b"</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1,14%</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2,86%</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R$ 22.698.651,35</a:t>
                      </a:r>
                    </a:p>
                  </a:txBody>
                  <a:tcPr marL="5182" marR="5182" marT="5182" marB="0" anchor="ctr">
                    <a:lnL>
                      <a:noFill/>
                    </a:lnL>
                    <a:lnR>
                      <a:noFill/>
                    </a:lnR>
                    <a:lnT>
                      <a:noFill/>
                    </a:lnT>
                    <a:lnB>
                      <a:noFill/>
                    </a:lnB>
                    <a:noFill/>
                  </a:tcPr>
                </a:tc>
                <a:extLst>
                  <a:ext uri="{0D108BD9-81ED-4DB2-BD59-A6C34878D82A}">
                    <a16:rowId xmlns:a16="http://schemas.microsoft.com/office/drawing/2014/main" val="3797035598"/>
                  </a:ext>
                </a:extLst>
              </a:tr>
              <a:tr h="108818">
                <a:tc>
                  <a:txBody>
                    <a:bodyPr/>
                    <a:lstStyle/>
                    <a:p>
                      <a:pPr algn="l" fontAlgn="ctr"/>
                      <a:r>
                        <a:rPr lang="pt-BR" sz="1100" b="0" i="0" u="none" strike="noStrike">
                          <a:solidFill>
                            <a:srgbClr val="000000"/>
                          </a:solidFill>
                          <a:effectLst/>
                          <a:latin typeface="Calibri" panose="020F0502020204030204" pitchFamily="34" charset="0"/>
                        </a:rPr>
                        <a:t>Fundos de debentures de infraestrutura Art. 7º, V,"c"</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4182682284"/>
                  </a:ext>
                </a:extLst>
              </a:tr>
              <a:tr h="108818">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77,30%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92,98%</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-15,68%</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dirty="0">
                          <a:solidFill>
                            <a:srgbClr val="FFFFFF"/>
                          </a:solidFill>
                          <a:effectLst/>
                          <a:highlight>
                            <a:srgbClr val="366092"/>
                          </a:highlight>
                          <a:latin typeface="Calibri" panose="020F0502020204030204" pitchFamily="34" charset="0"/>
                        </a:rPr>
                        <a:t>-R$ 124.530.953,45</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543938387"/>
                  </a:ext>
                </a:extLst>
              </a:tr>
            </a:tbl>
          </a:graphicData>
        </a:graphic>
      </p:graphicFrame>
    </p:spTree>
    <p:extLst>
      <p:ext uri="{BB962C8B-B14F-4D97-AF65-F5344CB8AC3E}">
        <p14:creationId xmlns:p14="http://schemas.microsoft.com/office/powerpoint/2010/main" val="103524358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410343-F286-4795-AAE0-70F25CF890E5}"/>
              </a:ext>
            </a:extLst>
          </p:cNvPr>
          <p:cNvSpPr/>
          <p:nvPr/>
        </p:nvSpPr>
        <p:spPr>
          <a:xfrm>
            <a:off x="265042" y="24430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6" name="CaixaDeTexto 5">
            <a:extLst>
              <a:ext uri="{FF2B5EF4-FFF2-40B4-BE49-F238E27FC236}">
                <a16:creationId xmlns:a16="http://schemas.microsoft.com/office/drawing/2014/main" id="{3744726C-E5DE-4C6C-AED6-DDAB1400C757}"/>
              </a:ext>
            </a:extLst>
          </p:cNvPr>
          <p:cNvSpPr txBox="1"/>
          <p:nvPr/>
        </p:nvSpPr>
        <p:spPr>
          <a:xfrm>
            <a:off x="755373" y="258425"/>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11" name="CaixaDeTexto 10">
            <a:extLst>
              <a:ext uri="{FF2B5EF4-FFF2-40B4-BE49-F238E27FC236}">
                <a16:creationId xmlns:a16="http://schemas.microsoft.com/office/drawing/2014/main" id="{EA4DF5E5-6B69-4851-B99E-BA79FE689642}"/>
              </a:ext>
            </a:extLst>
          </p:cNvPr>
          <p:cNvSpPr txBox="1"/>
          <p:nvPr/>
        </p:nvSpPr>
        <p:spPr>
          <a:xfrm>
            <a:off x="10291970" y="303319"/>
            <a:ext cx="1900030" cy="307777"/>
          </a:xfrm>
          <a:prstGeom prst="rect">
            <a:avLst/>
          </a:prstGeom>
          <a:noFill/>
        </p:spPr>
        <p:txBody>
          <a:bodyPr wrap="square" rtlCol="0">
            <a:spAutoFit/>
          </a:bodyPr>
          <a:lstStyle/>
          <a:p>
            <a:pPr algn="ctr"/>
            <a:r>
              <a:rPr lang="pt-BR" sz="1400" b="1" dirty="0"/>
              <a:t>Tabela 3</a:t>
            </a:r>
          </a:p>
        </p:txBody>
      </p:sp>
      <p:graphicFrame>
        <p:nvGraphicFramePr>
          <p:cNvPr id="3" name="Tabela 2">
            <a:extLst>
              <a:ext uri="{FF2B5EF4-FFF2-40B4-BE49-F238E27FC236}">
                <a16:creationId xmlns:a16="http://schemas.microsoft.com/office/drawing/2014/main" id="{27914A6C-CFE6-61A0-F717-BE7BB3CB3BEC}"/>
              </a:ext>
            </a:extLst>
          </p:cNvPr>
          <p:cNvGraphicFramePr>
            <a:graphicFrameLocks noGrp="1"/>
          </p:cNvGraphicFramePr>
          <p:nvPr>
            <p:extLst>
              <p:ext uri="{D42A27DB-BD31-4B8C-83A1-F6EECF244321}">
                <p14:modId xmlns:p14="http://schemas.microsoft.com/office/powerpoint/2010/main" val="800592468"/>
              </p:ext>
            </p:extLst>
          </p:nvPr>
        </p:nvGraphicFramePr>
        <p:xfrm>
          <a:off x="265041" y="1277085"/>
          <a:ext cx="11455903" cy="3776174"/>
        </p:xfrm>
        <a:graphic>
          <a:graphicData uri="http://schemas.openxmlformats.org/drawingml/2006/table">
            <a:tbl>
              <a:tblPr/>
              <a:tblGrid>
                <a:gridCol w="2228687">
                  <a:extLst>
                    <a:ext uri="{9D8B030D-6E8A-4147-A177-3AD203B41FA5}">
                      <a16:colId xmlns:a16="http://schemas.microsoft.com/office/drawing/2014/main" val="2133117706"/>
                    </a:ext>
                  </a:extLst>
                </a:gridCol>
                <a:gridCol w="1214107">
                  <a:extLst>
                    <a:ext uri="{9D8B030D-6E8A-4147-A177-3AD203B41FA5}">
                      <a16:colId xmlns:a16="http://schemas.microsoft.com/office/drawing/2014/main" val="2854769074"/>
                    </a:ext>
                  </a:extLst>
                </a:gridCol>
                <a:gridCol w="1167049">
                  <a:extLst>
                    <a:ext uri="{9D8B030D-6E8A-4147-A177-3AD203B41FA5}">
                      <a16:colId xmlns:a16="http://schemas.microsoft.com/office/drawing/2014/main" val="1051451700"/>
                    </a:ext>
                  </a:extLst>
                </a:gridCol>
                <a:gridCol w="1430576">
                  <a:extLst>
                    <a:ext uri="{9D8B030D-6E8A-4147-A177-3AD203B41FA5}">
                      <a16:colId xmlns:a16="http://schemas.microsoft.com/office/drawing/2014/main" val="209288368"/>
                    </a:ext>
                  </a:extLst>
                </a:gridCol>
                <a:gridCol w="1168931">
                  <a:extLst>
                    <a:ext uri="{9D8B030D-6E8A-4147-A177-3AD203B41FA5}">
                      <a16:colId xmlns:a16="http://schemas.microsoft.com/office/drawing/2014/main" val="2915139610"/>
                    </a:ext>
                  </a:extLst>
                </a:gridCol>
                <a:gridCol w="1151991">
                  <a:extLst>
                    <a:ext uri="{9D8B030D-6E8A-4147-A177-3AD203B41FA5}">
                      <a16:colId xmlns:a16="http://schemas.microsoft.com/office/drawing/2014/main" val="3134072186"/>
                    </a:ext>
                  </a:extLst>
                </a:gridCol>
                <a:gridCol w="1535987">
                  <a:extLst>
                    <a:ext uri="{9D8B030D-6E8A-4147-A177-3AD203B41FA5}">
                      <a16:colId xmlns:a16="http://schemas.microsoft.com/office/drawing/2014/main" val="4268102590"/>
                    </a:ext>
                  </a:extLst>
                </a:gridCol>
                <a:gridCol w="1558575">
                  <a:extLst>
                    <a:ext uri="{9D8B030D-6E8A-4147-A177-3AD203B41FA5}">
                      <a16:colId xmlns:a16="http://schemas.microsoft.com/office/drawing/2014/main" val="2278235509"/>
                    </a:ext>
                  </a:extLst>
                </a:gridCol>
              </a:tblGrid>
              <a:tr h="108818">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Tipo de Ativo</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da Resolução CMN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Inferior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Estratégia Alvo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Superior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Atual da Carteira</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Atual x Estratégia Alvo</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Margem - Estratégia Alvo</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363101410"/>
                  </a:ext>
                </a:extLst>
              </a:tr>
              <a:tr h="108818">
                <a:tc>
                  <a:txBody>
                    <a:bodyPr/>
                    <a:lstStyle/>
                    <a:p>
                      <a:pPr algn="l" fontAlgn="ctr"/>
                      <a:r>
                        <a:rPr lang="pt-BR" sz="1100" b="0" i="0" u="none" strike="noStrike">
                          <a:solidFill>
                            <a:srgbClr val="000000"/>
                          </a:solidFill>
                          <a:effectLst/>
                          <a:latin typeface="Calibri" panose="020F0502020204030204" pitchFamily="34" charset="0"/>
                        </a:rPr>
                        <a:t>Fundo de Ações CVM Art. 8º, 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5,32%</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9,68%</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R$ 76.913.963,67</a:t>
                      </a:r>
                    </a:p>
                  </a:txBody>
                  <a:tcPr marL="5182" marR="5182" marT="5182" marB="0" anchor="ctr">
                    <a:lnL>
                      <a:noFill/>
                    </a:lnL>
                    <a:lnR>
                      <a:noFill/>
                    </a:lnR>
                    <a:lnT>
                      <a:noFill/>
                    </a:lnT>
                    <a:lnB>
                      <a:noFill/>
                    </a:lnB>
                    <a:noFill/>
                  </a:tcPr>
                </a:tc>
                <a:extLst>
                  <a:ext uri="{0D108BD9-81ED-4DB2-BD59-A6C34878D82A}">
                    <a16:rowId xmlns:a16="http://schemas.microsoft.com/office/drawing/2014/main" val="3266781195"/>
                  </a:ext>
                </a:extLst>
              </a:tr>
              <a:tr h="108818">
                <a:tc>
                  <a:txBody>
                    <a:bodyPr/>
                    <a:lstStyle/>
                    <a:p>
                      <a:pPr algn="l" fontAlgn="ctr"/>
                      <a:r>
                        <a:rPr lang="pt-BR" sz="1100" b="0" i="0" u="none" strike="noStrike">
                          <a:solidFill>
                            <a:srgbClr val="000000"/>
                          </a:solidFill>
                          <a:effectLst/>
                          <a:latin typeface="Calibri" panose="020F0502020204030204" pitchFamily="34" charset="0"/>
                        </a:rPr>
                        <a:t>ETF RV CVM Art. 8º, 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1500591683"/>
                  </a:ext>
                </a:extLst>
              </a:tr>
              <a:tr h="108818">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15,00%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5,32%</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9,68%</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R$ 76.913.963,67</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994967003"/>
                  </a:ext>
                </a:extLst>
              </a:tr>
              <a:tr h="108818">
                <a:tc>
                  <a:txBody>
                    <a:bodyPr/>
                    <a:lstStyle/>
                    <a:p>
                      <a:pPr algn="l" fontAlgn="ctr"/>
                      <a:r>
                        <a:rPr lang="pt-BR" sz="1100" b="0" i="0" u="none" strike="noStrike">
                          <a:solidFill>
                            <a:srgbClr val="000000"/>
                          </a:solidFill>
                          <a:effectLst/>
                          <a:latin typeface="Calibri" panose="020F0502020204030204" pitchFamily="34" charset="0"/>
                        </a:rPr>
                        <a:t>Fundos Multimercados Art. 10, 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1,62%</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3,38%</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R$ 26.888.339,35</a:t>
                      </a:r>
                    </a:p>
                  </a:txBody>
                  <a:tcPr marL="5182" marR="5182" marT="5182" marB="0" anchor="ctr">
                    <a:lnL>
                      <a:noFill/>
                    </a:lnL>
                    <a:lnR>
                      <a:noFill/>
                    </a:lnR>
                    <a:lnT>
                      <a:noFill/>
                    </a:lnT>
                    <a:lnB>
                      <a:noFill/>
                    </a:lnB>
                    <a:noFill/>
                  </a:tcPr>
                </a:tc>
                <a:extLst>
                  <a:ext uri="{0D108BD9-81ED-4DB2-BD59-A6C34878D82A}">
                    <a16:rowId xmlns:a16="http://schemas.microsoft.com/office/drawing/2014/main" val="989763204"/>
                  </a:ext>
                </a:extLst>
              </a:tr>
              <a:tr h="108818">
                <a:tc>
                  <a:txBody>
                    <a:bodyPr/>
                    <a:lstStyle/>
                    <a:p>
                      <a:pPr algn="l" fontAlgn="ctr"/>
                      <a:r>
                        <a:rPr lang="pt-BR" sz="1100" b="0" i="0" u="none" strike="noStrike">
                          <a:solidFill>
                            <a:srgbClr val="000000"/>
                          </a:solidFill>
                          <a:effectLst/>
                          <a:latin typeface="Calibri" panose="020F0502020204030204" pitchFamily="34" charset="0"/>
                        </a:rPr>
                        <a:t>FI em Participações Art. 10, 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R$ 4.023.881,35</a:t>
                      </a:r>
                    </a:p>
                  </a:txBody>
                  <a:tcPr marL="5182" marR="5182" marT="5182" marB="0" anchor="ctr">
                    <a:lnL>
                      <a:noFill/>
                    </a:lnL>
                    <a:lnR>
                      <a:noFill/>
                    </a:lnR>
                    <a:lnT>
                      <a:noFill/>
                    </a:lnT>
                    <a:lnB>
                      <a:noFill/>
                    </a:lnB>
                    <a:noFill/>
                  </a:tcPr>
                </a:tc>
                <a:extLst>
                  <a:ext uri="{0D108BD9-81ED-4DB2-BD59-A6C34878D82A}">
                    <a16:rowId xmlns:a16="http://schemas.microsoft.com/office/drawing/2014/main" val="3042477723"/>
                  </a:ext>
                </a:extLst>
              </a:tr>
              <a:tr h="108818">
                <a:tc>
                  <a:txBody>
                    <a:bodyPr/>
                    <a:lstStyle/>
                    <a:p>
                      <a:pPr algn="l" fontAlgn="ctr"/>
                      <a:r>
                        <a:rPr lang="pt-BR" sz="1100" b="0" i="0" u="none" strike="noStrike">
                          <a:solidFill>
                            <a:srgbClr val="000000"/>
                          </a:solidFill>
                          <a:effectLst/>
                          <a:latin typeface="Calibri" panose="020F0502020204030204" pitchFamily="34" charset="0"/>
                        </a:rPr>
                        <a:t>FI Ações - Mercado de Acesso Art. 10, III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2362875546"/>
                  </a:ext>
                </a:extLst>
              </a:tr>
              <a:tr h="108818">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5,50%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1,61%</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3,89%</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R$ 30.912.220,70</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049997376"/>
                  </a:ext>
                </a:extLst>
              </a:tr>
              <a:tr h="108818">
                <a:tc>
                  <a:txBody>
                    <a:bodyPr/>
                    <a:lstStyle/>
                    <a:p>
                      <a:pPr algn="l" fontAlgn="ctr"/>
                      <a:r>
                        <a:rPr lang="pt-BR" sz="1100" b="0" i="0" u="none" strike="noStrike">
                          <a:solidFill>
                            <a:srgbClr val="000000"/>
                          </a:solidFill>
                          <a:effectLst/>
                          <a:latin typeface="Calibri" panose="020F0502020204030204" pitchFamily="34" charset="0"/>
                        </a:rPr>
                        <a:t>FI Imobiliários Art. 11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0,20%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0,10%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0,10%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R$ 824.778,93</a:t>
                      </a:r>
                    </a:p>
                  </a:txBody>
                  <a:tcPr marL="5182" marR="5182" marT="5182" marB="0" anchor="ctr">
                    <a:lnL>
                      <a:noFill/>
                    </a:lnL>
                    <a:lnR>
                      <a:noFill/>
                    </a:lnR>
                    <a:lnT>
                      <a:noFill/>
                    </a:lnT>
                    <a:lnB>
                      <a:noFill/>
                    </a:lnB>
                    <a:noFill/>
                  </a:tcPr>
                </a:tc>
                <a:extLst>
                  <a:ext uri="{0D108BD9-81ED-4DB2-BD59-A6C34878D82A}">
                    <a16:rowId xmlns:a16="http://schemas.microsoft.com/office/drawing/2014/main" val="135175136"/>
                  </a:ext>
                </a:extLst>
              </a:tr>
              <a:tr h="108818">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0,20%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0,10%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0,10%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R$ 824.778,93</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428696983"/>
                  </a:ext>
                </a:extLst>
              </a:tr>
              <a:tr h="108818">
                <a:tc>
                  <a:txBody>
                    <a:bodyPr/>
                    <a:lstStyle/>
                    <a:p>
                      <a:pPr algn="l" fontAlgn="ctr"/>
                      <a:r>
                        <a:rPr lang="pt-BR" sz="1100" b="0" i="0" u="none" strike="noStrike">
                          <a:solidFill>
                            <a:srgbClr val="000000"/>
                          </a:solidFill>
                          <a:effectLst/>
                          <a:latin typeface="Calibri" panose="020F0502020204030204" pitchFamily="34" charset="0"/>
                        </a:rPr>
                        <a:t>FIC e FIC FI - Renda Fixa - Dívida Externa Art. 9º,I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7,00%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1459826227"/>
                  </a:ext>
                </a:extLst>
              </a:tr>
              <a:tr h="108818">
                <a:tc>
                  <a:txBody>
                    <a:bodyPr/>
                    <a:lstStyle/>
                    <a:p>
                      <a:pPr algn="l" fontAlgn="ctr"/>
                      <a:r>
                        <a:rPr lang="pt-BR" sz="1100" b="0" i="0" u="none" strike="noStrike">
                          <a:solidFill>
                            <a:srgbClr val="000000"/>
                          </a:solidFill>
                          <a:effectLst/>
                          <a:latin typeface="Calibri" panose="020F0502020204030204" pitchFamily="34" charset="0"/>
                        </a:rPr>
                        <a:t>FIC Aberto - Investimento no Exterior Art. 9º,II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7,00%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R$ 3.971.707,24</a:t>
                      </a:r>
                    </a:p>
                  </a:txBody>
                  <a:tcPr marL="5182" marR="5182" marT="5182" marB="0" anchor="ctr">
                    <a:lnL>
                      <a:noFill/>
                    </a:lnL>
                    <a:lnR>
                      <a:noFill/>
                    </a:lnR>
                    <a:lnT>
                      <a:noFill/>
                    </a:lnT>
                    <a:lnB>
                      <a:noFill/>
                    </a:lnB>
                    <a:noFill/>
                  </a:tcPr>
                </a:tc>
                <a:extLst>
                  <a:ext uri="{0D108BD9-81ED-4DB2-BD59-A6C34878D82A}">
                    <a16:rowId xmlns:a16="http://schemas.microsoft.com/office/drawing/2014/main" val="2713578581"/>
                  </a:ext>
                </a:extLst>
              </a:tr>
              <a:tr h="108818">
                <a:tc>
                  <a:txBody>
                    <a:bodyPr/>
                    <a:lstStyle/>
                    <a:p>
                      <a:pPr algn="l" fontAlgn="ctr"/>
                      <a:r>
                        <a:rPr lang="pt-BR" sz="1100" b="0" i="0" u="none" strike="noStrike">
                          <a:solidFill>
                            <a:srgbClr val="000000"/>
                          </a:solidFill>
                          <a:effectLst/>
                          <a:latin typeface="Calibri" panose="020F0502020204030204" pitchFamily="34" charset="0"/>
                        </a:rPr>
                        <a:t>Fundo de Ações – BDR Nível I Art. 9º, III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8,00%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R$ 7.943.414,48</a:t>
                      </a:r>
                    </a:p>
                  </a:txBody>
                  <a:tcPr marL="5182" marR="5182" marT="5182" marB="0" anchor="ctr">
                    <a:lnL>
                      <a:noFill/>
                    </a:lnL>
                    <a:lnR>
                      <a:noFill/>
                    </a:lnR>
                    <a:lnT>
                      <a:noFill/>
                    </a:lnT>
                    <a:lnB>
                      <a:noFill/>
                    </a:lnB>
                    <a:noFill/>
                  </a:tcPr>
                </a:tc>
                <a:extLst>
                  <a:ext uri="{0D108BD9-81ED-4DB2-BD59-A6C34878D82A}">
                    <a16:rowId xmlns:a16="http://schemas.microsoft.com/office/drawing/2014/main" val="1142902672"/>
                  </a:ext>
                </a:extLst>
              </a:tr>
              <a:tr h="108818">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R$ 11.915.121,72</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2084100077"/>
                  </a:ext>
                </a:extLst>
              </a:tr>
              <a:tr h="108818">
                <a:tc>
                  <a:txBody>
                    <a:bodyPr/>
                    <a:lstStyle/>
                    <a:p>
                      <a:pPr algn="l" fontAlgn="ctr"/>
                      <a:r>
                        <a:rPr lang="pt-BR" sz="1100" b="0" i="0" u="none" strike="noStrike">
                          <a:solidFill>
                            <a:srgbClr val="000000"/>
                          </a:solidFill>
                          <a:effectLst/>
                          <a:latin typeface="Calibri" panose="020F0502020204030204" pitchFamily="34" charset="0"/>
                        </a:rPr>
                        <a:t>Empréstimos Consignados Art. 12</a:t>
                      </a:r>
                    </a:p>
                  </a:txBody>
                  <a:tcPr marL="5182" marR="5182" marT="5182" marB="0" anchor="ctr">
                    <a:lnL>
                      <a:noFill/>
                    </a:lnL>
                    <a:lnR>
                      <a:noFill/>
                    </a:lnR>
                    <a:lnT>
                      <a:noFill/>
                    </a:lnT>
                    <a:lnB>
                      <a:noFill/>
                    </a:lnB>
                    <a:noFill/>
                  </a:tcPr>
                </a:tc>
                <a:tc>
                  <a:txBody>
                    <a:bodyPr/>
                    <a:lstStyle/>
                    <a:p>
                      <a:pPr algn="ctr" fontAlgn="ctr"/>
                      <a:endParaRPr lang="pt-BR" sz="1100" b="0" i="0" u="none" strike="noStrike">
                        <a:solidFill>
                          <a:srgbClr val="000000"/>
                        </a:solidFill>
                        <a:effectLst/>
                        <a:latin typeface="Calibri" panose="020F0502020204030204" pitchFamily="34" charset="0"/>
                      </a:endParaRPr>
                    </a:p>
                  </a:txBody>
                  <a:tcPr marL="5182" marR="5182" marT="5182" marB="0" anchor="ctr">
                    <a:lnL>
                      <a:noFill/>
                    </a:lnL>
                    <a:lnR>
                      <a:noFill/>
                    </a:lnR>
                    <a:lnT>
                      <a:noFill/>
                    </a:lnT>
                    <a:lnB>
                      <a:noFill/>
                    </a:lnB>
                    <a:noFill/>
                  </a:tcPr>
                </a:tc>
                <a:tc>
                  <a:txBody>
                    <a:bodyPr/>
                    <a:lstStyle/>
                    <a:p>
                      <a:pPr algn="ctr" fontAlgn="ctr"/>
                      <a:endParaRPr lang="pt-BR" sz="1100" b="0" i="0" u="none" strike="noStrike">
                        <a:solidFill>
                          <a:srgbClr val="000000"/>
                        </a:solidFill>
                        <a:effectLst/>
                        <a:latin typeface="Calibri" panose="020F0502020204030204" pitchFamily="34" charset="0"/>
                      </a:endParaRP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endParaRPr lang="pt-BR" sz="1100" b="0" i="0" u="none" strike="noStrike">
                        <a:solidFill>
                          <a:srgbClr val="000000"/>
                        </a:solidFill>
                        <a:effectLst/>
                        <a:latin typeface="Calibri" panose="020F0502020204030204" pitchFamily="34" charset="0"/>
                      </a:endParaRP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R$ 3.971.707,24</a:t>
                      </a:r>
                    </a:p>
                  </a:txBody>
                  <a:tcPr marL="5182" marR="5182" marT="5182" marB="0" anchor="ctr">
                    <a:lnL>
                      <a:noFill/>
                    </a:lnL>
                    <a:lnR>
                      <a:noFill/>
                    </a:lnR>
                    <a:lnT>
                      <a:noFill/>
                    </a:lnT>
                    <a:lnB>
                      <a:noFill/>
                    </a:lnB>
                    <a:noFill/>
                  </a:tcPr>
                </a:tc>
                <a:extLst>
                  <a:ext uri="{0D108BD9-81ED-4DB2-BD59-A6C34878D82A}">
                    <a16:rowId xmlns:a16="http://schemas.microsoft.com/office/drawing/2014/main" val="1943441356"/>
                  </a:ext>
                </a:extLst>
              </a:tr>
              <a:tr h="108818">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R$ 3.971.707,24</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216957718"/>
                  </a:ext>
                </a:extLst>
              </a:tr>
              <a:tr h="108818">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Total Geral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100,00%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100,00%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dirty="0">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307628053"/>
                  </a:ext>
                </a:extLst>
              </a:tr>
            </a:tbl>
          </a:graphicData>
        </a:graphic>
      </p:graphicFrame>
    </p:spTree>
    <p:extLst>
      <p:ext uri="{BB962C8B-B14F-4D97-AF65-F5344CB8AC3E}">
        <p14:creationId xmlns:p14="http://schemas.microsoft.com/office/powerpoint/2010/main" val="337931964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9A68F0A-446E-43FE-8D6F-689EDABFCF06}"/>
              </a:ext>
            </a:extLst>
          </p:cNvPr>
          <p:cNvSpPr/>
          <p:nvPr/>
        </p:nvSpPr>
        <p:spPr>
          <a:xfrm>
            <a:off x="318053" y="28553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a:t>
            </a:r>
          </a:p>
        </p:txBody>
      </p:sp>
      <p:sp>
        <p:nvSpPr>
          <p:cNvPr id="3" name="CaixaDeTexto 2">
            <a:extLst>
              <a:ext uri="{FF2B5EF4-FFF2-40B4-BE49-F238E27FC236}">
                <a16:creationId xmlns:a16="http://schemas.microsoft.com/office/drawing/2014/main" id="{B6A175C2-70EF-4BB7-BF6C-9FF321BD45B8}"/>
              </a:ext>
            </a:extLst>
          </p:cNvPr>
          <p:cNvSpPr txBox="1"/>
          <p:nvPr/>
        </p:nvSpPr>
        <p:spPr>
          <a:xfrm>
            <a:off x="914402" y="313771"/>
            <a:ext cx="4041913" cy="369332"/>
          </a:xfrm>
          <a:prstGeom prst="rect">
            <a:avLst/>
          </a:prstGeom>
          <a:noFill/>
        </p:spPr>
        <p:txBody>
          <a:bodyPr wrap="square" rtlCol="0">
            <a:spAutoFit/>
          </a:bodyPr>
          <a:lstStyle/>
          <a:p>
            <a:r>
              <a:rPr lang="pt-BR" b="1" u="sng" dirty="0">
                <a:solidFill>
                  <a:schemeClr val="accent1">
                    <a:lumMod val="75000"/>
                  </a:schemeClr>
                </a:solidFill>
              </a:rPr>
              <a:t>DISTRIBUIÇÃO POR TIPO DE ATIVO</a:t>
            </a:r>
          </a:p>
        </p:txBody>
      </p:sp>
      <p:sp>
        <p:nvSpPr>
          <p:cNvPr id="5" name="CaixaDeTexto 4">
            <a:extLst>
              <a:ext uri="{FF2B5EF4-FFF2-40B4-BE49-F238E27FC236}">
                <a16:creationId xmlns:a16="http://schemas.microsoft.com/office/drawing/2014/main" id="{DCFB4A48-EA07-4E43-9AA3-D9D644560D29}"/>
              </a:ext>
            </a:extLst>
          </p:cNvPr>
          <p:cNvSpPr txBox="1"/>
          <p:nvPr/>
        </p:nvSpPr>
        <p:spPr>
          <a:xfrm>
            <a:off x="563217" y="1037066"/>
            <a:ext cx="10939669" cy="923330"/>
          </a:xfrm>
          <a:prstGeom prst="rect">
            <a:avLst/>
          </a:prstGeom>
          <a:noFill/>
        </p:spPr>
        <p:txBody>
          <a:bodyPr wrap="square" rtlCol="0">
            <a:spAutoFit/>
          </a:bodyPr>
          <a:lstStyle/>
          <a:p>
            <a:pPr algn="just"/>
            <a:r>
              <a:rPr lang="pt-BR" dirty="0"/>
              <a:t>O </a:t>
            </a:r>
            <a:r>
              <a:rPr lang="pt-BR" b="1" dirty="0"/>
              <a:t>Gráfico 6 </a:t>
            </a:r>
            <a:r>
              <a:rPr lang="pt-BR" dirty="0"/>
              <a:t>mostra</a:t>
            </a:r>
            <a:r>
              <a:rPr lang="pt-BR" b="1" dirty="0"/>
              <a:t> </a:t>
            </a:r>
            <a:r>
              <a:rPr lang="pt-BR" dirty="0"/>
              <a:t>a distribuição do patrimônio líquido do Fundo Previdenciário Capitalizado por tipo de ativo definido na Resolução do CMN nº 4.963. O fundo capitalizado tem 69,49% de seus recursos alocados em títulos públicos federais ou em fundos de investimentos com carteiras compostas exclusivamente por esses títulos. </a:t>
            </a:r>
          </a:p>
        </p:txBody>
      </p:sp>
      <p:sp>
        <p:nvSpPr>
          <p:cNvPr id="6" name="CaixaDeTexto 5">
            <a:extLst>
              <a:ext uri="{FF2B5EF4-FFF2-40B4-BE49-F238E27FC236}">
                <a16:creationId xmlns:a16="http://schemas.microsoft.com/office/drawing/2014/main" id="{CED2607D-17D9-428A-90F3-250FBCE75672}"/>
              </a:ext>
            </a:extLst>
          </p:cNvPr>
          <p:cNvSpPr txBox="1"/>
          <p:nvPr/>
        </p:nvSpPr>
        <p:spPr>
          <a:xfrm>
            <a:off x="5145985" y="2004062"/>
            <a:ext cx="1900030" cy="307777"/>
          </a:xfrm>
          <a:prstGeom prst="rect">
            <a:avLst/>
          </a:prstGeom>
          <a:noFill/>
        </p:spPr>
        <p:txBody>
          <a:bodyPr wrap="square" rtlCol="0">
            <a:spAutoFit/>
          </a:bodyPr>
          <a:lstStyle/>
          <a:p>
            <a:pPr algn="ctr"/>
            <a:r>
              <a:rPr lang="pt-BR" sz="1400" b="1" dirty="0"/>
              <a:t>Gráfico 6</a:t>
            </a:r>
          </a:p>
        </p:txBody>
      </p:sp>
      <mc:AlternateContent xmlns:mc="http://schemas.openxmlformats.org/markup-compatibility/2006" xmlns:cx1="http://schemas.microsoft.com/office/drawing/2015/9/8/chartex">
        <mc:Choice Requires="cx1">
          <p:graphicFrame>
            <p:nvGraphicFramePr>
              <p:cNvPr id="7" name="Gráfico 6">
                <a:extLst>
                  <a:ext uri="{FF2B5EF4-FFF2-40B4-BE49-F238E27FC236}">
                    <a16:creationId xmlns:a16="http://schemas.microsoft.com/office/drawing/2014/main" id="{D674B791-6A0E-41E6-819C-5F544419B0D0}"/>
                  </a:ext>
                </a:extLst>
              </p:cNvPr>
              <p:cNvGraphicFramePr/>
              <p:nvPr>
                <p:extLst>
                  <p:ext uri="{D42A27DB-BD31-4B8C-83A1-F6EECF244321}">
                    <p14:modId xmlns:p14="http://schemas.microsoft.com/office/powerpoint/2010/main" val="2715198422"/>
                  </p:ext>
                </p:extLst>
              </p:nvPr>
            </p:nvGraphicFramePr>
            <p:xfrm>
              <a:off x="318053" y="2374087"/>
              <a:ext cx="11685261" cy="419837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Gráfico 6">
                <a:extLst>
                  <a:ext uri="{FF2B5EF4-FFF2-40B4-BE49-F238E27FC236}">
                    <a16:creationId xmlns:a16="http://schemas.microsoft.com/office/drawing/2014/main" id="{D674B791-6A0E-41E6-819C-5F544419B0D0}"/>
                  </a:ext>
                </a:extLst>
              </p:cNvPr>
              <p:cNvPicPr>
                <a:picLocks noGrp="1" noRot="1" noChangeAspect="1" noMove="1" noResize="1" noEditPoints="1" noAdjustHandles="1" noChangeArrowheads="1" noChangeShapeType="1"/>
              </p:cNvPicPr>
              <p:nvPr/>
            </p:nvPicPr>
            <p:blipFill>
              <a:blip r:embed="rId4"/>
              <a:stretch>
                <a:fillRect/>
              </a:stretch>
            </p:blipFill>
            <p:spPr>
              <a:xfrm>
                <a:off x="318053" y="2374087"/>
                <a:ext cx="11685261" cy="4198375"/>
              </a:xfrm>
              <a:prstGeom prst="rect">
                <a:avLst/>
              </a:prstGeom>
            </p:spPr>
          </p:pic>
        </mc:Fallback>
      </mc:AlternateContent>
    </p:spTree>
    <p:extLst>
      <p:ext uri="{BB962C8B-B14F-4D97-AF65-F5344CB8AC3E}">
        <p14:creationId xmlns:p14="http://schemas.microsoft.com/office/powerpoint/2010/main" val="46551303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A401FEA-ABF4-409E-A348-8E48F297D16A}"/>
              </a:ext>
            </a:extLst>
          </p:cNvPr>
          <p:cNvSpPr/>
          <p:nvPr/>
        </p:nvSpPr>
        <p:spPr>
          <a:xfrm>
            <a:off x="238541" y="339545"/>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10.1</a:t>
            </a:r>
          </a:p>
        </p:txBody>
      </p:sp>
      <p:sp>
        <p:nvSpPr>
          <p:cNvPr id="5" name="CaixaDeTexto 4">
            <a:extLst>
              <a:ext uri="{FF2B5EF4-FFF2-40B4-BE49-F238E27FC236}">
                <a16:creationId xmlns:a16="http://schemas.microsoft.com/office/drawing/2014/main" id="{8F36C833-BEE2-419C-8811-6688487649CC}"/>
              </a:ext>
            </a:extLst>
          </p:cNvPr>
          <p:cNvSpPr txBox="1"/>
          <p:nvPr/>
        </p:nvSpPr>
        <p:spPr>
          <a:xfrm>
            <a:off x="834890" y="367778"/>
            <a:ext cx="4041913" cy="369332"/>
          </a:xfrm>
          <a:prstGeom prst="rect">
            <a:avLst/>
          </a:prstGeom>
          <a:noFill/>
        </p:spPr>
        <p:txBody>
          <a:bodyPr wrap="square" rtlCol="0">
            <a:spAutoFit/>
          </a:bodyPr>
          <a:lstStyle/>
          <a:p>
            <a:r>
              <a:rPr lang="pt-BR" b="1" u="sng" dirty="0">
                <a:solidFill>
                  <a:schemeClr val="accent1">
                    <a:lumMod val="75000"/>
                  </a:schemeClr>
                </a:solidFill>
              </a:rPr>
              <a:t>RENTABILIDADE MENSAL</a:t>
            </a:r>
          </a:p>
        </p:txBody>
      </p:sp>
      <p:sp>
        <p:nvSpPr>
          <p:cNvPr id="7" name="CaixaDeTexto 6">
            <a:extLst>
              <a:ext uri="{FF2B5EF4-FFF2-40B4-BE49-F238E27FC236}">
                <a16:creationId xmlns:a16="http://schemas.microsoft.com/office/drawing/2014/main" id="{20D13DDF-7D29-4AA4-AEE0-70181B52D6A0}"/>
              </a:ext>
            </a:extLst>
          </p:cNvPr>
          <p:cNvSpPr txBox="1"/>
          <p:nvPr/>
        </p:nvSpPr>
        <p:spPr>
          <a:xfrm>
            <a:off x="5105821" y="1604823"/>
            <a:ext cx="1900030" cy="307777"/>
          </a:xfrm>
          <a:prstGeom prst="rect">
            <a:avLst/>
          </a:prstGeom>
          <a:noFill/>
        </p:spPr>
        <p:txBody>
          <a:bodyPr wrap="square" rtlCol="0">
            <a:spAutoFit/>
          </a:bodyPr>
          <a:lstStyle/>
          <a:p>
            <a:pPr algn="ctr"/>
            <a:r>
              <a:rPr lang="pt-BR" sz="1400" b="1" dirty="0"/>
              <a:t>Gráfico 7</a:t>
            </a:r>
          </a:p>
        </p:txBody>
      </p:sp>
      <p:graphicFrame>
        <p:nvGraphicFramePr>
          <p:cNvPr id="3" name="Gráfico 2">
            <a:extLst>
              <a:ext uri="{FF2B5EF4-FFF2-40B4-BE49-F238E27FC236}">
                <a16:creationId xmlns:a16="http://schemas.microsoft.com/office/drawing/2014/main" id="{981C533F-84B3-41F6-8422-B772FAAECB44}"/>
              </a:ext>
            </a:extLst>
          </p:cNvPr>
          <p:cNvGraphicFramePr>
            <a:graphicFrameLocks/>
          </p:cNvGraphicFramePr>
          <p:nvPr>
            <p:extLst>
              <p:ext uri="{D42A27DB-BD31-4B8C-83A1-F6EECF244321}">
                <p14:modId xmlns:p14="http://schemas.microsoft.com/office/powerpoint/2010/main" val="3926477358"/>
              </p:ext>
            </p:extLst>
          </p:nvPr>
        </p:nvGraphicFramePr>
        <p:xfrm>
          <a:off x="238541" y="2217400"/>
          <a:ext cx="11759495" cy="3958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29527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EE1D404-6695-4527-B36B-FF9BD8DA2430}"/>
              </a:ext>
            </a:extLst>
          </p:cNvPr>
          <p:cNvSpPr>
            <a:spLocks noGrp="1"/>
          </p:cNvSpPr>
          <p:nvPr>
            <p:ph idx="1"/>
          </p:nvPr>
        </p:nvSpPr>
        <p:spPr>
          <a:xfrm>
            <a:off x="823289" y="831712"/>
            <a:ext cx="10679597" cy="2070108"/>
          </a:xfrm>
        </p:spPr>
        <p:txBody>
          <a:bodyPr>
            <a:normAutofit/>
          </a:bodyPr>
          <a:lstStyle/>
          <a:p>
            <a:pPr marL="0" indent="0" algn="just">
              <a:buNone/>
            </a:pPr>
            <a:r>
              <a:rPr lang="pt-BR" sz="1800" dirty="0"/>
              <a:t>A carteira do Fundo Previdenciário Capitalizado do Instituto de Previdência dos Servidores do Município de Jaboatão dos Guararapes – JABOATÃOPREV, fechou o mês de MARÇO de 2024 com um patrimônio de </a:t>
            </a:r>
            <a:r>
              <a:rPr lang="pt-BR" sz="1800" dirty="0">
                <a:solidFill>
                  <a:srgbClr val="000000"/>
                </a:solidFill>
                <a:latin typeface="Calibri" panose="020F0502020204030204" pitchFamily="34" charset="0"/>
              </a:rPr>
              <a:t>R$</a:t>
            </a:r>
            <a:r>
              <a:rPr lang="pt-BR" sz="1200" dirty="0"/>
              <a:t> </a:t>
            </a:r>
            <a: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t>794.341.447,92</a:t>
            </a:r>
            <a:r>
              <a:rPr lang="pt-BR" sz="1800" dirty="0"/>
              <a:t>. Como pode ser observado na </a:t>
            </a:r>
            <a:r>
              <a:rPr lang="pt-BR" sz="1800" b="1" dirty="0"/>
              <a:t>Tabela 1</a:t>
            </a:r>
            <a:r>
              <a:rPr lang="pt-BR" sz="1800" dirty="0"/>
              <a:t>, esse valor está distribuído em 15 fundos de investimentos, 20 Títulos Públicos adquiridos diretamente e marcados na curva e 2 ativos financeiros, sendo 37 ativos do segmento de renda fixa, que juntos somam 92,98% do patrimônio, 5 fundos do segmento de renda variável, representando 5,32% do patrimônio, 2 fundos estruturados, representando 1,61% do patrimônio e 1 fundo imobiliário, representando 0,10% do patrimônio. No mesmo período, o total de disponibilidade financeira foi de </a:t>
            </a:r>
            <a:r>
              <a:rPr lang="pt-BR" sz="1800" b="0" i="0" u="none" strike="noStrike" dirty="0">
                <a:solidFill>
                  <a:srgbClr val="000000"/>
                </a:solidFill>
                <a:effectLst/>
                <a:latin typeface="Calibri" panose="020F0502020204030204" pitchFamily="34" charset="0"/>
              </a:rPr>
              <a:t>R$ 6.838,81.</a:t>
            </a:r>
          </a:p>
          <a:p>
            <a:pPr marL="0" indent="0" algn="just">
              <a:buNone/>
            </a:pPr>
            <a:endParaRPr lang="pt-BR" sz="1800" dirty="0"/>
          </a:p>
        </p:txBody>
      </p:sp>
      <p:sp>
        <p:nvSpPr>
          <p:cNvPr id="4" name="Retângulo 3">
            <a:extLst>
              <a:ext uri="{FF2B5EF4-FFF2-40B4-BE49-F238E27FC236}">
                <a16:creationId xmlns:a16="http://schemas.microsoft.com/office/drawing/2014/main" id="{1E6793CF-6050-4815-A87B-4599E7EAD4E0}"/>
              </a:ext>
            </a:extLst>
          </p:cNvPr>
          <p:cNvSpPr/>
          <p:nvPr/>
        </p:nvSpPr>
        <p:spPr>
          <a:xfrm>
            <a:off x="578125" y="13252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5" name="CaixaDeTexto 4">
            <a:extLst>
              <a:ext uri="{FF2B5EF4-FFF2-40B4-BE49-F238E27FC236}">
                <a16:creationId xmlns:a16="http://schemas.microsoft.com/office/drawing/2014/main" id="{420BE741-EC9A-4268-A4A6-F1B8E5680636}"/>
              </a:ext>
            </a:extLst>
          </p:cNvPr>
          <p:cNvSpPr txBox="1"/>
          <p:nvPr/>
        </p:nvSpPr>
        <p:spPr>
          <a:xfrm>
            <a:off x="1174474" y="160754"/>
            <a:ext cx="5454926" cy="369332"/>
          </a:xfrm>
          <a:prstGeom prst="rect">
            <a:avLst/>
          </a:prstGeom>
          <a:noFill/>
        </p:spPr>
        <p:txBody>
          <a:bodyPr wrap="square" rtlCol="0">
            <a:spAutoFit/>
          </a:bodyPr>
          <a:lstStyle/>
          <a:p>
            <a:r>
              <a:rPr lang="pt-BR" b="1" u="sng" dirty="0">
                <a:solidFill>
                  <a:schemeClr val="accent1">
                    <a:lumMod val="75000"/>
                  </a:schemeClr>
                </a:solidFill>
              </a:rPr>
              <a:t>CARTEIRA FUNDO PREVIDENCIÁRIO CAPITALIZADO</a:t>
            </a:r>
          </a:p>
        </p:txBody>
      </p:sp>
    </p:spTree>
    <p:extLst>
      <p:ext uri="{BB962C8B-B14F-4D97-AF65-F5344CB8AC3E}">
        <p14:creationId xmlns:p14="http://schemas.microsoft.com/office/powerpoint/2010/main" val="259697979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5E905F2-B617-458D-9DE4-A80D058BE2E9}"/>
              </a:ext>
            </a:extLst>
          </p:cNvPr>
          <p:cNvSpPr/>
          <p:nvPr/>
        </p:nvSpPr>
        <p:spPr>
          <a:xfrm>
            <a:off x="238541" y="220275"/>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10.2</a:t>
            </a:r>
          </a:p>
        </p:txBody>
      </p:sp>
      <p:sp>
        <p:nvSpPr>
          <p:cNvPr id="3" name="CaixaDeTexto 2">
            <a:extLst>
              <a:ext uri="{FF2B5EF4-FFF2-40B4-BE49-F238E27FC236}">
                <a16:creationId xmlns:a16="http://schemas.microsoft.com/office/drawing/2014/main" id="{F3D7F339-91C7-4EA2-9BB2-5A36EA257576}"/>
              </a:ext>
            </a:extLst>
          </p:cNvPr>
          <p:cNvSpPr txBox="1"/>
          <p:nvPr/>
        </p:nvSpPr>
        <p:spPr>
          <a:xfrm>
            <a:off x="834890" y="248508"/>
            <a:ext cx="4041913" cy="369332"/>
          </a:xfrm>
          <a:prstGeom prst="rect">
            <a:avLst/>
          </a:prstGeom>
          <a:noFill/>
        </p:spPr>
        <p:txBody>
          <a:bodyPr wrap="square" rtlCol="0">
            <a:spAutoFit/>
          </a:bodyPr>
          <a:lstStyle/>
          <a:p>
            <a:r>
              <a:rPr lang="pt-BR" b="1" u="sng" dirty="0">
                <a:solidFill>
                  <a:schemeClr val="accent1">
                    <a:lumMod val="75000"/>
                  </a:schemeClr>
                </a:solidFill>
              </a:rPr>
              <a:t>RENTABILIDADE ACUMULADA</a:t>
            </a:r>
          </a:p>
        </p:txBody>
      </p:sp>
      <p:sp>
        <p:nvSpPr>
          <p:cNvPr id="5" name="Retângulo 4">
            <a:extLst>
              <a:ext uri="{FF2B5EF4-FFF2-40B4-BE49-F238E27FC236}">
                <a16:creationId xmlns:a16="http://schemas.microsoft.com/office/drawing/2014/main" id="{A895AF5D-3A14-4381-BBFC-635622979413}"/>
              </a:ext>
            </a:extLst>
          </p:cNvPr>
          <p:cNvSpPr/>
          <p:nvPr/>
        </p:nvSpPr>
        <p:spPr>
          <a:xfrm>
            <a:off x="238541" y="3308725"/>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10.3</a:t>
            </a:r>
          </a:p>
        </p:txBody>
      </p:sp>
      <p:sp>
        <p:nvSpPr>
          <p:cNvPr id="6" name="CaixaDeTexto 5">
            <a:extLst>
              <a:ext uri="{FF2B5EF4-FFF2-40B4-BE49-F238E27FC236}">
                <a16:creationId xmlns:a16="http://schemas.microsoft.com/office/drawing/2014/main" id="{CE521D64-7C3F-48F6-B4D4-39C69D90C260}"/>
              </a:ext>
            </a:extLst>
          </p:cNvPr>
          <p:cNvSpPr txBox="1"/>
          <p:nvPr/>
        </p:nvSpPr>
        <p:spPr>
          <a:xfrm>
            <a:off x="834890" y="3336958"/>
            <a:ext cx="5102084" cy="369332"/>
          </a:xfrm>
          <a:prstGeom prst="rect">
            <a:avLst/>
          </a:prstGeom>
          <a:noFill/>
        </p:spPr>
        <p:txBody>
          <a:bodyPr wrap="square" rtlCol="0">
            <a:spAutoFit/>
          </a:bodyPr>
          <a:lstStyle/>
          <a:p>
            <a:r>
              <a:rPr lang="pt-BR" b="1" u="sng" dirty="0">
                <a:solidFill>
                  <a:schemeClr val="accent1">
                    <a:lumMod val="75000"/>
                  </a:schemeClr>
                </a:solidFill>
              </a:rPr>
              <a:t>RENTABILIDADE ACUMULADA POR SEGMENTO</a:t>
            </a:r>
          </a:p>
        </p:txBody>
      </p:sp>
      <p:sp>
        <p:nvSpPr>
          <p:cNvPr id="8" name="CaixaDeTexto 7">
            <a:extLst>
              <a:ext uri="{FF2B5EF4-FFF2-40B4-BE49-F238E27FC236}">
                <a16:creationId xmlns:a16="http://schemas.microsoft.com/office/drawing/2014/main" id="{9BD48AD3-9CCD-4B9B-868A-10A9407DE4A1}"/>
              </a:ext>
            </a:extLst>
          </p:cNvPr>
          <p:cNvSpPr txBox="1"/>
          <p:nvPr/>
        </p:nvSpPr>
        <p:spPr>
          <a:xfrm>
            <a:off x="4982821" y="523945"/>
            <a:ext cx="1900030" cy="307777"/>
          </a:xfrm>
          <a:prstGeom prst="rect">
            <a:avLst/>
          </a:prstGeom>
          <a:noFill/>
        </p:spPr>
        <p:txBody>
          <a:bodyPr wrap="square" rtlCol="0">
            <a:spAutoFit/>
          </a:bodyPr>
          <a:lstStyle/>
          <a:p>
            <a:pPr algn="ctr"/>
            <a:r>
              <a:rPr lang="pt-BR" sz="1400" b="1" dirty="0"/>
              <a:t>Gráfico 8</a:t>
            </a:r>
          </a:p>
        </p:txBody>
      </p:sp>
      <p:sp>
        <p:nvSpPr>
          <p:cNvPr id="9" name="CaixaDeTexto 8">
            <a:extLst>
              <a:ext uri="{FF2B5EF4-FFF2-40B4-BE49-F238E27FC236}">
                <a16:creationId xmlns:a16="http://schemas.microsoft.com/office/drawing/2014/main" id="{E343D02A-4D97-4B43-84E2-7A25272B0FB2}"/>
              </a:ext>
            </a:extLst>
          </p:cNvPr>
          <p:cNvSpPr txBox="1"/>
          <p:nvPr/>
        </p:nvSpPr>
        <p:spPr>
          <a:xfrm>
            <a:off x="5145985" y="3750790"/>
            <a:ext cx="1900030" cy="307777"/>
          </a:xfrm>
          <a:prstGeom prst="rect">
            <a:avLst/>
          </a:prstGeom>
          <a:noFill/>
        </p:spPr>
        <p:txBody>
          <a:bodyPr wrap="square" rtlCol="0">
            <a:spAutoFit/>
          </a:bodyPr>
          <a:lstStyle/>
          <a:p>
            <a:pPr algn="ctr"/>
            <a:r>
              <a:rPr lang="pt-BR" sz="1400" b="1" dirty="0"/>
              <a:t>Gráfico 9</a:t>
            </a:r>
          </a:p>
        </p:txBody>
      </p:sp>
      <p:graphicFrame>
        <p:nvGraphicFramePr>
          <p:cNvPr id="10" name="Gráfico 9">
            <a:extLst>
              <a:ext uri="{FF2B5EF4-FFF2-40B4-BE49-F238E27FC236}">
                <a16:creationId xmlns:a16="http://schemas.microsoft.com/office/drawing/2014/main" id="{9661BF91-1E50-4F52-838D-9709B892B401}"/>
              </a:ext>
            </a:extLst>
          </p:cNvPr>
          <p:cNvGraphicFramePr>
            <a:graphicFrameLocks/>
          </p:cNvGraphicFramePr>
          <p:nvPr>
            <p:extLst>
              <p:ext uri="{D42A27DB-BD31-4B8C-83A1-F6EECF244321}">
                <p14:modId xmlns:p14="http://schemas.microsoft.com/office/powerpoint/2010/main" val="2553258088"/>
              </p:ext>
            </p:extLst>
          </p:nvPr>
        </p:nvGraphicFramePr>
        <p:xfrm>
          <a:off x="238541" y="870170"/>
          <a:ext cx="11646588" cy="20967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0EEB905C-0A5B-4B1D-A536-43FCE1AC78E7}"/>
              </a:ext>
            </a:extLst>
          </p:cNvPr>
          <p:cNvGraphicFramePr>
            <a:graphicFrameLocks/>
          </p:cNvGraphicFramePr>
          <p:nvPr>
            <p:extLst>
              <p:ext uri="{D42A27DB-BD31-4B8C-83A1-F6EECF244321}">
                <p14:modId xmlns:p14="http://schemas.microsoft.com/office/powerpoint/2010/main" val="3627361642"/>
              </p:ext>
            </p:extLst>
          </p:nvPr>
        </p:nvGraphicFramePr>
        <p:xfrm>
          <a:off x="238541" y="4237262"/>
          <a:ext cx="11646588" cy="20967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804498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D5B0ECF-9BF7-46BC-800F-ABA149C84171}"/>
              </a:ext>
            </a:extLst>
          </p:cNvPr>
          <p:cNvSpPr/>
          <p:nvPr/>
        </p:nvSpPr>
        <p:spPr>
          <a:xfrm>
            <a:off x="251793" y="287229"/>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10.4</a:t>
            </a:r>
          </a:p>
        </p:txBody>
      </p:sp>
      <p:sp>
        <p:nvSpPr>
          <p:cNvPr id="3" name="CaixaDeTexto 2">
            <a:extLst>
              <a:ext uri="{FF2B5EF4-FFF2-40B4-BE49-F238E27FC236}">
                <a16:creationId xmlns:a16="http://schemas.microsoft.com/office/drawing/2014/main" id="{F45CC1B9-7108-4D64-8E7C-166EE25AD31D}"/>
              </a:ext>
            </a:extLst>
          </p:cNvPr>
          <p:cNvSpPr txBox="1"/>
          <p:nvPr/>
        </p:nvSpPr>
        <p:spPr>
          <a:xfrm>
            <a:off x="848142" y="315462"/>
            <a:ext cx="5102084" cy="369332"/>
          </a:xfrm>
          <a:prstGeom prst="rect">
            <a:avLst/>
          </a:prstGeom>
          <a:noFill/>
        </p:spPr>
        <p:txBody>
          <a:bodyPr wrap="square" rtlCol="0">
            <a:spAutoFit/>
          </a:bodyPr>
          <a:lstStyle/>
          <a:p>
            <a:r>
              <a:rPr lang="pt-BR" b="1" u="sng" dirty="0">
                <a:solidFill>
                  <a:schemeClr val="accent1">
                    <a:lumMod val="75000"/>
                  </a:schemeClr>
                </a:solidFill>
              </a:rPr>
              <a:t>RENTABILIDADE ACUMULADA - ÍNDICES</a:t>
            </a:r>
          </a:p>
        </p:txBody>
      </p:sp>
      <p:sp>
        <p:nvSpPr>
          <p:cNvPr id="5" name="Retângulo 4">
            <a:extLst>
              <a:ext uri="{FF2B5EF4-FFF2-40B4-BE49-F238E27FC236}">
                <a16:creationId xmlns:a16="http://schemas.microsoft.com/office/drawing/2014/main" id="{0F4A44C5-F712-46AA-8BD7-B2B67E2F0AA9}"/>
              </a:ext>
            </a:extLst>
          </p:cNvPr>
          <p:cNvSpPr/>
          <p:nvPr/>
        </p:nvSpPr>
        <p:spPr>
          <a:xfrm>
            <a:off x="251793" y="4246315"/>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6" name="CaixaDeTexto 5">
            <a:extLst>
              <a:ext uri="{FF2B5EF4-FFF2-40B4-BE49-F238E27FC236}">
                <a16:creationId xmlns:a16="http://schemas.microsoft.com/office/drawing/2014/main" id="{055739F3-BFE7-4FFC-BA51-2A9036C125B3}"/>
              </a:ext>
            </a:extLst>
          </p:cNvPr>
          <p:cNvSpPr txBox="1"/>
          <p:nvPr/>
        </p:nvSpPr>
        <p:spPr>
          <a:xfrm>
            <a:off x="848143" y="4274548"/>
            <a:ext cx="2688688" cy="369332"/>
          </a:xfrm>
          <a:prstGeom prst="rect">
            <a:avLst/>
          </a:prstGeom>
          <a:noFill/>
        </p:spPr>
        <p:txBody>
          <a:bodyPr wrap="square" rtlCol="0">
            <a:spAutoFit/>
          </a:bodyPr>
          <a:lstStyle/>
          <a:p>
            <a:r>
              <a:rPr lang="pt-BR" b="1" u="sng" dirty="0">
                <a:solidFill>
                  <a:schemeClr val="accent1">
                    <a:lumMod val="75000"/>
                  </a:schemeClr>
                </a:solidFill>
              </a:rPr>
              <a:t>EVOLUÇÃO PATRIMONIAL</a:t>
            </a:r>
          </a:p>
        </p:txBody>
      </p:sp>
      <p:sp>
        <p:nvSpPr>
          <p:cNvPr id="8" name="CaixaDeTexto 7">
            <a:extLst>
              <a:ext uri="{FF2B5EF4-FFF2-40B4-BE49-F238E27FC236}">
                <a16:creationId xmlns:a16="http://schemas.microsoft.com/office/drawing/2014/main" id="{9476D814-A174-4E29-87E4-F9FE7D1CEC67}"/>
              </a:ext>
            </a:extLst>
          </p:cNvPr>
          <p:cNvSpPr txBox="1"/>
          <p:nvPr/>
        </p:nvSpPr>
        <p:spPr>
          <a:xfrm>
            <a:off x="4715292" y="834576"/>
            <a:ext cx="1900030" cy="307777"/>
          </a:xfrm>
          <a:prstGeom prst="rect">
            <a:avLst/>
          </a:prstGeom>
          <a:noFill/>
        </p:spPr>
        <p:txBody>
          <a:bodyPr wrap="square" rtlCol="0">
            <a:spAutoFit/>
          </a:bodyPr>
          <a:lstStyle/>
          <a:p>
            <a:pPr algn="ctr"/>
            <a:r>
              <a:rPr lang="pt-BR" sz="1400" b="1" dirty="0"/>
              <a:t>Gráfico 10</a:t>
            </a:r>
          </a:p>
        </p:txBody>
      </p:sp>
      <p:sp>
        <p:nvSpPr>
          <p:cNvPr id="11" name="CaixaDeTexto 10">
            <a:extLst>
              <a:ext uri="{FF2B5EF4-FFF2-40B4-BE49-F238E27FC236}">
                <a16:creationId xmlns:a16="http://schemas.microsoft.com/office/drawing/2014/main" id="{25D25131-0C03-48F0-9C13-8AE05E2A9B03}"/>
              </a:ext>
            </a:extLst>
          </p:cNvPr>
          <p:cNvSpPr txBox="1"/>
          <p:nvPr/>
        </p:nvSpPr>
        <p:spPr>
          <a:xfrm>
            <a:off x="536713" y="4904227"/>
            <a:ext cx="10827026" cy="646331"/>
          </a:xfrm>
          <a:prstGeom prst="rect">
            <a:avLst/>
          </a:prstGeom>
          <a:noFill/>
        </p:spPr>
        <p:txBody>
          <a:bodyPr wrap="square" rtlCol="0">
            <a:spAutoFit/>
          </a:bodyPr>
          <a:lstStyle/>
          <a:p>
            <a:pPr algn="just"/>
            <a:r>
              <a:rPr lang="pt-BR" dirty="0"/>
              <a:t>O </a:t>
            </a:r>
            <a:r>
              <a:rPr lang="pt-BR" b="1" dirty="0"/>
              <a:t>Gráfico 11 </a:t>
            </a:r>
            <a:r>
              <a:rPr lang="pt-BR" dirty="0"/>
              <a:t>mostra</a:t>
            </a:r>
            <a:r>
              <a:rPr lang="pt-BR" b="1" dirty="0"/>
              <a:t> </a:t>
            </a:r>
            <a:r>
              <a:rPr lang="pt-BR" dirty="0"/>
              <a:t>a evolução patrimonial do Fundo Previdenciário Capitalizado desde janeiro de 2020 até o mês atual. Na comparação do período o fundo teve um aumento de patrimônio da ordem de 482,4 milhões.</a:t>
            </a:r>
          </a:p>
        </p:txBody>
      </p:sp>
      <p:graphicFrame>
        <p:nvGraphicFramePr>
          <p:cNvPr id="4" name="Gráfico 3">
            <a:extLst>
              <a:ext uri="{FF2B5EF4-FFF2-40B4-BE49-F238E27FC236}">
                <a16:creationId xmlns:a16="http://schemas.microsoft.com/office/drawing/2014/main" id="{FCCBC397-3572-4512-BEFD-B8A39E6EC37E}"/>
              </a:ext>
            </a:extLst>
          </p:cNvPr>
          <p:cNvGraphicFramePr>
            <a:graphicFrameLocks/>
          </p:cNvGraphicFramePr>
          <p:nvPr>
            <p:extLst>
              <p:ext uri="{D42A27DB-BD31-4B8C-83A1-F6EECF244321}">
                <p14:modId xmlns:p14="http://schemas.microsoft.com/office/powerpoint/2010/main" val="1187114785"/>
              </p:ext>
            </p:extLst>
          </p:nvPr>
        </p:nvGraphicFramePr>
        <p:xfrm>
          <a:off x="1050154" y="1416696"/>
          <a:ext cx="10091691" cy="2606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928473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F4A44C5-F712-46AA-8BD7-B2B67E2F0AA9}"/>
              </a:ext>
            </a:extLst>
          </p:cNvPr>
          <p:cNvSpPr/>
          <p:nvPr/>
        </p:nvSpPr>
        <p:spPr>
          <a:xfrm>
            <a:off x="251793" y="36357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6" name="CaixaDeTexto 5">
            <a:extLst>
              <a:ext uri="{FF2B5EF4-FFF2-40B4-BE49-F238E27FC236}">
                <a16:creationId xmlns:a16="http://schemas.microsoft.com/office/drawing/2014/main" id="{055739F3-BFE7-4FFC-BA51-2A9036C125B3}"/>
              </a:ext>
            </a:extLst>
          </p:cNvPr>
          <p:cNvSpPr txBox="1"/>
          <p:nvPr/>
        </p:nvSpPr>
        <p:spPr>
          <a:xfrm>
            <a:off x="848142" y="391805"/>
            <a:ext cx="4041913" cy="369332"/>
          </a:xfrm>
          <a:prstGeom prst="rect">
            <a:avLst/>
          </a:prstGeom>
          <a:noFill/>
        </p:spPr>
        <p:txBody>
          <a:bodyPr wrap="square" rtlCol="0">
            <a:spAutoFit/>
          </a:bodyPr>
          <a:lstStyle/>
          <a:p>
            <a:r>
              <a:rPr lang="pt-BR" b="1" u="sng" dirty="0">
                <a:solidFill>
                  <a:schemeClr val="accent1">
                    <a:lumMod val="75000"/>
                  </a:schemeClr>
                </a:solidFill>
              </a:rPr>
              <a:t>EVOLUÇÃO PATRIMONIAL</a:t>
            </a:r>
          </a:p>
        </p:txBody>
      </p:sp>
      <p:sp>
        <p:nvSpPr>
          <p:cNvPr id="10" name="CaixaDeTexto 9">
            <a:extLst>
              <a:ext uri="{FF2B5EF4-FFF2-40B4-BE49-F238E27FC236}">
                <a16:creationId xmlns:a16="http://schemas.microsoft.com/office/drawing/2014/main" id="{7554588B-6650-48F4-BE45-702DC3D4EE1B}"/>
              </a:ext>
            </a:extLst>
          </p:cNvPr>
          <p:cNvSpPr txBox="1"/>
          <p:nvPr/>
        </p:nvSpPr>
        <p:spPr>
          <a:xfrm>
            <a:off x="5145985" y="1071460"/>
            <a:ext cx="1900030" cy="307777"/>
          </a:xfrm>
          <a:prstGeom prst="rect">
            <a:avLst/>
          </a:prstGeom>
          <a:noFill/>
        </p:spPr>
        <p:txBody>
          <a:bodyPr wrap="square" rtlCol="0">
            <a:spAutoFit/>
          </a:bodyPr>
          <a:lstStyle/>
          <a:p>
            <a:pPr algn="ctr"/>
            <a:r>
              <a:rPr lang="pt-BR" sz="1400" b="1" dirty="0"/>
              <a:t>Gráfico 11</a:t>
            </a:r>
          </a:p>
        </p:txBody>
      </p:sp>
      <p:graphicFrame>
        <p:nvGraphicFramePr>
          <p:cNvPr id="2" name="Gráfico 1">
            <a:extLst>
              <a:ext uri="{FF2B5EF4-FFF2-40B4-BE49-F238E27FC236}">
                <a16:creationId xmlns:a16="http://schemas.microsoft.com/office/drawing/2014/main" id="{EC0FF696-4163-4FC3-ABB0-99FCA8CA8965}"/>
              </a:ext>
            </a:extLst>
          </p:cNvPr>
          <p:cNvGraphicFramePr>
            <a:graphicFrameLocks/>
          </p:cNvGraphicFramePr>
          <p:nvPr>
            <p:extLst>
              <p:ext uri="{D42A27DB-BD31-4B8C-83A1-F6EECF244321}">
                <p14:modId xmlns:p14="http://schemas.microsoft.com/office/powerpoint/2010/main" val="3725080653"/>
              </p:ext>
            </p:extLst>
          </p:nvPr>
        </p:nvGraphicFramePr>
        <p:xfrm>
          <a:off x="152400" y="1869664"/>
          <a:ext cx="11873345" cy="3478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343717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BC8E006-3950-4816-B0F6-A8ED43E64F87}"/>
              </a:ext>
            </a:extLst>
          </p:cNvPr>
          <p:cNvSpPr/>
          <p:nvPr/>
        </p:nvSpPr>
        <p:spPr>
          <a:xfrm>
            <a:off x="278297" y="258420"/>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3" name="CaixaDeTexto 2">
            <a:extLst>
              <a:ext uri="{FF2B5EF4-FFF2-40B4-BE49-F238E27FC236}">
                <a16:creationId xmlns:a16="http://schemas.microsoft.com/office/drawing/2014/main" id="{04302DDF-899C-4CD2-BD98-112FDAF7F146}"/>
              </a:ext>
            </a:extLst>
          </p:cNvPr>
          <p:cNvSpPr txBox="1"/>
          <p:nvPr/>
        </p:nvSpPr>
        <p:spPr>
          <a:xfrm>
            <a:off x="874646" y="286653"/>
            <a:ext cx="4041913" cy="369332"/>
          </a:xfrm>
          <a:prstGeom prst="rect">
            <a:avLst/>
          </a:prstGeom>
          <a:noFill/>
        </p:spPr>
        <p:txBody>
          <a:bodyPr wrap="square" rtlCol="0">
            <a:spAutoFit/>
          </a:bodyPr>
          <a:lstStyle/>
          <a:p>
            <a:r>
              <a:rPr lang="pt-BR" b="1" u="sng" dirty="0">
                <a:solidFill>
                  <a:schemeClr val="accent1">
                    <a:lumMod val="75000"/>
                  </a:schemeClr>
                </a:solidFill>
              </a:rPr>
              <a:t>RENDIMENTOS MENSAIS</a:t>
            </a:r>
          </a:p>
        </p:txBody>
      </p:sp>
      <p:sp>
        <p:nvSpPr>
          <p:cNvPr id="5" name="CaixaDeTexto 4">
            <a:extLst>
              <a:ext uri="{FF2B5EF4-FFF2-40B4-BE49-F238E27FC236}">
                <a16:creationId xmlns:a16="http://schemas.microsoft.com/office/drawing/2014/main" id="{51993F0C-66F4-4017-8A63-07351F3ABDC6}"/>
              </a:ext>
            </a:extLst>
          </p:cNvPr>
          <p:cNvSpPr txBox="1"/>
          <p:nvPr/>
        </p:nvSpPr>
        <p:spPr>
          <a:xfrm>
            <a:off x="523462" y="914736"/>
            <a:ext cx="10919789" cy="923330"/>
          </a:xfrm>
          <a:prstGeom prst="rect">
            <a:avLst/>
          </a:prstGeom>
          <a:noFill/>
        </p:spPr>
        <p:txBody>
          <a:bodyPr wrap="square" rtlCol="0">
            <a:spAutoFit/>
          </a:bodyPr>
          <a:lstStyle/>
          <a:p>
            <a:pPr algn="just"/>
            <a:r>
              <a:rPr lang="pt-BR" dirty="0"/>
              <a:t>No </a:t>
            </a:r>
            <a:r>
              <a:rPr lang="pt-BR" b="1" dirty="0"/>
              <a:t>Gráfico 12 </a:t>
            </a:r>
            <a:r>
              <a:rPr lang="pt-BR" dirty="0"/>
              <a:t>pode ser observado o rendimento mensal e o total de ingressos do Fundo Previdenciário Capitalizado em milhões de reais. No mês de ABRIL o fundo teve retorno aproximado de -</a:t>
            </a:r>
            <a:r>
              <a:rPr lang="pt-BR" sz="1800" b="0" i="0" u="none" strike="noStrike" dirty="0">
                <a:effectLst/>
                <a:latin typeface="Calibri"/>
              </a:rPr>
              <a:t>R$ </a:t>
            </a:r>
            <a:r>
              <a:rPr lang="pt-BR" dirty="0">
                <a:latin typeface="Calibri"/>
              </a:rPr>
              <a:t>1.000.000,00</a:t>
            </a:r>
            <a:r>
              <a:rPr lang="pt-BR" sz="1800" b="0" i="0" u="none" strike="noStrike" dirty="0">
                <a:effectLst/>
                <a:latin typeface="Calibri"/>
              </a:rPr>
              <a:t> </a:t>
            </a:r>
            <a:r>
              <a:rPr lang="pt-BR" dirty="0"/>
              <a:t>e o total de ingressos foi de R$ 8.000.000,00.</a:t>
            </a:r>
          </a:p>
        </p:txBody>
      </p:sp>
      <p:sp>
        <p:nvSpPr>
          <p:cNvPr id="6" name="CaixaDeTexto 5">
            <a:extLst>
              <a:ext uri="{FF2B5EF4-FFF2-40B4-BE49-F238E27FC236}">
                <a16:creationId xmlns:a16="http://schemas.microsoft.com/office/drawing/2014/main" id="{8FE0CD62-5A5F-404D-8425-9AC801FE3CD6}"/>
              </a:ext>
            </a:extLst>
          </p:cNvPr>
          <p:cNvSpPr txBox="1"/>
          <p:nvPr/>
        </p:nvSpPr>
        <p:spPr>
          <a:xfrm>
            <a:off x="4752069" y="2096817"/>
            <a:ext cx="1900030" cy="307777"/>
          </a:xfrm>
          <a:prstGeom prst="rect">
            <a:avLst/>
          </a:prstGeom>
          <a:noFill/>
        </p:spPr>
        <p:txBody>
          <a:bodyPr wrap="square" rtlCol="0">
            <a:spAutoFit/>
          </a:bodyPr>
          <a:lstStyle/>
          <a:p>
            <a:pPr algn="ctr"/>
            <a:r>
              <a:rPr lang="pt-BR" sz="1400" b="1" dirty="0"/>
              <a:t>Gráfico 12</a:t>
            </a:r>
          </a:p>
        </p:txBody>
      </p:sp>
      <p:graphicFrame>
        <p:nvGraphicFramePr>
          <p:cNvPr id="7" name="Gráfico 6">
            <a:extLst>
              <a:ext uri="{FF2B5EF4-FFF2-40B4-BE49-F238E27FC236}">
                <a16:creationId xmlns:a16="http://schemas.microsoft.com/office/drawing/2014/main" id="{AF923E78-9FD9-4DA1-88DF-CD5F7859A8FD}"/>
              </a:ext>
            </a:extLst>
          </p:cNvPr>
          <p:cNvGraphicFramePr>
            <a:graphicFrameLocks/>
          </p:cNvGraphicFramePr>
          <p:nvPr>
            <p:extLst>
              <p:ext uri="{D42A27DB-BD31-4B8C-83A1-F6EECF244321}">
                <p14:modId xmlns:p14="http://schemas.microsoft.com/office/powerpoint/2010/main" val="4062806663"/>
              </p:ext>
            </p:extLst>
          </p:nvPr>
        </p:nvGraphicFramePr>
        <p:xfrm>
          <a:off x="523462" y="2964872"/>
          <a:ext cx="10919789" cy="2978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47618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3BC1B85-2087-49F1-B635-E4FF03219940}"/>
              </a:ext>
            </a:extLst>
          </p:cNvPr>
          <p:cNvSpPr/>
          <p:nvPr/>
        </p:nvSpPr>
        <p:spPr>
          <a:xfrm>
            <a:off x="145775" y="8933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a:t>
            </a:r>
          </a:p>
        </p:txBody>
      </p:sp>
      <p:sp>
        <p:nvSpPr>
          <p:cNvPr id="3" name="CaixaDeTexto 2">
            <a:extLst>
              <a:ext uri="{FF2B5EF4-FFF2-40B4-BE49-F238E27FC236}">
                <a16:creationId xmlns:a16="http://schemas.microsoft.com/office/drawing/2014/main" id="{98D70D8C-F073-400D-B447-B2B716EAC16E}"/>
              </a:ext>
            </a:extLst>
          </p:cNvPr>
          <p:cNvSpPr txBox="1"/>
          <p:nvPr/>
        </p:nvSpPr>
        <p:spPr>
          <a:xfrm>
            <a:off x="742124" y="117571"/>
            <a:ext cx="4041913" cy="369332"/>
          </a:xfrm>
          <a:prstGeom prst="rect">
            <a:avLst/>
          </a:prstGeom>
          <a:noFill/>
        </p:spPr>
        <p:txBody>
          <a:bodyPr wrap="square" rtlCol="0">
            <a:spAutoFit/>
          </a:bodyPr>
          <a:lstStyle/>
          <a:p>
            <a:r>
              <a:rPr lang="pt-BR" b="1" u="sng" dirty="0">
                <a:solidFill>
                  <a:schemeClr val="accent1">
                    <a:lumMod val="75000"/>
                  </a:schemeClr>
                </a:solidFill>
              </a:rPr>
              <a:t>COMPARATIVO VOLUME ANBIMA</a:t>
            </a:r>
          </a:p>
        </p:txBody>
      </p:sp>
      <p:sp>
        <p:nvSpPr>
          <p:cNvPr id="11" name="CaixaDeTexto 10">
            <a:extLst>
              <a:ext uri="{FF2B5EF4-FFF2-40B4-BE49-F238E27FC236}">
                <a16:creationId xmlns:a16="http://schemas.microsoft.com/office/drawing/2014/main" id="{6C98B989-BB17-40C0-8AA1-4E67A15B5E81}"/>
              </a:ext>
            </a:extLst>
          </p:cNvPr>
          <p:cNvSpPr txBox="1"/>
          <p:nvPr/>
        </p:nvSpPr>
        <p:spPr>
          <a:xfrm>
            <a:off x="523461" y="980374"/>
            <a:ext cx="10919789" cy="2585323"/>
          </a:xfrm>
          <a:prstGeom prst="rect">
            <a:avLst/>
          </a:prstGeom>
          <a:noFill/>
        </p:spPr>
        <p:txBody>
          <a:bodyPr wrap="square" rtlCol="0">
            <a:spAutoFit/>
          </a:bodyPr>
          <a:lstStyle/>
          <a:p>
            <a:pPr algn="just"/>
            <a:r>
              <a:rPr lang="pt-BR" dirty="0"/>
              <a:t>De acordo com a Resolução nº 4.963, o total das aplicações dos recursos do RPPS em fundos de investimento e carteiras administradas não pode exceder a 5% do volume total de recursos de terceiros gerido por um mesmo gestor ou por gestoras ligadas ao seu respectivo grupo econômico. Na </a:t>
            </a:r>
            <a:r>
              <a:rPr lang="pt-BR" b="1" dirty="0"/>
              <a:t>Tabela 4, </a:t>
            </a:r>
            <a:r>
              <a:rPr lang="pt-BR" dirty="0"/>
              <a:t>a coluna “Volume Aplicado x Volume sob Gestão” mostra os percentuais do valor aplicado pelo Fundo Previdenciário Capitalizado comparado ao total de recursos geridos pelas instituições financeiras. Todos os números desta coluna são inferiores ao limite determinado na norma. A resolução também determina que os RPPS somente poderão alocar recursos em fundos de investimentos cujo administrador do fundo detenha, no máximo, 50% dos recursos sob sua administração oriundos de regimes próprios de previdência social. Na coluna “Volume com RPPS x Volume de Administração” da </a:t>
            </a:r>
            <a:r>
              <a:rPr lang="pt-BR" b="1" dirty="0"/>
              <a:t>Tabela 5</a:t>
            </a:r>
            <a:r>
              <a:rPr lang="pt-BR" dirty="0"/>
              <a:t>, é mostrado o percentual de recursos oriundos de RPPS em relação ao total de recursos administrados. </a:t>
            </a:r>
            <a:endParaRPr lang="pt-BR" b="1" dirty="0"/>
          </a:p>
        </p:txBody>
      </p:sp>
    </p:spTree>
    <p:extLst>
      <p:ext uri="{BB962C8B-B14F-4D97-AF65-F5344CB8AC3E}">
        <p14:creationId xmlns:p14="http://schemas.microsoft.com/office/powerpoint/2010/main" val="366526422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AEC2B2E-57B3-4715-BF17-68DD4D3DFA95}"/>
              </a:ext>
            </a:extLst>
          </p:cNvPr>
          <p:cNvSpPr/>
          <p:nvPr/>
        </p:nvSpPr>
        <p:spPr>
          <a:xfrm>
            <a:off x="145774" y="18036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13.1</a:t>
            </a:r>
          </a:p>
        </p:txBody>
      </p:sp>
      <p:sp>
        <p:nvSpPr>
          <p:cNvPr id="5" name="CaixaDeTexto 4">
            <a:extLst>
              <a:ext uri="{FF2B5EF4-FFF2-40B4-BE49-F238E27FC236}">
                <a16:creationId xmlns:a16="http://schemas.microsoft.com/office/drawing/2014/main" id="{947550B5-B172-4557-8CE0-CCB5FD9CC1E7}"/>
              </a:ext>
            </a:extLst>
          </p:cNvPr>
          <p:cNvSpPr txBox="1"/>
          <p:nvPr/>
        </p:nvSpPr>
        <p:spPr>
          <a:xfrm>
            <a:off x="742123" y="208594"/>
            <a:ext cx="5724937" cy="369332"/>
          </a:xfrm>
          <a:prstGeom prst="rect">
            <a:avLst/>
          </a:prstGeom>
          <a:noFill/>
        </p:spPr>
        <p:txBody>
          <a:bodyPr wrap="square" rtlCol="0">
            <a:spAutoFit/>
          </a:bodyPr>
          <a:lstStyle/>
          <a:p>
            <a:r>
              <a:rPr lang="pt-BR" b="1" u="sng" dirty="0">
                <a:solidFill>
                  <a:schemeClr val="accent1">
                    <a:lumMod val="75000"/>
                  </a:schemeClr>
                </a:solidFill>
              </a:rPr>
              <a:t>VOLUME APLICADO X VOLUME SOB GESTÃO ANBIMA</a:t>
            </a:r>
          </a:p>
        </p:txBody>
      </p:sp>
      <p:sp>
        <p:nvSpPr>
          <p:cNvPr id="7" name="Retângulo 6">
            <a:extLst>
              <a:ext uri="{FF2B5EF4-FFF2-40B4-BE49-F238E27FC236}">
                <a16:creationId xmlns:a16="http://schemas.microsoft.com/office/drawing/2014/main" id="{249CE590-9E9B-4EBF-8A0D-4F3B8C6103CE}"/>
              </a:ext>
            </a:extLst>
          </p:cNvPr>
          <p:cNvSpPr/>
          <p:nvPr/>
        </p:nvSpPr>
        <p:spPr>
          <a:xfrm>
            <a:off x="145774" y="382058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13.1</a:t>
            </a:r>
          </a:p>
        </p:txBody>
      </p:sp>
      <p:sp>
        <p:nvSpPr>
          <p:cNvPr id="8" name="CaixaDeTexto 7">
            <a:extLst>
              <a:ext uri="{FF2B5EF4-FFF2-40B4-BE49-F238E27FC236}">
                <a16:creationId xmlns:a16="http://schemas.microsoft.com/office/drawing/2014/main" id="{5AE31A7B-7D6E-4C32-BDBD-74293CA3BB89}"/>
              </a:ext>
            </a:extLst>
          </p:cNvPr>
          <p:cNvSpPr txBox="1"/>
          <p:nvPr/>
        </p:nvSpPr>
        <p:spPr>
          <a:xfrm>
            <a:off x="742123" y="3848044"/>
            <a:ext cx="6944137" cy="369332"/>
          </a:xfrm>
          <a:prstGeom prst="rect">
            <a:avLst/>
          </a:prstGeom>
          <a:noFill/>
        </p:spPr>
        <p:txBody>
          <a:bodyPr wrap="square" rtlCol="0">
            <a:spAutoFit/>
          </a:bodyPr>
          <a:lstStyle/>
          <a:p>
            <a:r>
              <a:rPr lang="pt-BR" b="1" u="sng" dirty="0">
                <a:solidFill>
                  <a:schemeClr val="accent1">
                    <a:lumMod val="75000"/>
                  </a:schemeClr>
                </a:solidFill>
              </a:rPr>
              <a:t>VOLUME APLICADO X VOLUME SOB ADMINISTRAÇÃO ANBIMA</a:t>
            </a:r>
          </a:p>
        </p:txBody>
      </p:sp>
      <p:sp>
        <p:nvSpPr>
          <p:cNvPr id="11" name="CaixaDeTexto 10">
            <a:extLst>
              <a:ext uri="{FF2B5EF4-FFF2-40B4-BE49-F238E27FC236}">
                <a16:creationId xmlns:a16="http://schemas.microsoft.com/office/drawing/2014/main" id="{2BC715C9-09E6-482A-A82E-EDE4ED1E6910}"/>
              </a:ext>
            </a:extLst>
          </p:cNvPr>
          <p:cNvSpPr txBox="1"/>
          <p:nvPr/>
        </p:nvSpPr>
        <p:spPr>
          <a:xfrm>
            <a:off x="10284138" y="239371"/>
            <a:ext cx="1900030" cy="307777"/>
          </a:xfrm>
          <a:prstGeom prst="rect">
            <a:avLst/>
          </a:prstGeom>
          <a:noFill/>
        </p:spPr>
        <p:txBody>
          <a:bodyPr wrap="square" rtlCol="0">
            <a:spAutoFit/>
          </a:bodyPr>
          <a:lstStyle/>
          <a:p>
            <a:pPr algn="ctr"/>
            <a:r>
              <a:rPr lang="pt-BR" sz="1400" b="1" dirty="0"/>
              <a:t>Tabela 4</a:t>
            </a:r>
          </a:p>
        </p:txBody>
      </p:sp>
      <p:sp>
        <p:nvSpPr>
          <p:cNvPr id="12" name="CaixaDeTexto 11">
            <a:extLst>
              <a:ext uri="{FF2B5EF4-FFF2-40B4-BE49-F238E27FC236}">
                <a16:creationId xmlns:a16="http://schemas.microsoft.com/office/drawing/2014/main" id="{8B8FFF24-0D0C-443D-863B-0160B5F3CAA0}"/>
              </a:ext>
            </a:extLst>
          </p:cNvPr>
          <p:cNvSpPr txBox="1"/>
          <p:nvPr/>
        </p:nvSpPr>
        <p:spPr>
          <a:xfrm>
            <a:off x="10291970" y="3915193"/>
            <a:ext cx="1900030" cy="307777"/>
          </a:xfrm>
          <a:prstGeom prst="rect">
            <a:avLst/>
          </a:prstGeom>
          <a:noFill/>
        </p:spPr>
        <p:txBody>
          <a:bodyPr wrap="square" rtlCol="0">
            <a:spAutoFit/>
          </a:bodyPr>
          <a:lstStyle/>
          <a:p>
            <a:pPr algn="ctr"/>
            <a:r>
              <a:rPr lang="pt-BR" sz="1400" b="1" dirty="0"/>
              <a:t>Tabela 5</a:t>
            </a:r>
          </a:p>
        </p:txBody>
      </p:sp>
      <p:graphicFrame>
        <p:nvGraphicFramePr>
          <p:cNvPr id="6" name="Tabela 5">
            <a:extLst>
              <a:ext uri="{FF2B5EF4-FFF2-40B4-BE49-F238E27FC236}">
                <a16:creationId xmlns:a16="http://schemas.microsoft.com/office/drawing/2014/main" id="{3B84C5AD-CF5C-788B-3A8B-B20644DCA986}"/>
              </a:ext>
            </a:extLst>
          </p:cNvPr>
          <p:cNvGraphicFramePr>
            <a:graphicFrameLocks noGrp="1"/>
          </p:cNvGraphicFramePr>
          <p:nvPr>
            <p:extLst>
              <p:ext uri="{D42A27DB-BD31-4B8C-83A1-F6EECF244321}">
                <p14:modId xmlns:p14="http://schemas.microsoft.com/office/powerpoint/2010/main" val="1906912069"/>
              </p:ext>
            </p:extLst>
          </p:nvPr>
        </p:nvGraphicFramePr>
        <p:xfrm>
          <a:off x="145773" y="743365"/>
          <a:ext cx="11897959" cy="2800350"/>
        </p:xfrm>
        <a:graphic>
          <a:graphicData uri="http://schemas.openxmlformats.org/drawingml/2006/table">
            <a:tbl>
              <a:tblPr/>
              <a:tblGrid>
                <a:gridCol w="4389898">
                  <a:extLst>
                    <a:ext uri="{9D8B030D-6E8A-4147-A177-3AD203B41FA5}">
                      <a16:colId xmlns:a16="http://schemas.microsoft.com/office/drawing/2014/main" val="2381215084"/>
                    </a:ext>
                  </a:extLst>
                </a:gridCol>
                <a:gridCol w="2391456">
                  <a:extLst>
                    <a:ext uri="{9D8B030D-6E8A-4147-A177-3AD203B41FA5}">
                      <a16:colId xmlns:a16="http://schemas.microsoft.com/office/drawing/2014/main" val="1703594027"/>
                    </a:ext>
                  </a:extLst>
                </a:gridCol>
                <a:gridCol w="2298765">
                  <a:extLst>
                    <a:ext uri="{9D8B030D-6E8A-4147-A177-3AD203B41FA5}">
                      <a16:colId xmlns:a16="http://schemas.microsoft.com/office/drawing/2014/main" val="2892290547"/>
                    </a:ext>
                  </a:extLst>
                </a:gridCol>
                <a:gridCol w="2817840">
                  <a:extLst>
                    <a:ext uri="{9D8B030D-6E8A-4147-A177-3AD203B41FA5}">
                      <a16:colId xmlns:a16="http://schemas.microsoft.com/office/drawing/2014/main" val="674655429"/>
                    </a:ext>
                  </a:extLst>
                </a:gridCol>
              </a:tblGrid>
              <a:tr h="400050">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Gestor de Recursos</a:t>
                      </a:r>
                    </a:p>
                  </a:txBody>
                  <a:tcPr marL="9525" marR="9525" marT="9525"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 PL JaboatãoPrev</a:t>
                      </a:r>
                    </a:p>
                  </a:txBody>
                  <a:tcPr marL="9525" marR="9525" marT="9525"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Volume Aplicado x Volume sob Gestão (A/B)</a:t>
                      </a:r>
                    </a:p>
                  </a:txBody>
                  <a:tcPr marL="9525" marR="9525" marT="9525"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Volume com RPPS x Volume de Gestão  (C/B)</a:t>
                      </a:r>
                    </a:p>
                  </a:txBody>
                  <a:tcPr marL="9525" marR="9525" marT="9525" marB="0" anchor="ctr">
                    <a:lnL>
                      <a:noFill/>
                    </a:lnL>
                    <a:lnR>
                      <a:noFill/>
                    </a:lnR>
                    <a:lnT>
                      <a:noFill/>
                    </a:lnT>
                    <a:lnB>
                      <a:noFill/>
                    </a:lnB>
                    <a:solidFill>
                      <a:srgbClr val="366092"/>
                    </a:solidFill>
                  </a:tcPr>
                </a:tc>
                <a:extLst>
                  <a:ext uri="{0D108BD9-81ED-4DB2-BD59-A6C34878D82A}">
                    <a16:rowId xmlns:a16="http://schemas.microsoft.com/office/drawing/2014/main" val="2325128050"/>
                  </a:ext>
                </a:extLst>
              </a:tr>
              <a:tr h="200025">
                <a:tc>
                  <a:txBody>
                    <a:bodyPr/>
                    <a:lstStyle/>
                    <a:p>
                      <a:pPr algn="l" fontAlgn="b"/>
                      <a:r>
                        <a:rPr lang="pt-BR" sz="1200" b="0" i="0" u="none" strike="noStrike">
                          <a:solidFill>
                            <a:srgbClr val="000000"/>
                          </a:solidFill>
                          <a:effectLst/>
                          <a:latin typeface="Calibri" panose="020F0502020204030204" pitchFamily="34" charset="0"/>
                        </a:rPr>
                        <a:t>BB DTVM (GRUPO BANCO DO BRASIL)</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42,02%</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0,02%</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5,34%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323178021"/>
                  </a:ext>
                </a:extLst>
              </a:tr>
              <a:tr h="200025">
                <a:tc>
                  <a:txBody>
                    <a:bodyPr/>
                    <a:lstStyle/>
                    <a:p>
                      <a:pPr algn="l" fontAlgn="b"/>
                      <a:r>
                        <a:rPr lang="pt-BR" sz="1200" b="0" i="0" u="none" strike="noStrike">
                          <a:solidFill>
                            <a:srgbClr val="000000"/>
                          </a:solidFill>
                          <a:effectLst/>
                          <a:latin typeface="Calibri" panose="020F0502020204030204" pitchFamily="34" charset="0"/>
                        </a:rPr>
                        <a:t>TESOURO NACIONAL </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27,64%</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0,00%</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452217252"/>
                  </a:ext>
                </a:extLst>
              </a:tr>
              <a:tr h="200025">
                <a:tc>
                  <a:txBody>
                    <a:bodyPr/>
                    <a:lstStyle/>
                    <a:p>
                      <a:pPr algn="l" fontAlgn="b"/>
                      <a:r>
                        <a:rPr lang="pt-BR" sz="1200" b="0" i="0" u="none" strike="noStrike">
                          <a:solidFill>
                            <a:srgbClr val="000000"/>
                          </a:solidFill>
                          <a:effectLst/>
                          <a:latin typeface="Calibri" panose="020F0502020204030204" pitchFamily="34" charset="0"/>
                        </a:rPr>
                        <a:t>CAIXA DISTRIBUIDORA DE TITULOS E VALORES MOBILIARIOS S.A</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16,73%</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0,03%</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14,39%</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333951654"/>
                  </a:ext>
                </a:extLst>
              </a:tr>
              <a:tr h="200025">
                <a:tc>
                  <a:txBody>
                    <a:bodyPr/>
                    <a:lstStyle/>
                    <a:p>
                      <a:pPr algn="l" fontAlgn="b"/>
                      <a:r>
                        <a:rPr lang="pt-BR" sz="1200" b="0" i="0" u="none" strike="noStrike">
                          <a:solidFill>
                            <a:srgbClr val="000000"/>
                          </a:solidFill>
                          <a:effectLst/>
                          <a:latin typeface="Calibri" panose="020F0502020204030204" pitchFamily="34" charset="0"/>
                        </a:rPr>
                        <a:t>BTG PACTUAL ASSET MANAGEMENT</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3,83%</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0,01%</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1,54%</a:t>
                      </a:r>
                    </a:p>
                  </a:txBody>
                  <a:tcPr marL="9525" marR="9525" marT="9525" marB="0" anchor="b">
                    <a:lnL>
                      <a:noFill/>
                    </a:lnL>
                    <a:lnR>
                      <a:noFill/>
                    </a:lnR>
                    <a:lnT>
                      <a:noFill/>
                    </a:lnT>
                    <a:lnB>
                      <a:noFill/>
                    </a:lnB>
                    <a:noFill/>
                  </a:tcPr>
                </a:tc>
                <a:extLst>
                  <a:ext uri="{0D108BD9-81ED-4DB2-BD59-A6C34878D82A}">
                    <a16:rowId xmlns:a16="http://schemas.microsoft.com/office/drawing/2014/main" val="2764739262"/>
                  </a:ext>
                </a:extLst>
              </a:tr>
              <a:tr h="200025">
                <a:tc>
                  <a:txBody>
                    <a:bodyPr/>
                    <a:lstStyle/>
                    <a:p>
                      <a:pPr algn="l" fontAlgn="b"/>
                      <a:r>
                        <a:rPr lang="pt-BR" sz="1200" b="0" i="0" u="none" strike="noStrike">
                          <a:solidFill>
                            <a:srgbClr val="000000"/>
                          </a:solidFill>
                          <a:effectLst/>
                          <a:latin typeface="Calibri" panose="020F0502020204030204" pitchFamily="34" charset="0"/>
                        </a:rPr>
                        <a:t>BRAM - Bradesco Asset Management S.A. - DTVM</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2,76%</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0,00%</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1,81%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53463607"/>
                  </a:ext>
                </a:extLst>
              </a:tr>
              <a:tr h="200025">
                <a:tc>
                  <a:txBody>
                    <a:bodyPr/>
                    <a:lstStyle/>
                    <a:p>
                      <a:pPr algn="l" fontAlgn="b"/>
                      <a:r>
                        <a:rPr lang="pt-BR" sz="1200" b="0" i="0" u="none" strike="noStrike">
                          <a:solidFill>
                            <a:srgbClr val="000000"/>
                          </a:solidFill>
                          <a:effectLst/>
                          <a:latin typeface="Calibri" panose="020F0502020204030204" pitchFamily="34" charset="0"/>
                        </a:rPr>
                        <a:t> FINACAP INVESTIMENTOS LTDA </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1,04%</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0,98%</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10,69%</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87051438"/>
                  </a:ext>
                </a:extLst>
              </a:tr>
              <a:tr h="200025">
                <a:tc>
                  <a:txBody>
                    <a:bodyPr/>
                    <a:lstStyle/>
                    <a:p>
                      <a:pPr algn="l" fontAlgn="b"/>
                      <a:r>
                        <a:rPr lang="pt-BR" sz="1200" b="0" i="0" u="none" strike="noStrike">
                          <a:solidFill>
                            <a:srgbClr val="000000"/>
                          </a:solidFill>
                          <a:effectLst/>
                          <a:latin typeface="Calibri" panose="020F0502020204030204" pitchFamily="34" charset="0"/>
                        </a:rPr>
                        <a:t> CONSTANCIA INVESTIMENTOS </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0,63%</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0,33%</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35,92%</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721133751"/>
                  </a:ext>
                </a:extLst>
              </a:tr>
              <a:tr h="200025">
                <a:tc>
                  <a:txBody>
                    <a:bodyPr/>
                    <a:lstStyle/>
                    <a:p>
                      <a:pPr algn="l" fontAlgn="b"/>
                      <a:r>
                        <a:rPr lang="pt-BR" sz="1200" b="0" i="0" u="none" strike="noStrike">
                          <a:solidFill>
                            <a:srgbClr val="000000"/>
                          </a:solidFill>
                          <a:effectLst/>
                          <a:latin typeface="Calibri" panose="020F0502020204030204" pitchFamily="34" charset="0"/>
                        </a:rPr>
                        <a:t>AZ QUEST INVESTIMENTOS</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0,89%</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0,03%</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5,06%</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70834247"/>
                  </a:ext>
                </a:extLst>
              </a:tr>
              <a:tr h="200025">
                <a:tc>
                  <a:txBody>
                    <a:bodyPr/>
                    <a:lstStyle/>
                    <a:p>
                      <a:pPr algn="l" fontAlgn="b"/>
                      <a:r>
                        <a:rPr lang="pt-BR" sz="1200" b="0" i="0" u="none" strike="noStrike">
                          <a:solidFill>
                            <a:srgbClr val="000000"/>
                          </a:solidFill>
                          <a:effectLst/>
                          <a:latin typeface="Calibri" panose="020F0502020204030204" pitchFamily="34" charset="0"/>
                        </a:rPr>
                        <a:t>SOMMA INVESTIMENTOS S.A</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1,14%</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0,16%</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6,91%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73649596"/>
                  </a:ext>
                </a:extLst>
              </a:tr>
              <a:tr h="200025">
                <a:tc>
                  <a:txBody>
                    <a:bodyPr/>
                    <a:lstStyle/>
                    <a:p>
                      <a:pPr algn="l" fontAlgn="b"/>
                      <a:r>
                        <a:rPr lang="pt-BR" sz="1200" b="0" i="0" u="none" strike="noStrike">
                          <a:solidFill>
                            <a:srgbClr val="000000"/>
                          </a:solidFill>
                          <a:effectLst/>
                          <a:latin typeface="Calibri" panose="020F0502020204030204" pitchFamily="34" charset="0"/>
                        </a:rPr>
                        <a:t>XP ASSET MANAGEMENT</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1,42%</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0,01%</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0,05%</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159905366"/>
                  </a:ext>
                </a:extLst>
              </a:tr>
              <a:tr h="200025">
                <a:tc>
                  <a:txBody>
                    <a:bodyPr/>
                    <a:lstStyle/>
                    <a:p>
                      <a:pPr algn="l" fontAlgn="b"/>
                      <a:r>
                        <a:rPr lang="pt-BR" sz="1200" b="0" i="0" u="none" strike="noStrike">
                          <a:solidFill>
                            <a:srgbClr val="000000"/>
                          </a:solidFill>
                          <a:effectLst/>
                          <a:latin typeface="Calibri" panose="020F0502020204030204" pitchFamily="34" charset="0"/>
                        </a:rPr>
                        <a:t>BRPP GESTÃO DE P. EST. LTDA (GRUPO BRASIL PLURAL)</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0,17%</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0,00%</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1,44%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786847739"/>
                  </a:ext>
                </a:extLst>
              </a:tr>
              <a:tr h="200025">
                <a:tc>
                  <a:txBody>
                    <a:bodyPr/>
                    <a:lstStyle/>
                    <a:p>
                      <a:pPr algn="l" fontAlgn="b"/>
                      <a:r>
                        <a:rPr lang="pt-BR" sz="1200" b="0" i="0" u="none" strike="noStrike">
                          <a:solidFill>
                            <a:srgbClr val="000000"/>
                          </a:solidFill>
                          <a:effectLst/>
                          <a:latin typeface="Calibri" panose="020F0502020204030204" pitchFamily="34" charset="0"/>
                        </a:rPr>
                        <a:t>GRAPHEN INVESTIMENTOS</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0,10%</a:t>
                      </a:r>
                    </a:p>
                  </a:txBody>
                  <a:tcPr marL="9525" marR="9525" marT="9525"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0,10%</a:t>
                      </a:r>
                    </a:p>
                  </a:txBody>
                  <a:tcPr marL="9525" marR="9525" marT="9525" marB="0" anchor="b">
                    <a:lnL>
                      <a:noFill/>
                    </a:lnL>
                    <a:lnR>
                      <a:noFill/>
                    </a:lnR>
                    <a:lnT>
                      <a:noFill/>
                    </a:lnT>
                    <a:lnB>
                      <a:noFill/>
                    </a:lnB>
                    <a:solidFill>
                      <a:srgbClr val="FFFFFF"/>
                    </a:solidFill>
                  </a:tcPr>
                </a:tc>
                <a:tc>
                  <a:txBody>
                    <a:bodyPr/>
                    <a:lstStyle/>
                    <a:p>
                      <a:pPr algn="ctr" fontAlgn="b"/>
                      <a:r>
                        <a:rPr lang="pt-BR" sz="1200" b="0" i="0" u="none" strike="noStrike" dirty="0">
                          <a:solidFill>
                            <a:srgbClr val="000000"/>
                          </a:solidFill>
                          <a:effectLst/>
                          <a:highlight>
                            <a:srgbClr val="FFFFFF"/>
                          </a:highlight>
                          <a:latin typeface="Arial" panose="020B0604020202020204" pitchFamily="34" charset="0"/>
                        </a:rPr>
                        <a:t>78,39%</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423610417"/>
                  </a:ext>
                </a:extLst>
              </a:tr>
            </a:tbl>
          </a:graphicData>
        </a:graphic>
      </p:graphicFrame>
      <p:graphicFrame>
        <p:nvGraphicFramePr>
          <p:cNvPr id="9" name="Tabela 8">
            <a:extLst>
              <a:ext uri="{FF2B5EF4-FFF2-40B4-BE49-F238E27FC236}">
                <a16:creationId xmlns:a16="http://schemas.microsoft.com/office/drawing/2014/main" id="{378ADD46-69A3-E0BD-A6F3-8856E01D62EF}"/>
              </a:ext>
            </a:extLst>
          </p:cNvPr>
          <p:cNvGraphicFramePr>
            <a:graphicFrameLocks noGrp="1"/>
          </p:cNvGraphicFramePr>
          <p:nvPr>
            <p:extLst>
              <p:ext uri="{D42A27DB-BD31-4B8C-83A1-F6EECF244321}">
                <p14:modId xmlns:p14="http://schemas.microsoft.com/office/powerpoint/2010/main" val="1486316108"/>
              </p:ext>
            </p:extLst>
          </p:nvPr>
        </p:nvGraphicFramePr>
        <p:xfrm>
          <a:off x="145773" y="4521705"/>
          <a:ext cx="11897959" cy="1800225"/>
        </p:xfrm>
        <a:graphic>
          <a:graphicData uri="http://schemas.openxmlformats.org/drawingml/2006/table">
            <a:tbl>
              <a:tblPr/>
              <a:tblGrid>
                <a:gridCol w="4389898">
                  <a:extLst>
                    <a:ext uri="{9D8B030D-6E8A-4147-A177-3AD203B41FA5}">
                      <a16:colId xmlns:a16="http://schemas.microsoft.com/office/drawing/2014/main" val="574871786"/>
                    </a:ext>
                  </a:extLst>
                </a:gridCol>
                <a:gridCol w="2391456">
                  <a:extLst>
                    <a:ext uri="{9D8B030D-6E8A-4147-A177-3AD203B41FA5}">
                      <a16:colId xmlns:a16="http://schemas.microsoft.com/office/drawing/2014/main" val="2697893600"/>
                    </a:ext>
                  </a:extLst>
                </a:gridCol>
                <a:gridCol w="2298765">
                  <a:extLst>
                    <a:ext uri="{9D8B030D-6E8A-4147-A177-3AD203B41FA5}">
                      <a16:colId xmlns:a16="http://schemas.microsoft.com/office/drawing/2014/main" val="1010287813"/>
                    </a:ext>
                  </a:extLst>
                </a:gridCol>
                <a:gridCol w="2817840">
                  <a:extLst>
                    <a:ext uri="{9D8B030D-6E8A-4147-A177-3AD203B41FA5}">
                      <a16:colId xmlns:a16="http://schemas.microsoft.com/office/drawing/2014/main" val="472873160"/>
                    </a:ext>
                  </a:extLst>
                </a:gridCol>
              </a:tblGrid>
              <a:tr h="400050">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Administrador de Recursos</a:t>
                      </a:r>
                    </a:p>
                  </a:txBody>
                  <a:tcPr marL="9525" marR="9525" marT="9525"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 PL JaboatãoPrev</a:t>
                      </a:r>
                    </a:p>
                  </a:txBody>
                  <a:tcPr marL="9525" marR="9525" marT="9525"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Volume Aplicado x Volume sob Administração (A/B)</a:t>
                      </a:r>
                    </a:p>
                  </a:txBody>
                  <a:tcPr marL="9525" marR="9525" marT="9525"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Volume com RPPS x Volume de Administração  (C/B)</a:t>
                      </a:r>
                    </a:p>
                  </a:txBody>
                  <a:tcPr marL="9525" marR="9525" marT="9525" marB="0" anchor="ctr">
                    <a:lnL>
                      <a:noFill/>
                    </a:lnL>
                    <a:lnR>
                      <a:noFill/>
                    </a:lnR>
                    <a:lnT>
                      <a:noFill/>
                    </a:lnT>
                    <a:lnB>
                      <a:noFill/>
                    </a:lnB>
                    <a:solidFill>
                      <a:srgbClr val="366092"/>
                    </a:solidFill>
                  </a:tcPr>
                </a:tc>
                <a:extLst>
                  <a:ext uri="{0D108BD9-81ED-4DB2-BD59-A6C34878D82A}">
                    <a16:rowId xmlns:a16="http://schemas.microsoft.com/office/drawing/2014/main" val="1875906158"/>
                  </a:ext>
                </a:extLst>
              </a:tr>
              <a:tr h="200025">
                <a:tc>
                  <a:txBody>
                    <a:bodyPr/>
                    <a:lstStyle/>
                    <a:p>
                      <a:pPr algn="l" fontAlgn="b"/>
                      <a:r>
                        <a:rPr lang="pt-BR" sz="1200" b="0" i="0" u="none" strike="noStrike">
                          <a:solidFill>
                            <a:srgbClr val="000000"/>
                          </a:solidFill>
                          <a:effectLst/>
                          <a:latin typeface="Calibri" panose="020F0502020204030204" pitchFamily="34" charset="0"/>
                        </a:rPr>
                        <a:t>BB DTVM (GRUPO BANCO DO BRASIL)</a:t>
                      </a:r>
                    </a:p>
                  </a:txBody>
                  <a:tcPr marL="9525" marR="9525" marT="9525"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42,02%</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0,02%</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5,40%</a:t>
                      </a:r>
                    </a:p>
                  </a:txBody>
                  <a:tcPr marL="9525" marR="9525" marT="9525" marB="0" anchor="ctr">
                    <a:lnL>
                      <a:noFill/>
                    </a:lnL>
                    <a:lnR>
                      <a:noFill/>
                    </a:lnR>
                    <a:lnT>
                      <a:noFill/>
                    </a:lnT>
                    <a:lnB>
                      <a:noFill/>
                    </a:lnB>
                    <a:noFill/>
                  </a:tcPr>
                </a:tc>
                <a:extLst>
                  <a:ext uri="{0D108BD9-81ED-4DB2-BD59-A6C34878D82A}">
                    <a16:rowId xmlns:a16="http://schemas.microsoft.com/office/drawing/2014/main" val="2331145920"/>
                  </a:ext>
                </a:extLst>
              </a:tr>
              <a:tr h="200025">
                <a:tc>
                  <a:txBody>
                    <a:bodyPr/>
                    <a:lstStyle/>
                    <a:p>
                      <a:pPr algn="l" fontAlgn="b"/>
                      <a:r>
                        <a:rPr lang="pt-BR" sz="1200" b="0" i="0" u="none" strike="noStrike">
                          <a:solidFill>
                            <a:srgbClr val="000000"/>
                          </a:solidFill>
                          <a:effectLst/>
                          <a:latin typeface="Calibri" panose="020F0502020204030204" pitchFamily="34" charset="0"/>
                        </a:rPr>
                        <a:t>TESOURO NACIONAL </a:t>
                      </a:r>
                    </a:p>
                  </a:txBody>
                  <a:tcPr marL="9525" marR="9525" marT="9525"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27,64%</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0,00%</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Não Informado</a:t>
                      </a:r>
                    </a:p>
                  </a:txBody>
                  <a:tcPr marL="9525" marR="9525" marT="9525" marB="0" anchor="ctr">
                    <a:lnL>
                      <a:noFill/>
                    </a:lnL>
                    <a:lnR>
                      <a:noFill/>
                    </a:lnR>
                    <a:lnT>
                      <a:noFill/>
                    </a:lnT>
                    <a:lnB>
                      <a:noFill/>
                    </a:lnB>
                    <a:noFill/>
                  </a:tcPr>
                </a:tc>
                <a:extLst>
                  <a:ext uri="{0D108BD9-81ED-4DB2-BD59-A6C34878D82A}">
                    <a16:rowId xmlns:a16="http://schemas.microsoft.com/office/drawing/2014/main" val="188322174"/>
                  </a:ext>
                </a:extLst>
              </a:tr>
              <a:tr h="200025">
                <a:tc>
                  <a:txBody>
                    <a:bodyPr/>
                    <a:lstStyle/>
                    <a:p>
                      <a:pPr algn="l" fontAlgn="b"/>
                      <a:r>
                        <a:rPr lang="pt-BR" sz="1200" b="0" i="0" u="none" strike="noStrike" dirty="0">
                          <a:solidFill>
                            <a:srgbClr val="000000"/>
                          </a:solidFill>
                          <a:effectLst/>
                          <a:latin typeface="Calibri" panose="020F0502020204030204" pitchFamily="34" charset="0"/>
                        </a:rPr>
                        <a:t>CAIXA ECONOMICA FEDERAL</a:t>
                      </a:r>
                    </a:p>
                  </a:txBody>
                  <a:tcPr marL="9525" marR="9525" marT="9525"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16,73%</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0,02%</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12,18%</a:t>
                      </a:r>
                    </a:p>
                  </a:txBody>
                  <a:tcPr marL="9525" marR="9525" marT="9525" marB="0" anchor="ctr">
                    <a:lnL>
                      <a:noFill/>
                    </a:lnL>
                    <a:lnR>
                      <a:noFill/>
                    </a:lnR>
                    <a:lnT>
                      <a:noFill/>
                    </a:lnT>
                    <a:lnB>
                      <a:noFill/>
                    </a:lnB>
                    <a:noFill/>
                  </a:tcPr>
                </a:tc>
                <a:extLst>
                  <a:ext uri="{0D108BD9-81ED-4DB2-BD59-A6C34878D82A}">
                    <a16:rowId xmlns:a16="http://schemas.microsoft.com/office/drawing/2014/main" val="2125387099"/>
                  </a:ext>
                </a:extLst>
              </a:tr>
              <a:tr h="200025">
                <a:tc>
                  <a:txBody>
                    <a:bodyPr/>
                    <a:lstStyle/>
                    <a:p>
                      <a:pPr algn="l" fontAlgn="b"/>
                      <a:r>
                        <a:rPr lang="pt-BR" sz="1200" b="0" i="0" u="none" strike="noStrike">
                          <a:solidFill>
                            <a:srgbClr val="000000"/>
                          </a:solidFill>
                          <a:effectLst/>
                          <a:latin typeface="Calibri" panose="020F0502020204030204" pitchFamily="34" charset="0"/>
                        </a:rPr>
                        <a:t>BEM DTVM LTDA</a:t>
                      </a:r>
                    </a:p>
                  </a:txBody>
                  <a:tcPr marL="9525" marR="9525" marT="9525"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8,09%</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0,02%</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2,06%</a:t>
                      </a:r>
                    </a:p>
                  </a:txBody>
                  <a:tcPr marL="9525" marR="9525" marT="9525" marB="0" anchor="ctr">
                    <a:lnL>
                      <a:noFill/>
                    </a:lnL>
                    <a:lnR>
                      <a:noFill/>
                    </a:lnR>
                    <a:lnT>
                      <a:noFill/>
                    </a:lnT>
                    <a:lnB>
                      <a:noFill/>
                    </a:lnB>
                    <a:noFill/>
                  </a:tcPr>
                </a:tc>
                <a:extLst>
                  <a:ext uri="{0D108BD9-81ED-4DB2-BD59-A6C34878D82A}">
                    <a16:rowId xmlns:a16="http://schemas.microsoft.com/office/drawing/2014/main" val="2409980191"/>
                  </a:ext>
                </a:extLst>
              </a:tr>
              <a:tr h="200025">
                <a:tc>
                  <a:txBody>
                    <a:bodyPr/>
                    <a:lstStyle/>
                    <a:p>
                      <a:pPr algn="l" fontAlgn="b"/>
                      <a:r>
                        <a:rPr lang="pt-BR" sz="1200" b="0" i="0" u="none" strike="noStrike">
                          <a:solidFill>
                            <a:srgbClr val="000000"/>
                          </a:solidFill>
                          <a:effectLst/>
                          <a:latin typeface="Calibri" panose="020F0502020204030204" pitchFamily="34" charset="0"/>
                        </a:rPr>
                        <a:t>BTG PACTUAL SERVIÇOS FINANCEIROS</a:t>
                      </a:r>
                    </a:p>
                  </a:txBody>
                  <a:tcPr marL="9525" marR="9525" marT="9525"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3,83%</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0,01%</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0,94%</a:t>
                      </a:r>
                    </a:p>
                  </a:txBody>
                  <a:tcPr marL="9525" marR="9525" marT="9525" marB="0" anchor="ctr">
                    <a:lnL>
                      <a:noFill/>
                    </a:lnL>
                    <a:lnR>
                      <a:noFill/>
                    </a:lnR>
                    <a:lnT>
                      <a:noFill/>
                    </a:lnT>
                    <a:lnB>
                      <a:noFill/>
                    </a:lnB>
                    <a:noFill/>
                  </a:tcPr>
                </a:tc>
                <a:extLst>
                  <a:ext uri="{0D108BD9-81ED-4DB2-BD59-A6C34878D82A}">
                    <a16:rowId xmlns:a16="http://schemas.microsoft.com/office/drawing/2014/main" val="718630790"/>
                  </a:ext>
                </a:extLst>
              </a:tr>
              <a:tr h="200025">
                <a:tc>
                  <a:txBody>
                    <a:bodyPr/>
                    <a:lstStyle/>
                    <a:p>
                      <a:pPr algn="l" fontAlgn="b"/>
                      <a:r>
                        <a:rPr lang="pt-BR" sz="1200" b="0" i="0" u="none" strike="noStrike">
                          <a:solidFill>
                            <a:srgbClr val="000000"/>
                          </a:solidFill>
                          <a:effectLst/>
                          <a:latin typeface="Calibri" panose="020F0502020204030204" pitchFamily="34" charset="0"/>
                        </a:rPr>
                        <a:t>RJI CORRETORA DE VALORES</a:t>
                      </a:r>
                    </a:p>
                  </a:txBody>
                  <a:tcPr marL="9525" marR="9525" marT="9525"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0,13%</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0,01%</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Não Informado</a:t>
                      </a:r>
                    </a:p>
                  </a:txBody>
                  <a:tcPr marL="9525" marR="9525" marT="9525" marB="0" anchor="ctr">
                    <a:lnL>
                      <a:noFill/>
                    </a:lnL>
                    <a:lnR>
                      <a:noFill/>
                    </a:lnR>
                    <a:lnT>
                      <a:noFill/>
                    </a:lnT>
                    <a:lnB>
                      <a:noFill/>
                    </a:lnB>
                    <a:noFill/>
                  </a:tcPr>
                </a:tc>
                <a:extLst>
                  <a:ext uri="{0D108BD9-81ED-4DB2-BD59-A6C34878D82A}">
                    <a16:rowId xmlns:a16="http://schemas.microsoft.com/office/drawing/2014/main" val="3575794526"/>
                  </a:ext>
                </a:extLst>
              </a:tr>
              <a:tr h="200025">
                <a:tc>
                  <a:txBody>
                    <a:bodyPr/>
                    <a:lstStyle/>
                    <a:p>
                      <a:pPr algn="l" fontAlgn="b"/>
                      <a:r>
                        <a:rPr lang="pt-BR" sz="1200" b="0" i="0" u="none" strike="noStrike">
                          <a:solidFill>
                            <a:srgbClr val="000000"/>
                          </a:solidFill>
                          <a:effectLst/>
                          <a:latin typeface="Calibri" panose="020F0502020204030204" pitchFamily="34" charset="0"/>
                        </a:rPr>
                        <a:t>SANTANDER CACEIS (GRUPO SANTANDER)</a:t>
                      </a:r>
                    </a:p>
                  </a:txBody>
                  <a:tcPr marL="9525" marR="9525" marT="9525"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1,08%</a:t>
                      </a:r>
                    </a:p>
                  </a:txBody>
                  <a:tcPr marL="9525" marR="9525" marT="9525"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0,00%</a:t>
                      </a:r>
                    </a:p>
                  </a:txBody>
                  <a:tcPr marL="9525" marR="9525" marT="9525" marB="0" anchor="ctr">
                    <a:lnL>
                      <a:noFill/>
                    </a:lnL>
                    <a:lnR>
                      <a:noFill/>
                    </a:lnR>
                    <a:lnT>
                      <a:noFill/>
                    </a:lnT>
                    <a:lnB>
                      <a:noFill/>
                    </a:lnB>
                    <a:noFill/>
                  </a:tcPr>
                </a:tc>
                <a:tc>
                  <a:txBody>
                    <a:bodyPr/>
                    <a:lstStyle/>
                    <a:p>
                      <a:pPr algn="ctr" fontAlgn="ctr"/>
                      <a:r>
                        <a:rPr lang="pt-BR" sz="1200" b="0" i="0" u="none" strike="noStrike" dirty="0">
                          <a:solidFill>
                            <a:srgbClr val="000000"/>
                          </a:solidFill>
                          <a:effectLst/>
                          <a:latin typeface="Arial" panose="020B0604020202020204" pitchFamily="34" charset="0"/>
                        </a:rPr>
                        <a:t>0,87%</a:t>
                      </a:r>
                    </a:p>
                  </a:txBody>
                  <a:tcPr marL="9525" marR="9525" marT="9525" marB="0" anchor="ctr">
                    <a:lnL>
                      <a:noFill/>
                    </a:lnL>
                    <a:lnR>
                      <a:noFill/>
                    </a:lnR>
                    <a:lnT>
                      <a:noFill/>
                    </a:lnT>
                    <a:lnB>
                      <a:noFill/>
                    </a:lnB>
                    <a:noFill/>
                  </a:tcPr>
                </a:tc>
                <a:extLst>
                  <a:ext uri="{0D108BD9-81ED-4DB2-BD59-A6C34878D82A}">
                    <a16:rowId xmlns:a16="http://schemas.microsoft.com/office/drawing/2014/main" val="2287528663"/>
                  </a:ext>
                </a:extLst>
              </a:tr>
            </a:tbl>
          </a:graphicData>
        </a:graphic>
      </p:graphicFrame>
    </p:spTree>
    <p:extLst>
      <p:ext uri="{BB962C8B-B14F-4D97-AF65-F5344CB8AC3E}">
        <p14:creationId xmlns:p14="http://schemas.microsoft.com/office/powerpoint/2010/main" val="106956970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C34CD63-F909-48BB-A9EC-B3A4CF78E320}"/>
              </a:ext>
            </a:extLst>
          </p:cNvPr>
          <p:cNvSpPr/>
          <p:nvPr/>
        </p:nvSpPr>
        <p:spPr>
          <a:xfrm>
            <a:off x="152399" y="189894"/>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14</a:t>
            </a:r>
          </a:p>
        </p:txBody>
      </p:sp>
      <p:sp>
        <p:nvSpPr>
          <p:cNvPr id="3" name="CaixaDeTexto 2">
            <a:extLst>
              <a:ext uri="{FF2B5EF4-FFF2-40B4-BE49-F238E27FC236}">
                <a16:creationId xmlns:a16="http://schemas.microsoft.com/office/drawing/2014/main" id="{474C1664-C182-4256-8756-44A50DDEE0DE}"/>
              </a:ext>
            </a:extLst>
          </p:cNvPr>
          <p:cNvSpPr txBox="1"/>
          <p:nvPr/>
        </p:nvSpPr>
        <p:spPr>
          <a:xfrm>
            <a:off x="748748" y="218127"/>
            <a:ext cx="4041913" cy="369332"/>
          </a:xfrm>
          <a:prstGeom prst="rect">
            <a:avLst/>
          </a:prstGeom>
          <a:noFill/>
        </p:spPr>
        <p:txBody>
          <a:bodyPr wrap="square" rtlCol="0">
            <a:spAutoFit/>
          </a:bodyPr>
          <a:lstStyle/>
          <a:p>
            <a:r>
              <a:rPr lang="pt-BR" b="1" u="sng" dirty="0">
                <a:solidFill>
                  <a:schemeClr val="accent1">
                    <a:lumMod val="75000"/>
                  </a:schemeClr>
                </a:solidFill>
              </a:rPr>
              <a:t>MOVIMENTAÇÕES DE RECURSOS</a:t>
            </a:r>
          </a:p>
        </p:txBody>
      </p:sp>
      <p:sp>
        <p:nvSpPr>
          <p:cNvPr id="12" name="CaixaDeTexto 11">
            <a:extLst>
              <a:ext uri="{FF2B5EF4-FFF2-40B4-BE49-F238E27FC236}">
                <a16:creationId xmlns:a16="http://schemas.microsoft.com/office/drawing/2014/main" id="{AA58C19B-531D-4DCB-9843-54C4636859B0}"/>
              </a:ext>
            </a:extLst>
          </p:cNvPr>
          <p:cNvSpPr txBox="1"/>
          <p:nvPr/>
        </p:nvSpPr>
        <p:spPr>
          <a:xfrm>
            <a:off x="397564" y="1036283"/>
            <a:ext cx="10919789" cy="923330"/>
          </a:xfrm>
          <a:prstGeom prst="rect">
            <a:avLst/>
          </a:prstGeom>
          <a:noFill/>
        </p:spPr>
        <p:txBody>
          <a:bodyPr wrap="square" rtlCol="0">
            <a:spAutoFit/>
          </a:bodyPr>
          <a:lstStyle/>
          <a:p>
            <a:pPr algn="just"/>
            <a:r>
              <a:rPr lang="pt-BR" dirty="0"/>
              <a:t> A </a:t>
            </a:r>
            <a:r>
              <a:rPr lang="pt-BR" b="1" dirty="0"/>
              <a:t>Tabela 6, </a:t>
            </a:r>
            <a:r>
              <a:rPr lang="pt-BR" dirty="0"/>
              <a:t>mostra a composição da carteira de investimentos, as movimentações ocorridas e os rendimentos de cada fundo de investimentos da carteira do fundo capitalizado, no mês </a:t>
            </a:r>
            <a:r>
              <a:rPr lang="pt-BR"/>
              <a:t>de ABRIL. </a:t>
            </a:r>
            <a:r>
              <a:rPr lang="pt-BR" dirty="0"/>
              <a:t>Já a </a:t>
            </a:r>
            <a:r>
              <a:rPr lang="pt-BR" b="1" dirty="0"/>
              <a:t>Tabela 7</a:t>
            </a:r>
            <a:r>
              <a:rPr lang="pt-BR" dirty="0"/>
              <a:t>,</a:t>
            </a:r>
            <a:r>
              <a:rPr lang="pt-BR" b="1" dirty="0"/>
              <a:t> </a:t>
            </a:r>
            <a:r>
              <a:rPr lang="pt-BR" dirty="0"/>
              <a:t>mostra os mesmos valores para o fundo financeiro.</a:t>
            </a:r>
            <a:endParaRPr lang="pt-BR" b="1" dirty="0"/>
          </a:p>
        </p:txBody>
      </p:sp>
    </p:spTree>
    <p:extLst>
      <p:ext uri="{BB962C8B-B14F-4D97-AF65-F5344CB8AC3E}">
        <p14:creationId xmlns:p14="http://schemas.microsoft.com/office/powerpoint/2010/main" val="222351748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D4036513-C2F9-4033-89AE-026A8B0B73E9}"/>
              </a:ext>
            </a:extLst>
          </p:cNvPr>
          <p:cNvSpPr/>
          <p:nvPr/>
        </p:nvSpPr>
        <p:spPr>
          <a:xfrm>
            <a:off x="152399" y="24115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14.1</a:t>
            </a:r>
          </a:p>
        </p:txBody>
      </p:sp>
      <p:sp>
        <p:nvSpPr>
          <p:cNvPr id="10" name="CaixaDeTexto 9">
            <a:extLst>
              <a:ext uri="{FF2B5EF4-FFF2-40B4-BE49-F238E27FC236}">
                <a16:creationId xmlns:a16="http://schemas.microsoft.com/office/drawing/2014/main" id="{1707825C-E404-4205-8FB7-E71021D24A5F}"/>
              </a:ext>
            </a:extLst>
          </p:cNvPr>
          <p:cNvSpPr txBox="1"/>
          <p:nvPr/>
        </p:nvSpPr>
        <p:spPr>
          <a:xfrm>
            <a:off x="642729" y="269386"/>
            <a:ext cx="5958095"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CAPITALIZADO</a:t>
            </a:r>
          </a:p>
        </p:txBody>
      </p:sp>
      <p:sp>
        <p:nvSpPr>
          <p:cNvPr id="7" name="CaixaDeTexto 6">
            <a:extLst>
              <a:ext uri="{FF2B5EF4-FFF2-40B4-BE49-F238E27FC236}">
                <a16:creationId xmlns:a16="http://schemas.microsoft.com/office/drawing/2014/main" id="{ADE6DEE1-F724-4217-80CC-B861192A8477}"/>
              </a:ext>
            </a:extLst>
          </p:cNvPr>
          <p:cNvSpPr txBox="1"/>
          <p:nvPr/>
        </p:nvSpPr>
        <p:spPr>
          <a:xfrm>
            <a:off x="10599255" y="561819"/>
            <a:ext cx="1900030" cy="307777"/>
          </a:xfrm>
          <a:prstGeom prst="rect">
            <a:avLst/>
          </a:prstGeom>
          <a:noFill/>
        </p:spPr>
        <p:txBody>
          <a:bodyPr wrap="square" rtlCol="0">
            <a:spAutoFit/>
          </a:bodyPr>
          <a:lstStyle/>
          <a:p>
            <a:pPr algn="ctr"/>
            <a:r>
              <a:rPr lang="pt-BR" sz="1400" b="1" dirty="0"/>
              <a:t>Tabela 6</a:t>
            </a:r>
          </a:p>
        </p:txBody>
      </p:sp>
      <p:graphicFrame>
        <p:nvGraphicFramePr>
          <p:cNvPr id="2" name="Tabela 1">
            <a:extLst>
              <a:ext uri="{FF2B5EF4-FFF2-40B4-BE49-F238E27FC236}">
                <a16:creationId xmlns:a16="http://schemas.microsoft.com/office/drawing/2014/main" id="{33FF9CF3-1256-51DA-3F9D-B882779E12DA}"/>
              </a:ext>
            </a:extLst>
          </p:cNvPr>
          <p:cNvGraphicFramePr>
            <a:graphicFrameLocks noGrp="1"/>
          </p:cNvGraphicFramePr>
          <p:nvPr>
            <p:extLst>
              <p:ext uri="{D42A27DB-BD31-4B8C-83A1-F6EECF244321}">
                <p14:modId xmlns:p14="http://schemas.microsoft.com/office/powerpoint/2010/main" val="1438303920"/>
              </p:ext>
            </p:extLst>
          </p:nvPr>
        </p:nvGraphicFramePr>
        <p:xfrm>
          <a:off x="152399" y="869596"/>
          <a:ext cx="11720945" cy="5747252"/>
        </p:xfrm>
        <a:graphic>
          <a:graphicData uri="http://schemas.openxmlformats.org/drawingml/2006/table">
            <a:tbl>
              <a:tblPr/>
              <a:tblGrid>
                <a:gridCol w="3124178">
                  <a:extLst>
                    <a:ext uri="{9D8B030D-6E8A-4147-A177-3AD203B41FA5}">
                      <a16:colId xmlns:a16="http://schemas.microsoft.com/office/drawing/2014/main" val="1833572483"/>
                    </a:ext>
                  </a:extLst>
                </a:gridCol>
                <a:gridCol w="1701938">
                  <a:extLst>
                    <a:ext uri="{9D8B030D-6E8A-4147-A177-3AD203B41FA5}">
                      <a16:colId xmlns:a16="http://schemas.microsoft.com/office/drawing/2014/main" val="3032396022"/>
                    </a:ext>
                  </a:extLst>
                </a:gridCol>
                <a:gridCol w="1635972">
                  <a:extLst>
                    <a:ext uri="{9D8B030D-6E8A-4147-A177-3AD203B41FA5}">
                      <a16:colId xmlns:a16="http://schemas.microsoft.com/office/drawing/2014/main" val="2638487887"/>
                    </a:ext>
                  </a:extLst>
                </a:gridCol>
                <a:gridCol w="2005384">
                  <a:extLst>
                    <a:ext uri="{9D8B030D-6E8A-4147-A177-3AD203B41FA5}">
                      <a16:colId xmlns:a16="http://schemas.microsoft.com/office/drawing/2014/main" val="2391004872"/>
                    </a:ext>
                  </a:extLst>
                </a:gridCol>
                <a:gridCol w="1638610">
                  <a:extLst>
                    <a:ext uri="{9D8B030D-6E8A-4147-A177-3AD203B41FA5}">
                      <a16:colId xmlns:a16="http://schemas.microsoft.com/office/drawing/2014/main" val="1160554346"/>
                    </a:ext>
                  </a:extLst>
                </a:gridCol>
                <a:gridCol w="1614863">
                  <a:extLst>
                    <a:ext uri="{9D8B030D-6E8A-4147-A177-3AD203B41FA5}">
                      <a16:colId xmlns:a16="http://schemas.microsoft.com/office/drawing/2014/main" val="2586690907"/>
                    </a:ext>
                  </a:extLst>
                </a:gridCol>
              </a:tblGrid>
              <a:tr h="222780">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3218734712"/>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(20220802 6,230000%)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R$ 20.521.930,41</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R$ 156.937,26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R$ 20.678.867,67</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508826877"/>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(20220803 6,310000%)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R$ 23.060.761,93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R$ 177.901,10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R$ 23.238.663,03</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3992275891"/>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(20220811 5,941000%)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R$ 7.723.080,17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R$ 57.210,97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R$ 7.780.291,14</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88407583"/>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(20220205 6,535%)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R$ 21.942.577,98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R$ 173.354,06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R$ 22.115.932,04</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68638412"/>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(20220830 5,972000%)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R$ 4.315.583,40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R$ 32.080,29</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R$ 4.347.663,69</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555887077"/>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(20221114 6,12%)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R$ 12.791.894,26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R$ 96.669,68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R$ 12.888.563,94</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4068922933"/>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(20221114 6,12%)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R$ 17.786.080,94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R$ 134.397,14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R$ 17.920.478,07</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3616871541"/>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(20221124 6,28%)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R$ 8.452.052,87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R$ 64.988,96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R$ 8.517.041,83</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4226828219"/>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(20221124 6,28%)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R$ 7.117.770,80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R$ 54.729,11</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R$ 7.172.499,91</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470225881"/>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20400815 (20221124 6,21%)</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R$ 16.999.929,40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R$ 129.721,34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R$ 17.129.650,74</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797946405"/>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(2022122022 6,365%)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R$ 5.764.383,67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R$ 44.727,76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R$ 5.809.111,43</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3981978895"/>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(20221216 6,34%)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R$ 4.749.546,32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R$ 36.754,93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R$ 4.786.301,25</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400252534"/>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20350515  (20221216 6,36%)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R$ 6.853.677,75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R$ 53.149,14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R$ 6.906.826,89</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881809614"/>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(20221216 6,34%)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R$ 4.894.750,06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R$ 37.879,75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R$ 4.932.629,81</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692141120"/>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20400815 (20221216 6,3%)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R$ 11.505.147,58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R$ 88.653,91</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R$ 11.593.801,49</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659310071"/>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46163704 20600815 (20231024 6,02%)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R$ 4.594.472,77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R$ 34.336,65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R$ 4.628.809,42</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118968609"/>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20550515 (20231024 6,02%)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R$ 7.657.207,34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R$ 57.232,42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R$ 7.714.439,76</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324028677"/>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20500815  (20231024 6,2%)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R$ 10.211.951,51</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R$ 76.320,24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R$ 10.288.271,75</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651797911"/>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20600815 (20240412 6,04%)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R$ 6.001.287,59</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R$ 9.071.409,27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R$ 15.072.696,86</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745142148"/>
                  </a:ext>
                </a:extLst>
              </a:tr>
              <a:tr h="222780">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20450515 (20240412 6,03%)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R$ 15.002.828,60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-R$ 8.973.567,18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R$ 6.029.261,42</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3784920906"/>
                  </a:ext>
                </a:extLst>
              </a:tr>
              <a:tr h="697484">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XP MACRO JUROS ATIVO FUNDO DE INVESTIMENTO EM COTAS DE FUNDOS DE INVESTIMENTO RENDA FIXA LONGO PRAZO</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R$ 7.471.420,05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-R$ 31.165,41</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R$ 7.440.254,64</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492848587"/>
                  </a:ext>
                </a:extLst>
              </a:tr>
              <a:tr h="37138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TREND PÓS-FIXADO FIC RENDA FIXA SIMPLES</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R$ 3.807.833,07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R$ 33.647,65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R$ 3.841.480,72</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898160989"/>
                  </a:ext>
                </a:extLst>
              </a:tr>
            </a:tbl>
          </a:graphicData>
        </a:graphic>
      </p:graphicFrame>
    </p:spTree>
    <p:extLst>
      <p:ext uri="{BB962C8B-B14F-4D97-AF65-F5344CB8AC3E}">
        <p14:creationId xmlns:p14="http://schemas.microsoft.com/office/powerpoint/2010/main" val="211757788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51F1C5CB-E6DC-4E25-8EFF-F9F5865FB230}"/>
              </a:ext>
            </a:extLst>
          </p:cNvPr>
          <p:cNvSpPr/>
          <p:nvPr/>
        </p:nvSpPr>
        <p:spPr>
          <a:xfrm>
            <a:off x="152399" y="21464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14.2</a:t>
            </a:r>
          </a:p>
        </p:txBody>
      </p:sp>
      <p:sp>
        <p:nvSpPr>
          <p:cNvPr id="6" name="CaixaDeTexto 5">
            <a:extLst>
              <a:ext uri="{FF2B5EF4-FFF2-40B4-BE49-F238E27FC236}">
                <a16:creationId xmlns:a16="http://schemas.microsoft.com/office/drawing/2014/main" id="{523DF24F-B091-480E-90F9-C60C6D731F3B}"/>
              </a:ext>
            </a:extLst>
          </p:cNvPr>
          <p:cNvSpPr txBox="1"/>
          <p:nvPr/>
        </p:nvSpPr>
        <p:spPr>
          <a:xfrm>
            <a:off x="748748" y="242881"/>
            <a:ext cx="6185452"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CAPITALIZADO</a:t>
            </a:r>
          </a:p>
        </p:txBody>
      </p:sp>
      <p:sp>
        <p:nvSpPr>
          <p:cNvPr id="7" name="CaixaDeTexto 6">
            <a:extLst>
              <a:ext uri="{FF2B5EF4-FFF2-40B4-BE49-F238E27FC236}">
                <a16:creationId xmlns:a16="http://schemas.microsoft.com/office/drawing/2014/main" id="{E8187AD9-1678-4DDC-B8FE-4CCDBE19C769}"/>
              </a:ext>
            </a:extLst>
          </p:cNvPr>
          <p:cNvSpPr txBox="1"/>
          <p:nvPr/>
        </p:nvSpPr>
        <p:spPr>
          <a:xfrm>
            <a:off x="10493237" y="578325"/>
            <a:ext cx="1900030" cy="307777"/>
          </a:xfrm>
          <a:prstGeom prst="rect">
            <a:avLst/>
          </a:prstGeom>
          <a:noFill/>
        </p:spPr>
        <p:txBody>
          <a:bodyPr wrap="square" rtlCol="0">
            <a:spAutoFit/>
          </a:bodyPr>
          <a:lstStyle/>
          <a:p>
            <a:pPr algn="ctr"/>
            <a:r>
              <a:rPr lang="pt-BR" sz="1400" b="1" dirty="0"/>
              <a:t>Tabela 6</a:t>
            </a:r>
          </a:p>
        </p:txBody>
      </p:sp>
      <p:graphicFrame>
        <p:nvGraphicFramePr>
          <p:cNvPr id="3" name="Tabela 2">
            <a:extLst>
              <a:ext uri="{FF2B5EF4-FFF2-40B4-BE49-F238E27FC236}">
                <a16:creationId xmlns:a16="http://schemas.microsoft.com/office/drawing/2014/main" id="{DC8B392B-10CA-23D2-3D66-9A8D4D2E0100}"/>
              </a:ext>
            </a:extLst>
          </p:cNvPr>
          <p:cNvGraphicFramePr>
            <a:graphicFrameLocks noGrp="1"/>
          </p:cNvGraphicFramePr>
          <p:nvPr>
            <p:extLst>
              <p:ext uri="{D42A27DB-BD31-4B8C-83A1-F6EECF244321}">
                <p14:modId xmlns:p14="http://schemas.microsoft.com/office/powerpoint/2010/main" val="3875819630"/>
              </p:ext>
            </p:extLst>
          </p:nvPr>
        </p:nvGraphicFramePr>
        <p:xfrm>
          <a:off x="152398" y="882605"/>
          <a:ext cx="11769436" cy="2739080"/>
        </p:xfrm>
        <a:graphic>
          <a:graphicData uri="http://schemas.openxmlformats.org/drawingml/2006/table">
            <a:tbl>
              <a:tblPr/>
              <a:tblGrid>
                <a:gridCol w="3137103">
                  <a:extLst>
                    <a:ext uri="{9D8B030D-6E8A-4147-A177-3AD203B41FA5}">
                      <a16:colId xmlns:a16="http://schemas.microsoft.com/office/drawing/2014/main" val="1769305980"/>
                    </a:ext>
                  </a:extLst>
                </a:gridCol>
                <a:gridCol w="1708979">
                  <a:extLst>
                    <a:ext uri="{9D8B030D-6E8A-4147-A177-3AD203B41FA5}">
                      <a16:colId xmlns:a16="http://schemas.microsoft.com/office/drawing/2014/main" val="3731614474"/>
                    </a:ext>
                  </a:extLst>
                </a:gridCol>
                <a:gridCol w="1642740">
                  <a:extLst>
                    <a:ext uri="{9D8B030D-6E8A-4147-A177-3AD203B41FA5}">
                      <a16:colId xmlns:a16="http://schemas.microsoft.com/office/drawing/2014/main" val="1179320336"/>
                    </a:ext>
                  </a:extLst>
                </a:gridCol>
                <a:gridCol w="2013681">
                  <a:extLst>
                    <a:ext uri="{9D8B030D-6E8A-4147-A177-3AD203B41FA5}">
                      <a16:colId xmlns:a16="http://schemas.microsoft.com/office/drawing/2014/main" val="2486450037"/>
                    </a:ext>
                  </a:extLst>
                </a:gridCol>
                <a:gridCol w="1645390">
                  <a:extLst>
                    <a:ext uri="{9D8B030D-6E8A-4147-A177-3AD203B41FA5}">
                      <a16:colId xmlns:a16="http://schemas.microsoft.com/office/drawing/2014/main" val="2034183923"/>
                    </a:ext>
                  </a:extLst>
                </a:gridCol>
                <a:gridCol w="1621543">
                  <a:extLst>
                    <a:ext uri="{9D8B030D-6E8A-4147-A177-3AD203B41FA5}">
                      <a16:colId xmlns:a16="http://schemas.microsoft.com/office/drawing/2014/main" val="2797633815"/>
                    </a:ext>
                  </a:extLst>
                </a:gridCol>
              </a:tblGrid>
              <a:tr h="149208">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3925266145"/>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IRF-M1 TÍTULOS PÚBLICOS FUNDO DE INVESTIMENTO EM COTAS DE FI</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R$ 51.428.918,99</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R$ 289.730,47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R$ 51.718.649,46</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506094615"/>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PERFIL FIC RENDA FIXA REFERENCIADO DI PREVIDENCIÁRIO LP</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R$ 124.041.360,56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R$ 118.000,00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-R$ 23.127.990,25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R$ 1.009.165,78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R$ 102.040.536,09</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263096738"/>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IDKA2 TÍTULOS PÚBLICOS FUNDO DE INVESTIMENTO</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R$ 81.250.544,52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-R$ 210.657,80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R$ 81.039.886,72</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747541581"/>
                  </a:ext>
                </a:extLst>
              </a:tr>
              <a:tr h="447624">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FLUXO FUNDO DE INVESTIMENTO EM COTAS DE FUNDOS DE INVESTIMENTO</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R$ 5.566,50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R$ 8.307.412,13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-R$ 8.319.623,00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R$ 6.699,55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R$ 55,18</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356369917"/>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IMA-B TÍTULOS PÚBLICOS FUNDO DE INVESTIMENTO</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R$ 39.651.847,82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-R$ 647.318,75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R$ 39.004.529,07</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98970864"/>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IMA-B 5 LONGO PRAZO FUNDO DE INVESTIMENTO EM COTAS DE FI</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R$ 50.188.243,56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-R$ 112.405,48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R$ 50.075.838,08</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055544639"/>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SOMMA TORINO FI RENDA FIXA CRED PRIV LONGO PRAZO</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R$ 9.019.561,17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R$ 55.445,40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R$ 9.075.006,57</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026881815"/>
                  </a:ext>
                </a:extLst>
              </a:tr>
            </a:tbl>
          </a:graphicData>
        </a:graphic>
      </p:graphicFrame>
      <p:graphicFrame>
        <p:nvGraphicFramePr>
          <p:cNvPr id="9" name="Tabela 8">
            <a:extLst>
              <a:ext uri="{FF2B5EF4-FFF2-40B4-BE49-F238E27FC236}">
                <a16:creationId xmlns:a16="http://schemas.microsoft.com/office/drawing/2014/main" id="{D7DBA606-E527-933D-165E-6FC787B7666A}"/>
              </a:ext>
            </a:extLst>
          </p:cNvPr>
          <p:cNvGraphicFramePr>
            <a:graphicFrameLocks noGrp="1"/>
          </p:cNvGraphicFramePr>
          <p:nvPr>
            <p:extLst>
              <p:ext uri="{D42A27DB-BD31-4B8C-83A1-F6EECF244321}">
                <p14:modId xmlns:p14="http://schemas.microsoft.com/office/powerpoint/2010/main" val="1991893199"/>
              </p:ext>
            </p:extLst>
          </p:nvPr>
        </p:nvGraphicFramePr>
        <p:xfrm>
          <a:off x="152397" y="3892077"/>
          <a:ext cx="11769435" cy="2082730"/>
        </p:xfrm>
        <a:graphic>
          <a:graphicData uri="http://schemas.openxmlformats.org/drawingml/2006/table">
            <a:tbl>
              <a:tblPr/>
              <a:tblGrid>
                <a:gridCol w="3137102">
                  <a:extLst>
                    <a:ext uri="{9D8B030D-6E8A-4147-A177-3AD203B41FA5}">
                      <a16:colId xmlns:a16="http://schemas.microsoft.com/office/drawing/2014/main" val="2216907606"/>
                    </a:ext>
                  </a:extLst>
                </a:gridCol>
                <a:gridCol w="1708979">
                  <a:extLst>
                    <a:ext uri="{9D8B030D-6E8A-4147-A177-3AD203B41FA5}">
                      <a16:colId xmlns:a16="http://schemas.microsoft.com/office/drawing/2014/main" val="3357132811"/>
                    </a:ext>
                  </a:extLst>
                </a:gridCol>
                <a:gridCol w="1642740">
                  <a:extLst>
                    <a:ext uri="{9D8B030D-6E8A-4147-A177-3AD203B41FA5}">
                      <a16:colId xmlns:a16="http://schemas.microsoft.com/office/drawing/2014/main" val="3453726058"/>
                    </a:ext>
                  </a:extLst>
                </a:gridCol>
                <a:gridCol w="2013681">
                  <a:extLst>
                    <a:ext uri="{9D8B030D-6E8A-4147-A177-3AD203B41FA5}">
                      <a16:colId xmlns:a16="http://schemas.microsoft.com/office/drawing/2014/main" val="2986127314"/>
                    </a:ext>
                  </a:extLst>
                </a:gridCol>
                <a:gridCol w="1645390">
                  <a:extLst>
                    <a:ext uri="{9D8B030D-6E8A-4147-A177-3AD203B41FA5}">
                      <a16:colId xmlns:a16="http://schemas.microsoft.com/office/drawing/2014/main" val="3751404240"/>
                    </a:ext>
                  </a:extLst>
                </a:gridCol>
                <a:gridCol w="1621543">
                  <a:extLst>
                    <a:ext uri="{9D8B030D-6E8A-4147-A177-3AD203B41FA5}">
                      <a16:colId xmlns:a16="http://schemas.microsoft.com/office/drawing/2014/main" val="1277246745"/>
                    </a:ext>
                  </a:extLst>
                </a:gridCol>
              </a:tblGrid>
              <a:tr h="149208">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2657872293"/>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CAIXA BRASIL FI RENDA FIXA REFERENCIADO DI LP</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R$ 25.983.865,50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R$ 231.642,45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R$ 26.215.507,95</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14692872"/>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FUNDO DE INVESTIMENTO CAIXA BRASIL IRF-M 1 TÍTULOS PÚBLICOS RENDA FIXA</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R$ 38.196.435,55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R$ 223.265,93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R$ 38.419.701,49</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778169641"/>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CAIXA BRASIL IMA-B 5+ TÍTULOS PÚBLICOS FI RENDA FIXA LP</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R$ 70.337.475,51</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-R$ 2.047.456,49</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R$ 68.290.019,02</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140824716"/>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BBIF MASTER FIDC LP</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R$ 1.110.911,13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-R$ 4.475,07</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R$ 1.106.436,06</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503063395"/>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TOWER II IMA-B 5 FI RENDA FIXA</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R$ 244.124,33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-R$ 14.127,68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R$ 328,49</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R$ 230.325,14</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90146590"/>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TOWER IMA-B 5 FI RENDA FIXA</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R$ 104.722,13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-R$ 49.418,58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-R$ 2.539,12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R$ 52.764,43</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13577549"/>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LFSN-LFSN2200AIW 7.8600% a.a</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R$ 29.883.914,94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R$ 549.897,09</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R$ 30.433.812,03</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3142043445"/>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LFSN-LF002400B6F BRADESCO 6,42% a.a.</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R$ 10.000.000,00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R$ 20.287,91</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R$ 10.020.287,91</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906383987"/>
                  </a:ext>
                </a:extLst>
              </a:tr>
              <a:tr h="149208">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Renda Fixa</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R$ 729.669.544,49</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R$ 39.429.528,32</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-R$ 31.511.159,51</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R$ 948.691,48</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R$ 738.556.892,69</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3932574432"/>
                  </a:ext>
                </a:extLst>
              </a:tr>
            </a:tbl>
          </a:graphicData>
        </a:graphic>
      </p:graphicFrame>
    </p:spTree>
    <p:extLst>
      <p:ext uri="{BB962C8B-B14F-4D97-AF65-F5344CB8AC3E}">
        <p14:creationId xmlns:p14="http://schemas.microsoft.com/office/powerpoint/2010/main" val="118491676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51F1C5CB-E6DC-4E25-8EFF-F9F5865FB230}"/>
              </a:ext>
            </a:extLst>
          </p:cNvPr>
          <p:cNvSpPr/>
          <p:nvPr/>
        </p:nvSpPr>
        <p:spPr>
          <a:xfrm>
            <a:off x="152399" y="21464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14.2</a:t>
            </a:r>
          </a:p>
        </p:txBody>
      </p:sp>
      <p:sp>
        <p:nvSpPr>
          <p:cNvPr id="6" name="CaixaDeTexto 5">
            <a:extLst>
              <a:ext uri="{FF2B5EF4-FFF2-40B4-BE49-F238E27FC236}">
                <a16:creationId xmlns:a16="http://schemas.microsoft.com/office/drawing/2014/main" id="{523DF24F-B091-480E-90F9-C60C6D731F3B}"/>
              </a:ext>
            </a:extLst>
          </p:cNvPr>
          <p:cNvSpPr txBox="1"/>
          <p:nvPr/>
        </p:nvSpPr>
        <p:spPr>
          <a:xfrm>
            <a:off x="748748" y="242881"/>
            <a:ext cx="6185452"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CAPITALIZADO</a:t>
            </a:r>
          </a:p>
        </p:txBody>
      </p:sp>
      <p:sp>
        <p:nvSpPr>
          <p:cNvPr id="7" name="CaixaDeTexto 6">
            <a:extLst>
              <a:ext uri="{FF2B5EF4-FFF2-40B4-BE49-F238E27FC236}">
                <a16:creationId xmlns:a16="http://schemas.microsoft.com/office/drawing/2014/main" id="{E8187AD9-1678-4DDC-B8FE-4CCDBE19C769}"/>
              </a:ext>
            </a:extLst>
          </p:cNvPr>
          <p:cNvSpPr txBox="1"/>
          <p:nvPr/>
        </p:nvSpPr>
        <p:spPr>
          <a:xfrm>
            <a:off x="10139571" y="364437"/>
            <a:ext cx="1900030" cy="307777"/>
          </a:xfrm>
          <a:prstGeom prst="rect">
            <a:avLst/>
          </a:prstGeom>
          <a:noFill/>
        </p:spPr>
        <p:txBody>
          <a:bodyPr wrap="square" rtlCol="0">
            <a:spAutoFit/>
          </a:bodyPr>
          <a:lstStyle/>
          <a:p>
            <a:pPr algn="ctr"/>
            <a:r>
              <a:rPr lang="pt-BR" sz="1400" b="1" dirty="0"/>
              <a:t>Tabela 6</a:t>
            </a:r>
          </a:p>
        </p:txBody>
      </p:sp>
      <p:graphicFrame>
        <p:nvGraphicFramePr>
          <p:cNvPr id="3" name="Tabela 2">
            <a:extLst>
              <a:ext uri="{FF2B5EF4-FFF2-40B4-BE49-F238E27FC236}">
                <a16:creationId xmlns:a16="http://schemas.microsoft.com/office/drawing/2014/main" id="{EC593FEC-4DE7-6552-FFBA-8F707A0D9F32}"/>
              </a:ext>
            </a:extLst>
          </p:cNvPr>
          <p:cNvGraphicFramePr>
            <a:graphicFrameLocks noGrp="1"/>
          </p:cNvGraphicFramePr>
          <p:nvPr>
            <p:extLst>
              <p:ext uri="{D42A27DB-BD31-4B8C-83A1-F6EECF244321}">
                <p14:modId xmlns:p14="http://schemas.microsoft.com/office/powerpoint/2010/main" val="2179843599"/>
              </p:ext>
            </p:extLst>
          </p:nvPr>
        </p:nvGraphicFramePr>
        <p:xfrm>
          <a:off x="152398" y="957539"/>
          <a:ext cx="11637820" cy="1223215"/>
        </p:xfrm>
        <a:graphic>
          <a:graphicData uri="http://schemas.openxmlformats.org/drawingml/2006/table">
            <a:tbl>
              <a:tblPr/>
              <a:tblGrid>
                <a:gridCol w="3102021">
                  <a:extLst>
                    <a:ext uri="{9D8B030D-6E8A-4147-A177-3AD203B41FA5}">
                      <a16:colId xmlns:a16="http://schemas.microsoft.com/office/drawing/2014/main" val="356550882"/>
                    </a:ext>
                  </a:extLst>
                </a:gridCol>
                <a:gridCol w="1689868">
                  <a:extLst>
                    <a:ext uri="{9D8B030D-6E8A-4147-A177-3AD203B41FA5}">
                      <a16:colId xmlns:a16="http://schemas.microsoft.com/office/drawing/2014/main" val="1061785355"/>
                    </a:ext>
                  </a:extLst>
                </a:gridCol>
                <a:gridCol w="1624370">
                  <a:extLst>
                    <a:ext uri="{9D8B030D-6E8A-4147-A177-3AD203B41FA5}">
                      <a16:colId xmlns:a16="http://schemas.microsoft.com/office/drawing/2014/main" val="108741818"/>
                    </a:ext>
                  </a:extLst>
                </a:gridCol>
                <a:gridCol w="1991162">
                  <a:extLst>
                    <a:ext uri="{9D8B030D-6E8A-4147-A177-3AD203B41FA5}">
                      <a16:colId xmlns:a16="http://schemas.microsoft.com/office/drawing/2014/main" val="1712442082"/>
                    </a:ext>
                  </a:extLst>
                </a:gridCol>
                <a:gridCol w="1626989">
                  <a:extLst>
                    <a:ext uri="{9D8B030D-6E8A-4147-A177-3AD203B41FA5}">
                      <a16:colId xmlns:a16="http://schemas.microsoft.com/office/drawing/2014/main" val="3087535475"/>
                    </a:ext>
                  </a:extLst>
                </a:gridCol>
                <a:gridCol w="1603410">
                  <a:extLst>
                    <a:ext uri="{9D8B030D-6E8A-4147-A177-3AD203B41FA5}">
                      <a16:colId xmlns:a16="http://schemas.microsoft.com/office/drawing/2014/main" val="1209135657"/>
                    </a:ext>
                  </a:extLst>
                </a:gridCol>
              </a:tblGrid>
              <a:tr h="149208">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3241452228"/>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QUANTITATIVO FIC AÇÕES</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R$ 10.233.945,46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-R$ 298.872,45</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R$ 9.935.073,01</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3557145234"/>
                  </a:ext>
                </a:extLst>
              </a:tr>
              <a:tr h="149208">
                <a:tc>
                  <a:txBody>
                    <a:bodyPr/>
                    <a:lstStyle/>
                    <a:p>
                      <a:pPr algn="l" fontAlgn="ctr"/>
                      <a:r>
                        <a:rPr lang="en-US" sz="1100" b="0" i="0" u="none" strike="noStrike">
                          <a:solidFill>
                            <a:srgbClr val="000000"/>
                          </a:solidFill>
                          <a:effectLst/>
                          <a:highlight>
                            <a:srgbClr val="FFFFFF"/>
                          </a:highlight>
                          <a:latin typeface="Calibri" panose="020F0502020204030204" pitchFamily="34" charset="0"/>
                        </a:rPr>
                        <a:t>AZ QUEST SMALL MID CAPS FIC AÇÕES</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R$ 7.399.042,40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-R$ 295.504,56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R$ 7.103.537,84</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3640576869"/>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BRADESCO FIA DIVIDENDOS</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R$ 12.286.133,39</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-R$ 386.300,38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R$ 11.899.833,02</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699369831"/>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FINACAP MAURITSSTAD FIA</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R$ 8.715.026,59</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-R$ 425.203,84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R$ 8.289.822,76</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2551380914"/>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CONSTÂNCIA FUNDAMENTO FI AÇÕES</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R$ 5.309.969,12</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-R$ 300.982,23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R$ 5.008.986,89</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34536268"/>
                  </a:ext>
                </a:extLst>
              </a:tr>
              <a:tr h="149208">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Renda Variável</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R$ 43.944.116,98</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-R$ 1.706.863,46</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R$ 42.237.253,52</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1654786912"/>
                  </a:ext>
                </a:extLst>
              </a:tr>
            </a:tbl>
          </a:graphicData>
        </a:graphic>
      </p:graphicFrame>
      <p:graphicFrame>
        <p:nvGraphicFramePr>
          <p:cNvPr id="8" name="Tabela 7">
            <a:extLst>
              <a:ext uri="{FF2B5EF4-FFF2-40B4-BE49-F238E27FC236}">
                <a16:creationId xmlns:a16="http://schemas.microsoft.com/office/drawing/2014/main" id="{45483793-E889-5DF7-2CA8-8FCDC965D170}"/>
              </a:ext>
            </a:extLst>
          </p:cNvPr>
          <p:cNvGraphicFramePr>
            <a:graphicFrameLocks noGrp="1"/>
          </p:cNvGraphicFramePr>
          <p:nvPr>
            <p:extLst>
              <p:ext uri="{D42A27DB-BD31-4B8C-83A1-F6EECF244321}">
                <p14:modId xmlns:p14="http://schemas.microsoft.com/office/powerpoint/2010/main" val="248388351"/>
              </p:ext>
            </p:extLst>
          </p:nvPr>
        </p:nvGraphicFramePr>
        <p:xfrm>
          <a:off x="152397" y="2466079"/>
          <a:ext cx="11637820" cy="1558495"/>
        </p:xfrm>
        <a:graphic>
          <a:graphicData uri="http://schemas.openxmlformats.org/drawingml/2006/table">
            <a:tbl>
              <a:tblPr/>
              <a:tblGrid>
                <a:gridCol w="3102021">
                  <a:extLst>
                    <a:ext uri="{9D8B030D-6E8A-4147-A177-3AD203B41FA5}">
                      <a16:colId xmlns:a16="http://schemas.microsoft.com/office/drawing/2014/main" val="2649075058"/>
                    </a:ext>
                  </a:extLst>
                </a:gridCol>
                <a:gridCol w="1689868">
                  <a:extLst>
                    <a:ext uri="{9D8B030D-6E8A-4147-A177-3AD203B41FA5}">
                      <a16:colId xmlns:a16="http://schemas.microsoft.com/office/drawing/2014/main" val="2099084437"/>
                    </a:ext>
                  </a:extLst>
                </a:gridCol>
                <a:gridCol w="1624370">
                  <a:extLst>
                    <a:ext uri="{9D8B030D-6E8A-4147-A177-3AD203B41FA5}">
                      <a16:colId xmlns:a16="http://schemas.microsoft.com/office/drawing/2014/main" val="3500888409"/>
                    </a:ext>
                  </a:extLst>
                </a:gridCol>
                <a:gridCol w="1991162">
                  <a:extLst>
                    <a:ext uri="{9D8B030D-6E8A-4147-A177-3AD203B41FA5}">
                      <a16:colId xmlns:a16="http://schemas.microsoft.com/office/drawing/2014/main" val="4001451475"/>
                    </a:ext>
                  </a:extLst>
                </a:gridCol>
                <a:gridCol w="1626989">
                  <a:extLst>
                    <a:ext uri="{9D8B030D-6E8A-4147-A177-3AD203B41FA5}">
                      <a16:colId xmlns:a16="http://schemas.microsoft.com/office/drawing/2014/main" val="3351037326"/>
                    </a:ext>
                  </a:extLst>
                </a:gridCol>
                <a:gridCol w="1603410">
                  <a:extLst>
                    <a:ext uri="{9D8B030D-6E8A-4147-A177-3AD203B41FA5}">
                      <a16:colId xmlns:a16="http://schemas.microsoft.com/office/drawing/2014/main" val="2558661217"/>
                    </a:ext>
                  </a:extLst>
                </a:gridCol>
              </a:tblGrid>
              <a:tr h="149208">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Saldo Anterior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3933112"/>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GERAÇÃO DE ENERGIA FUNDO DE INVESTIMENTO EM PARTICIPAÇÕES MULTIESTRATÉGIA</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-R$ 52.008,53</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-R$ 165,58</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-R$ 52.174,11</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980195713"/>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ICATU VANGUARDA IGARATÉ LONG BIASED FI MULTIMERCADO</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R$ 13.026.043,04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-R$ 197.310,00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R$ 12.828.733,04</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1467757001"/>
                  </a:ext>
                </a:extLst>
              </a:tr>
              <a:tr h="149208">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Fundos Estruturados</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R$ 12.974.034,51</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-R$ 197.475,58</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R$ 12.776.558,93</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1053518236"/>
                  </a:ext>
                </a:extLst>
              </a:tr>
              <a:tr h="149208">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2346790922"/>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HAZ FII - ATCR11</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R$ 763.972,84</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-R$ 842,86</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R$ 773,99</a:t>
                      </a:r>
                    </a:p>
                  </a:txBody>
                  <a:tcPr marL="7105" marR="7105" marT="710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R$ 763.903,97</a:t>
                      </a:r>
                    </a:p>
                  </a:txBody>
                  <a:tcPr marL="7105" marR="7105" marT="7105" marB="0" anchor="ctr">
                    <a:lnL>
                      <a:noFill/>
                    </a:lnL>
                    <a:lnR>
                      <a:noFill/>
                    </a:lnR>
                    <a:lnT>
                      <a:noFill/>
                    </a:lnT>
                    <a:lnB>
                      <a:noFill/>
                    </a:lnB>
                    <a:solidFill>
                      <a:srgbClr val="FFFFFF"/>
                    </a:solidFill>
                  </a:tcPr>
                </a:tc>
                <a:extLst>
                  <a:ext uri="{0D108BD9-81ED-4DB2-BD59-A6C34878D82A}">
                    <a16:rowId xmlns:a16="http://schemas.microsoft.com/office/drawing/2014/main" val="907520339"/>
                  </a:ext>
                </a:extLst>
              </a:tr>
              <a:tr h="149208">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Fundos Imobiliários</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R$ 763.972,84</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-R$ 842,86</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R$ 773,99</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R$ 763.903,97</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2813620272"/>
                  </a:ext>
                </a:extLst>
              </a:tr>
            </a:tbl>
          </a:graphicData>
        </a:graphic>
      </p:graphicFrame>
    </p:spTree>
    <p:extLst>
      <p:ext uri="{BB962C8B-B14F-4D97-AF65-F5344CB8AC3E}">
        <p14:creationId xmlns:p14="http://schemas.microsoft.com/office/powerpoint/2010/main" val="246244616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F500A39D-246D-46A1-A088-D29A5F8B6F11}"/>
              </a:ext>
            </a:extLst>
          </p:cNvPr>
          <p:cNvSpPr/>
          <p:nvPr/>
        </p:nvSpPr>
        <p:spPr>
          <a:xfrm>
            <a:off x="578125" y="31080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9" name="CaixaDeTexto 8">
            <a:extLst>
              <a:ext uri="{FF2B5EF4-FFF2-40B4-BE49-F238E27FC236}">
                <a16:creationId xmlns:a16="http://schemas.microsoft.com/office/drawing/2014/main" id="{25CC2922-AC57-4230-BB7F-F5AA715CA202}"/>
              </a:ext>
            </a:extLst>
          </p:cNvPr>
          <p:cNvSpPr txBox="1"/>
          <p:nvPr/>
        </p:nvSpPr>
        <p:spPr>
          <a:xfrm>
            <a:off x="1188329" y="339034"/>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2" name="CaixaDeTexto 1">
            <a:extLst>
              <a:ext uri="{FF2B5EF4-FFF2-40B4-BE49-F238E27FC236}">
                <a16:creationId xmlns:a16="http://schemas.microsoft.com/office/drawing/2014/main" id="{ACCE25AB-7A9E-4841-81EF-0613B0D250C1}"/>
              </a:ext>
            </a:extLst>
          </p:cNvPr>
          <p:cNvSpPr txBox="1"/>
          <p:nvPr/>
        </p:nvSpPr>
        <p:spPr>
          <a:xfrm>
            <a:off x="10295435" y="443937"/>
            <a:ext cx="1900030" cy="307777"/>
          </a:xfrm>
          <a:prstGeom prst="rect">
            <a:avLst/>
          </a:prstGeom>
          <a:noFill/>
        </p:spPr>
        <p:txBody>
          <a:bodyPr wrap="square" rtlCol="0">
            <a:spAutoFit/>
          </a:bodyPr>
          <a:lstStyle/>
          <a:p>
            <a:pPr algn="ctr"/>
            <a:r>
              <a:rPr lang="pt-BR" sz="1400" b="1" dirty="0"/>
              <a:t>Tabela 1</a:t>
            </a:r>
          </a:p>
        </p:txBody>
      </p:sp>
      <p:graphicFrame>
        <p:nvGraphicFramePr>
          <p:cNvPr id="5" name="Tabela 4">
            <a:extLst>
              <a:ext uri="{FF2B5EF4-FFF2-40B4-BE49-F238E27FC236}">
                <a16:creationId xmlns:a16="http://schemas.microsoft.com/office/drawing/2014/main" id="{055CF7E3-371B-1824-2FAB-7B6E7AE9EF6D}"/>
              </a:ext>
            </a:extLst>
          </p:cNvPr>
          <p:cNvGraphicFramePr>
            <a:graphicFrameLocks noGrp="1"/>
          </p:cNvGraphicFramePr>
          <p:nvPr>
            <p:extLst>
              <p:ext uri="{D42A27DB-BD31-4B8C-83A1-F6EECF244321}">
                <p14:modId xmlns:p14="http://schemas.microsoft.com/office/powerpoint/2010/main" val="1795028693"/>
              </p:ext>
            </p:extLst>
          </p:nvPr>
        </p:nvGraphicFramePr>
        <p:xfrm>
          <a:off x="578125" y="1099807"/>
          <a:ext cx="11073550" cy="5447392"/>
        </p:xfrm>
        <a:graphic>
          <a:graphicData uri="http://schemas.openxmlformats.org/drawingml/2006/table">
            <a:tbl>
              <a:tblPr/>
              <a:tblGrid>
                <a:gridCol w="2152887">
                  <a:extLst>
                    <a:ext uri="{9D8B030D-6E8A-4147-A177-3AD203B41FA5}">
                      <a16:colId xmlns:a16="http://schemas.microsoft.com/office/drawing/2014/main" val="1583220408"/>
                    </a:ext>
                  </a:extLst>
                </a:gridCol>
                <a:gridCol w="1172814">
                  <a:extLst>
                    <a:ext uri="{9D8B030D-6E8A-4147-A177-3AD203B41FA5}">
                      <a16:colId xmlns:a16="http://schemas.microsoft.com/office/drawing/2014/main" val="3954047863"/>
                    </a:ext>
                  </a:extLst>
                </a:gridCol>
                <a:gridCol w="1127357">
                  <a:extLst>
                    <a:ext uri="{9D8B030D-6E8A-4147-A177-3AD203B41FA5}">
                      <a16:colId xmlns:a16="http://schemas.microsoft.com/office/drawing/2014/main" val="3936275577"/>
                    </a:ext>
                  </a:extLst>
                </a:gridCol>
                <a:gridCol w="1381921">
                  <a:extLst>
                    <a:ext uri="{9D8B030D-6E8A-4147-A177-3AD203B41FA5}">
                      <a16:colId xmlns:a16="http://schemas.microsoft.com/office/drawing/2014/main" val="1920319928"/>
                    </a:ext>
                  </a:extLst>
                </a:gridCol>
                <a:gridCol w="1129174">
                  <a:extLst>
                    <a:ext uri="{9D8B030D-6E8A-4147-A177-3AD203B41FA5}">
                      <a16:colId xmlns:a16="http://schemas.microsoft.com/office/drawing/2014/main" val="598250299"/>
                    </a:ext>
                  </a:extLst>
                </a:gridCol>
                <a:gridCol w="1112810">
                  <a:extLst>
                    <a:ext uri="{9D8B030D-6E8A-4147-A177-3AD203B41FA5}">
                      <a16:colId xmlns:a16="http://schemas.microsoft.com/office/drawing/2014/main" val="2558313712"/>
                    </a:ext>
                  </a:extLst>
                </a:gridCol>
                <a:gridCol w="1483747">
                  <a:extLst>
                    <a:ext uri="{9D8B030D-6E8A-4147-A177-3AD203B41FA5}">
                      <a16:colId xmlns:a16="http://schemas.microsoft.com/office/drawing/2014/main" val="1756829956"/>
                    </a:ext>
                  </a:extLst>
                </a:gridCol>
                <a:gridCol w="712780">
                  <a:extLst>
                    <a:ext uri="{9D8B030D-6E8A-4147-A177-3AD203B41FA5}">
                      <a16:colId xmlns:a16="http://schemas.microsoft.com/office/drawing/2014/main" val="2031403874"/>
                    </a:ext>
                  </a:extLst>
                </a:gridCol>
                <a:gridCol w="800060">
                  <a:extLst>
                    <a:ext uri="{9D8B030D-6E8A-4147-A177-3AD203B41FA5}">
                      <a16:colId xmlns:a16="http://schemas.microsoft.com/office/drawing/2014/main" val="644106759"/>
                    </a:ext>
                  </a:extLst>
                </a:gridCol>
              </a:tblGrid>
              <a:tr h="32645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07094612"/>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(20220802 6,230000%)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IPCA+6,23%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2,60%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20.678.867,67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222877697"/>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(20220803 6,310000%)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 + 6,31%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23.238.663,03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3,98%</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741428539"/>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(20220811 5,941000%)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 + 5,941%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7.780.291,14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3,86%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711369516"/>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(20220205 6,535%)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IPCA+6,535%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2,78%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22.115.932,04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5,24%</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450026874"/>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(20220830 5,972000%)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IPCA+5,972%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4.347.663,69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3,89%</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547019534"/>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(20221114 6,12%)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IPCA+6,12%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1,62%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12.888.563,94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3,94%</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744150031"/>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(20221114 6,12%)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IPCA+6,12%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2,26%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17.920.478,07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840210482"/>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(20221124 6,28%)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8.517.041,83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3,99%</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46548318"/>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(20221124 6,28%)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7.172.499,91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745472562"/>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20400815 (20221124 6,21%)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IPCA+6,21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2,16%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17.129.650,74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624004405"/>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(2022122022 6,365%)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IPCA+6,365%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5.809.111,43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4,02%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19486062"/>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(20221216 6,34%)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4.786.301,25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3,99%</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988707333"/>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20350515  (20221216 6,36%)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6.906.826,89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4,01%</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617921767"/>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(20221216 6,34%)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4.932.629,81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4,01%</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940496006"/>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20400815 (20221216 6,3%)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11.593.801,49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3,98%</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168571892"/>
                  </a:ext>
                </a:extLst>
              </a:tr>
            </a:tbl>
          </a:graphicData>
        </a:graphic>
      </p:graphicFrame>
    </p:spTree>
    <p:extLst>
      <p:ext uri="{BB962C8B-B14F-4D97-AF65-F5344CB8AC3E}">
        <p14:creationId xmlns:p14="http://schemas.microsoft.com/office/powerpoint/2010/main" val="124807978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5A54DF8A-3ED2-4A64-87B6-68DA3CFFE1B1}"/>
              </a:ext>
            </a:extLst>
          </p:cNvPr>
          <p:cNvSpPr/>
          <p:nvPr/>
        </p:nvSpPr>
        <p:spPr>
          <a:xfrm>
            <a:off x="294705" y="262950"/>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14.4</a:t>
            </a:r>
          </a:p>
        </p:txBody>
      </p:sp>
      <p:sp>
        <p:nvSpPr>
          <p:cNvPr id="9" name="CaixaDeTexto 8">
            <a:extLst>
              <a:ext uri="{FF2B5EF4-FFF2-40B4-BE49-F238E27FC236}">
                <a16:creationId xmlns:a16="http://schemas.microsoft.com/office/drawing/2014/main" id="{A8DEE9A9-7877-4C0D-BAA5-56244352C7DE}"/>
              </a:ext>
            </a:extLst>
          </p:cNvPr>
          <p:cNvSpPr txBox="1"/>
          <p:nvPr/>
        </p:nvSpPr>
        <p:spPr>
          <a:xfrm>
            <a:off x="891054" y="291183"/>
            <a:ext cx="5849178"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FINANCEIRO</a:t>
            </a:r>
          </a:p>
        </p:txBody>
      </p:sp>
      <p:sp>
        <p:nvSpPr>
          <p:cNvPr id="12" name="CaixaDeTexto 11">
            <a:extLst>
              <a:ext uri="{FF2B5EF4-FFF2-40B4-BE49-F238E27FC236}">
                <a16:creationId xmlns:a16="http://schemas.microsoft.com/office/drawing/2014/main" id="{08F7E6EE-C423-45B7-A989-52C2E40F4B14}"/>
              </a:ext>
            </a:extLst>
          </p:cNvPr>
          <p:cNvSpPr txBox="1"/>
          <p:nvPr/>
        </p:nvSpPr>
        <p:spPr>
          <a:xfrm>
            <a:off x="10350931" y="545120"/>
            <a:ext cx="1900030" cy="307777"/>
          </a:xfrm>
          <a:prstGeom prst="rect">
            <a:avLst/>
          </a:prstGeom>
          <a:noFill/>
        </p:spPr>
        <p:txBody>
          <a:bodyPr wrap="square" rtlCol="0">
            <a:spAutoFit/>
          </a:bodyPr>
          <a:lstStyle/>
          <a:p>
            <a:pPr algn="ctr"/>
            <a:r>
              <a:rPr lang="pt-BR" sz="1400" b="1" dirty="0"/>
              <a:t>Tabela 7</a:t>
            </a:r>
          </a:p>
        </p:txBody>
      </p:sp>
      <p:sp>
        <p:nvSpPr>
          <p:cNvPr id="13" name="Retângulo 12">
            <a:extLst>
              <a:ext uri="{FF2B5EF4-FFF2-40B4-BE49-F238E27FC236}">
                <a16:creationId xmlns:a16="http://schemas.microsoft.com/office/drawing/2014/main" id="{E86F509E-5DD7-6626-719B-70DB1A90EAC7}"/>
              </a:ext>
            </a:extLst>
          </p:cNvPr>
          <p:cNvSpPr/>
          <p:nvPr/>
        </p:nvSpPr>
        <p:spPr>
          <a:xfrm>
            <a:off x="294705" y="311044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15</a:t>
            </a:r>
          </a:p>
        </p:txBody>
      </p:sp>
      <p:sp>
        <p:nvSpPr>
          <p:cNvPr id="15" name="CaixaDeTexto 14">
            <a:extLst>
              <a:ext uri="{FF2B5EF4-FFF2-40B4-BE49-F238E27FC236}">
                <a16:creationId xmlns:a16="http://schemas.microsoft.com/office/drawing/2014/main" id="{D4504651-0D1E-25C4-0100-CF533663A529}"/>
              </a:ext>
            </a:extLst>
          </p:cNvPr>
          <p:cNvSpPr txBox="1"/>
          <p:nvPr/>
        </p:nvSpPr>
        <p:spPr>
          <a:xfrm>
            <a:off x="891054" y="3138676"/>
            <a:ext cx="5532782" cy="369332"/>
          </a:xfrm>
          <a:prstGeom prst="rect">
            <a:avLst/>
          </a:prstGeom>
          <a:noFill/>
        </p:spPr>
        <p:txBody>
          <a:bodyPr wrap="square" rtlCol="0">
            <a:spAutoFit/>
          </a:bodyPr>
          <a:lstStyle/>
          <a:p>
            <a:r>
              <a:rPr lang="pt-BR" b="1" u="sng" dirty="0">
                <a:solidFill>
                  <a:schemeClr val="accent1">
                    <a:lumMod val="75000"/>
                  </a:schemeClr>
                </a:solidFill>
              </a:rPr>
              <a:t>TOTAL GERAL DAS CARTEIRAS</a:t>
            </a:r>
          </a:p>
        </p:txBody>
      </p:sp>
      <p:sp>
        <p:nvSpPr>
          <p:cNvPr id="17" name="CaixaDeTexto 16">
            <a:extLst>
              <a:ext uri="{FF2B5EF4-FFF2-40B4-BE49-F238E27FC236}">
                <a16:creationId xmlns:a16="http://schemas.microsoft.com/office/drawing/2014/main" id="{196E3625-AF57-53F5-002D-FD6B8696BCB6}"/>
              </a:ext>
            </a:extLst>
          </p:cNvPr>
          <p:cNvSpPr txBox="1"/>
          <p:nvPr/>
        </p:nvSpPr>
        <p:spPr>
          <a:xfrm>
            <a:off x="420604" y="3699872"/>
            <a:ext cx="10919789" cy="646331"/>
          </a:xfrm>
          <a:prstGeom prst="rect">
            <a:avLst/>
          </a:prstGeom>
          <a:noFill/>
        </p:spPr>
        <p:txBody>
          <a:bodyPr wrap="square" rtlCol="0">
            <a:spAutoFit/>
          </a:bodyPr>
          <a:lstStyle/>
          <a:p>
            <a:pPr algn="just"/>
            <a:r>
              <a:rPr lang="pt-BR" dirty="0"/>
              <a:t>O total das carteiras de investimentos </a:t>
            </a:r>
            <a:r>
              <a:rPr lang="pt-BR" sz="1800" dirty="0"/>
              <a:t>do Instituto de Previdência dos Servidores do Município de Jaboatão dos Guararapes – JABOATÃOPREV, no mês de </a:t>
            </a:r>
            <a:r>
              <a:rPr lang="pt-BR" dirty="0"/>
              <a:t>MARÇO de 2024</a:t>
            </a:r>
            <a:r>
              <a:rPr lang="pt-BR" sz="1800" dirty="0"/>
              <a:t>, foi de R$ 802.932.951,82 conform</a:t>
            </a:r>
            <a:r>
              <a:rPr lang="pt-BR" dirty="0"/>
              <a:t>e </a:t>
            </a:r>
            <a:r>
              <a:rPr lang="pt-BR" b="1" dirty="0"/>
              <a:t>Tabela 8</a:t>
            </a:r>
            <a:r>
              <a:rPr lang="pt-BR" dirty="0"/>
              <a:t>.</a:t>
            </a:r>
            <a:endParaRPr lang="pt-BR" b="1" dirty="0"/>
          </a:p>
        </p:txBody>
      </p:sp>
      <p:sp>
        <p:nvSpPr>
          <p:cNvPr id="19" name="CaixaDeTexto 18">
            <a:extLst>
              <a:ext uri="{FF2B5EF4-FFF2-40B4-BE49-F238E27FC236}">
                <a16:creationId xmlns:a16="http://schemas.microsoft.com/office/drawing/2014/main" id="{72E2261F-D074-B4D3-0E9A-6176FEEFFF58}"/>
              </a:ext>
            </a:extLst>
          </p:cNvPr>
          <p:cNvSpPr txBox="1"/>
          <p:nvPr/>
        </p:nvSpPr>
        <p:spPr>
          <a:xfrm>
            <a:off x="10211832" y="3169453"/>
            <a:ext cx="1900030" cy="307777"/>
          </a:xfrm>
          <a:prstGeom prst="rect">
            <a:avLst/>
          </a:prstGeom>
          <a:noFill/>
        </p:spPr>
        <p:txBody>
          <a:bodyPr wrap="square" rtlCol="0">
            <a:spAutoFit/>
          </a:bodyPr>
          <a:lstStyle/>
          <a:p>
            <a:pPr algn="ctr"/>
            <a:r>
              <a:rPr lang="pt-BR" sz="1400" b="1" dirty="0"/>
              <a:t>Tabela 8</a:t>
            </a:r>
          </a:p>
        </p:txBody>
      </p:sp>
      <p:graphicFrame>
        <p:nvGraphicFramePr>
          <p:cNvPr id="4" name="Tabela 3">
            <a:extLst>
              <a:ext uri="{FF2B5EF4-FFF2-40B4-BE49-F238E27FC236}">
                <a16:creationId xmlns:a16="http://schemas.microsoft.com/office/drawing/2014/main" id="{8B79EB92-E57C-8D5A-02BE-791C574022FA}"/>
              </a:ext>
            </a:extLst>
          </p:cNvPr>
          <p:cNvGraphicFramePr>
            <a:graphicFrameLocks noGrp="1"/>
          </p:cNvGraphicFramePr>
          <p:nvPr>
            <p:extLst>
              <p:ext uri="{D42A27DB-BD31-4B8C-83A1-F6EECF244321}">
                <p14:modId xmlns:p14="http://schemas.microsoft.com/office/powerpoint/2010/main" val="3542559225"/>
              </p:ext>
            </p:extLst>
          </p:nvPr>
        </p:nvGraphicFramePr>
        <p:xfrm>
          <a:off x="294699" y="1239894"/>
          <a:ext cx="11408157" cy="1201900"/>
        </p:xfrm>
        <a:graphic>
          <a:graphicData uri="http://schemas.openxmlformats.org/drawingml/2006/table">
            <a:tbl>
              <a:tblPr/>
              <a:tblGrid>
                <a:gridCol w="3040805">
                  <a:extLst>
                    <a:ext uri="{9D8B030D-6E8A-4147-A177-3AD203B41FA5}">
                      <a16:colId xmlns:a16="http://schemas.microsoft.com/office/drawing/2014/main" val="1874323758"/>
                    </a:ext>
                  </a:extLst>
                </a:gridCol>
                <a:gridCol w="1656520">
                  <a:extLst>
                    <a:ext uri="{9D8B030D-6E8A-4147-A177-3AD203B41FA5}">
                      <a16:colId xmlns:a16="http://schemas.microsoft.com/office/drawing/2014/main" val="3343563135"/>
                    </a:ext>
                  </a:extLst>
                </a:gridCol>
                <a:gridCol w="1592314">
                  <a:extLst>
                    <a:ext uri="{9D8B030D-6E8A-4147-A177-3AD203B41FA5}">
                      <a16:colId xmlns:a16="http://schemas.microsoft.com/office/drawing/2014/main" val="527097997"/>
                    </a:ext>
                  </a:extLst>
                </a:gridCol>
                <a:gridCol w="1951868">
                  <a:extLst>
                    <a:ext uri="{9D8B030D-6E8A-4147-A177-3AD203B41FA5}">
                      <a16:colId xmlns:a16="http://schemas.microsoft.com/office/drawing/2014/main" val="2667761269"/>
                    </a:ext>
                  </a:extLst>
                </a:gridCol>
                <a:gridCol w="1594882">
                  <a:extLst>
                    <a:ext uri="{9D8B030D-6E8A-4147-A177-3AD203B41FA5}">
                      <a16:colId xmlns:a16="http://schemas.microsoft.com/office/drawing/2014/main" val="846116429"/>
                    </a:ext>
                  </a:extLst>
                </a:gridCol>
                <a:gridCol w="1571768">
                  <a:extLst>
                    <a:ext uri="{9D8B030D-6E8A-4147-A177-3AD203B41FA5}">
                      <a16:colId xmlns:a16="http://schemas.microsoft.com/office/drawing/2014/main" val="2890856044"/>
                    </a:ext>
                  </a:extLst>
                </a:gridCol>
              </a:tblGrid>
              <a:tr h="149208">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1903300774"/>
                  </a:ext>
                </a:extLst>
              </a:tr>
              <a:tr h="348152">
                <a:tc>
                  <a:txBody>
                    <a:bodyPr/>
                    <a:lstStyle/>
                    <a:p>
                      <a:pPr algn="l" fontAlgn="b"/>
                      <a:r>
                        <a:rPr lang="pt-BR" sz="1100" b="0" i="0" u="none" strike="noStrike">
                          <a:solidFill>
                            <a:srgbClr val="000000"/>
                          </a:solidFill>
                          <a:effectLst/>
                          <a:latin typeface="Calibri" panose="020F0502020204030204" pitchFamily="34" charset="0"/>
                        </a:rPr>
                        <a:t>BB PREVIDENCIÁRIO RENDA FIXA FLUXO FUNDO DE INVESTIMENTO EM COTAS DE FUNDOS DE INVESTIMENTO</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R$ 70.971,65</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R$ 3.035.748,98</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-R$ 3.108.729,44</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R$ 3.599,52</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R$ 1.590,71</a:t>
                      </a:r>
                    </a:p>
                  </a:txBody>
                  <a:tcPr marL="7105" marR="7105" marT="7105" marB="0" anchor="b">
                    <a:lnL>
                      <a:noFill/>
                    </a:lnL>
                    <a:lnR>
                      <a:noFill/>
                    </a:lnR>
                    <a:lnT>
                      <a:noFill/>
                    </a:lnT>
                    <a:lnB>
                      <a:noFill/>
                    </a:lnB>
                    <a:noFill/>
                  </a:tcPr>
                </a:tc>
                <a:extLst>
                  <a:ext uri="{0D108BD9-81ED-4DB2-BD59-A6C34878D82A}">
                    <a16:rowId xmlns:a16="http://schemas.microsoft.com/office/drawing/2014/main" val="2969889175"/>
                  </a:ext>
                </a:extLst>
              </a:tr>
              <a:tr h="298416">
                <a:tc>
                  <a:txBody>
                    <a:bodyPr/>
                    <a:lstStyle/>
                    <a:p>
                      <a:pPr algn="l" fontAlgn="b"/>
                      <a:r>
                        <a:rPr lang="pt-BR" sz="1100" b="0" i="0" u="none" strike="noStrike">
                          <a:solidFill>
                            <a:srgbClr val="000000"/>
                          </a:solidFill>
                          <a:effectLst/>
                          <a:latin typeface="Calibri" panose="020F0502020204030204" pitchFamily="34" charset="0"/>
                        </a:rPr>
                        <a:t>BB PERFIL FIC RENDA FIXA REFERENCIADO DI PREVIDENCIÁRIO LP</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R$ 15.503.472,54</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R$ 3.086.000,00</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-R$ 2.801.074,07</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R$ 134.453,93</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R$ 15.922.852,40</a:t>
                      </a:r>
                    </a:p>
                  </a:txBody>
                  <a:tcPr marL="7105" marR="7105" marT="7105" marB="0" anchor="b">
                    <a:lnL>
                      <a:noFill/>
                    </a:lnL>
                    <a:lnR>
                      <a:noFill/>
                    </a:lnR>
                    <a:lnT>
                      <a:noFill/>
                    </a:lnT>
                    <a:lnB>
                      <a:noFill/>
                    </a:lnB>
                    <a:noFill/>
                  </a:tcPr>
                </a:tc>
                <a:extLst>
                  <a:ext uri="{0D108BD9-81ED-4DB2-BD59-A6C34878D82A}">
                    <a16:rowId xmlns:a16="http://schemas.microsoft.com/office/drawing/2014/main" val="4019154959"/>
                  </a:ext>
                </a:extLst>
              </a:tr>
              <a:tr h="149208">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Renda Fixa</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R$ 15.574.444,19</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R$ 6.121.748,98</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-R$ 5.909.803,51</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R$ 138.053,45</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R$ 15.924.443,11</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2266441172"/>
                  </a:ext>
                </a:extLst>
              </a:tr>
            </a:tbl>
          </a:graphicData>
        </a:graphic>
      </p:graphicFrame>
      <p:graphicFrame>
        <p:nvGraphicFramePr>
          <p:cNvPr id="5" name="Tabela 4">
            <a:extLst>
              <a:ext uri="{FF2B5EF4-FFF2-40B4-BE49-F238E27FC236}">
                <a16:creationId xmlns:a16="http://schemas.microsoft.com/office/drawing/2014/main" id="{8E1E9250-C206-0DBF-A26B-B95052CCE237}"/>
              </a:ext>
            </a:extLst>
          </p:cNvPr>
          <p:cNvGraphicFramePr>
            <a:graphicFrameLocks noGrp="1"/>
          </p:cNvGraphicFramePr>
          <p:nvPr>
            <p:extLst>
              <p:ext uri="{D42A27DB-BD31-4B8C-83A1-F6EECF244321}">
                <p14:modId xmlns:p14="http://schemas.microsoft.com/office/powerpoint/2010/main" val="459742811"/>
              </p:ext>
            </p:extLst>
          </p:nvPr>
        </p:nvGraphicFramePr>
        <p:xfrm>
          <a:off x="294699" y="4578575"/>
          <a:ext cx="11408158" cy="880116"/>
        </p:xfrm>
        <a:graphic>
          <a:graphicData uri="http://schemas.openxmlformats.org/drawingml/2006/table">
            <a:tbl>
              <a:tblPr/>
              <a:tblGrid>
                <a:gridCol w="3040805">
                  <a:extLst>
                    <a:ext uri="{9D8B030D-6E8A-4147-A177-3AD203B41FA5}">
                      <a16:colId xmlns:a16="http://schemas.microsoft.com/office/drawing/2014/main" val="3818534454"/>
                    </a:ext>
                  </a:extLst>
                </a:gridCol>
                <a:gridCol w="1656520">
                  <a:extLst>
                    <a:ext uri="{9D8B030D-6E8A-4147-A177-3AD203B41FA5}">
                      <a16:colId xmlns:a16="http://schemas.microsoft.com/office/drawing/2014/main" val="186165479"/>
                    </a:ext>
                  </a:extLst>
                </a:gridCol>
                <a:gridCol w="1592314">
                  <a:extLst>
                    <a:ext uri="{9D8B030D-6E8A-4147-A177-3AD203B41FA5}">
                      <a16:colId xmlns:a16="http://schemas.microsoft.com/office/drawing/2014/main" val="347843418"/>
                    </a:ext>
                  </a:extLst>
                </a:gridCol>
                <a:gridCol w="1951868">
                  <a:extLst>
                    <a:ext uri="{9D8B030D-6E8A-4147-A177-3AD203B41FA5}">
                      <a16:colId xmlns:a16="http://schemas.microsoft.com/office/drawing/2014/main" val="394436961"/>
                    </a:ext>
                  </a:extLst>
                </a:gridCol>
                <a:gridCol w="1594883">
                  <a:extLst>
                    <a:ext uri="{9D8B030D-6E8A-4147-A177-3AD203B41FA5}">
                      <a16:colId xmlns:a16="http://schemas.microsoft.com/office/drawing/2014/main" val="3799010158"/>
                    </a:ext>
                  </a:extLst>
                </a:gridCol>
                <a:gridCol w="1571768">
                  <a:extLst>
                    <a:ext uri="{9D8B030D-6E8A-4147-A177-3AD203B41FA5}">
                      <a16:colId xmlns:a16="http://schemas.microsoft.com/office/drawing/2014/main" val="3926466441"/>
                    </a:ext>
                  </a:extLst>
                </a:gridCol>
              </a:tblGrid>
              <a:tr h="220029">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7105" marR="7105" marT="710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7105" marR="7105" marT="7105" marB="0" anchor="ctr">
                    <a:lnL>
                      <a:noFill/>
                    </a:lnL>
                    <a:lnR>
                      <a:noFill/>
                    </a:lnR>
                    <a:lnT>
                      <a:noFill/>
                    </a:lnT>
                    <a:lnB>
                      <a:noFill/>
                    </a:lnB>
                    <a:solidFill>
                      <a:srgbClr val="366092"/>
                    </a:solidFill>
                  </a:tcPr>
                </a:tc>
                <a:extLst>
                  <a:ext uri="{0D108BD9-81ED-4DB2-BD59-A6C34878D82A}">
                    <a16:rowId xmlns:a16="http://schemas.microsoft.com/office/drawing/2014/main" val="1731670356"/>
                  </a:ext>
                </a:extLst>
              </a:tr>
              <a:tr h="220029">
                <a:tc>
                  <a:txBody>
                    <a:bodyPr/>
                    <a:lstStyle/>
                    <a:p>
                      <a:pPr algn="l" fontAlgn="b"/>
                      <a:r>
                        <a:rPr lang="pt-BR" sz="1100" b="0" i="0" u="none" strike="noStrike">
                          <a:solidFill>
                            <a:srgbClr val="000000"/>
                          </a:solidFill>
                          <a:effectLst/>
                          <a:latin typeface="Calibri" panose="020F0502020204030204" pitchFamily="34" charset="0"/>
                        </a:rPr>
                        <a:t> TOTAL FUNDO PREVIDENCIÁRIO </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R$ 787.358.507,63</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R$ 39.429.528,32</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-R$ 31.512.002,37</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-R$ 954.873,58</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R$ 794.341.447,92</a:t>
                      </a:r>
                    </a:p>
                  </a:txBody>
                  <a:tcPr marL="7105" marR="7105" marT="7105" marB="0" anchor="b">
                    <a:lnL>
                      <a:noFill/>
                    </a:lnL>
                    <a:lnR>
                      <a:noFill/>
                    </a:lnR>
                    <a:lnT>
                      <a:noFill/>
                    </a:lnT>
                    <a:lnB>
                      <a:noFill/>
                    </a:lnB>
                    <a:noFill/>
                  </a:tcPr>
                </a:tc>
                <a:extLst>
                  <a:ext uri="{0D108BD9-81ED-4DB2-BD59-A6C34878D82A}">
                    <a16:rowId xmlns:a16="http://schemas.microsoft.com/office/drawing/2014/main" val="2537327282"/>
                  </a:ext>
                </a:extLst>
              </a:tr>
              <a:tr h="220029">
                <a:tc>
                  <a:txBody>
                    <a:bodyPr/>
                    <a:lstStyle/>
                    <a:p>
                      <a:pPr algn="l" fontAlgn="b"/>
                      <a:r>
                        <a:rPr lang="pt-BR" sz="1100" b="0" i="0" u="none" strike="noStrike">
                          <a:solidFill>
                            <a:srgbClr val="000000"/>
                          </a:solidFill>
                          <a:effectLst/>
                          <a:latin typeface="Calibri" panose="020F0502020204030204" pitchFamily="34" charset="0"/>
                        </a:rPr>
                        <a:t> TOTAL FUNDO FINANCEIRO </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R$ 15.574.444,19</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R$ 6.121.748,98</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-R$ 5.909.803,51</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R$ 138.053,45</a:t>
                      </a:r>
                    </a:p>
                  </a:txBody>
                  <a:tcPr marL="7105" marR="7105" marT="7105"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R$ 15.924.443,11</a:t>
                      </a:r>
                    </a:p>
                  </a:txBody>
                  <a:tcPr marL="7105" marR="7105" marT="7105" marB="0" anchor="b">
                    <a:lnL>
                      <a:noFill/>
                    </a:lnL>
                    <a:lnR>
                      <a:noFill/>
                    </a:lnR>
                    <a:lnT>
                      <a:noFill/>
                    </a:lnT>
                    <a:lnB>
                      <a:noFill/>
                    </a:lnB>
                    <a:noFill/>
                  </a:tcPr>
                </a:tc>
                <a:extLst>
                  <a:ext uri="{0D108BD9-81ED-4DB2-BD59-A6C34878D82A}">
                    <a16:rowId xmlns:a16="http://schemas.microsoft.com/office/drawing/2014/main" val="3282784127"/>
                  </a:ext>
                </a:extLst>
              </a:tr>
              <a:tr h="220029">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TOTAL GERAL DAS CARTEIRAS </a:t>
                      </a:r>
                    </a:p>
                  </a:txBody>
                  <a:tcPr marL="7105" marR="7105" marT="7105"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R$ 802.932.951,82</a:t>
                      </a:r>
                    </a:p>
                  </a:txBody>
                  <a:tcPr marL="7105" marR="7105" marT="7105"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R$ 45.551.277,30</a:t>
                      </a:r>
                    </a:p>
                  </a:txBody>
                  <a:tcPr marL="7105" marR="7105" marT="7105"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-R$ 37.421.805,88</a:t>
                      </a:r>
                    </a:p>
                  </a:txBody>
                  <a:tcPr marL="7105" marR="7105" marT="7105"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-R$ 816.820,13</a:t>
                      </a:r>
                    </a:p>
                  </a:txBody>
                  <a:tcPr marL="7105" marR="7105" marT="7105" marB="0" anchor="b">
                    <a:lnL>
                      <a:noFill/>
                    </a:lnL>
                    <a:lnR>
                      <a:noFill/>
                    </a:lnR>
                    <a:lnT>
                      <a:noFill/>
                    </a:lnT>
                    <a:lnB>
                      <a:noFill/>
                    </a:lnB>
                    <a:solidFill>
                      <a:srgbClr val="366092"/>
                    </a:solidFill>
                  </a:tcPr>
                </a:tc>
                <a:tc>
                  <a:txBody>
                    <a:bodyPr/>
                    <a:lstStyle/>
                    <a:p>
                      <a:pPr algn="r" fontAlgn="b"/>
                      <a:r>
                        <a:rPr lang="pt-BR" sz="1100" b="1" i="0" u="none" strike="noStrike" dirty="0">
                          <a:solidFill>
                            <a:srgbClr val="FFFFFF"/>
                          </a:solidFill>
                          <a:effectLst/>
                          <a:highlight>
                            <a:srgbClr val="366092"/>
                          </a:highlight>
                          <a:latin typeface="Calibri" panose="020F0502020204030204" pitchFamily="34" charset="0"/>
                        </a:rPr>
                        <a:t>R$ 810.265.891,03</a:t>
                      </a:r>
                    </a:p>
                  </a:txBody>
                  <a:tcPr marL="7105" marR="7105" marT="7105" marB="0" anchor="b">
                    <a:lnL>
                      <a:noFill/>
                    </a:lnL>
                    <a:lnR>
                      <a:noFill/>
                    </a:lnR>
                    <a:lnT>
                      <a:noFill/>
                    </a:lnT>
                    <a:lnB>
                      <a:noFill/>
                    </a:lnB>
                    <a:solidFill>
                      <a:srgbClr val="366092"/>
                    </a:solidFill>
                  </a:tcPr>
                </a:tc>
                <a:extLst>
                  <a:ext uri="{0D108BD9-81ED-4DB2-BD59-A6C34878D82A}">
                    <a16:rowId xmlns:a16="http://schemas.microsoft.com/office/drawing/2014/main" val="936598665"/>
                  </a:ext>
                </a:extLst>
              </a:tr>
            </a:tbl>
          </a:graphicData>
        </a:graphic>
      </p:graphicFrame>
    </p:spTree>
    <p:extLst>
      <p:ext uri="{BB962C8B-B14F-4D97-AF65-F5344CB8AC3E}">
        <p14:creationId xmlns:p14="http://schemas.microsoft.com/office/powerpoint/2010/main" val="126902777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5458" y="1"/>
            <a:ext cx="12357219" cy="6854450"/>
          </a:xfrm>
          <a:prstGeom prst="rect">
            <a:avLst/>
          </a:prstGeom>
        </p:spPr>
      </p:pic>
      <p:sp>
        <p:nvSpPr>
          <p:cNvPr id="3" name="object 3"/>
          <p:cNvSpPr/>
          <p:nvPr/>
        </p:nvSpPr>
        <p:spPr>
          <a:xfrm>
            <a:off x="-85458" y="3224"/>
            <a:ext cx="12357219" cy="6854776"/>
          </a:xfrm>
          <a:custGeom>
            <a:avLst/>
            <a:gdLst/>
            <a:ahLst/>
            <a:cxnLst/>
            <a:rect l="l" t="t" r="r" b="b"/>
            <a:pathLst>
              <a:path w="8999220" h="5401310">
                <a:moveTo>
                  <a:pt x="8999219" y="0"/>
                </a:moveTo>
                <a:lnTo>
                  <a:pt x="0" y="0"/>
                </a:lnTo>
                <a:lnTo>
                  <a:pt x="0" y="5401053"/>
                </a:lnTo>
                <a:lnTo>
                  <a:pt x="8999219" y="5401053"/>
                </a:lnTo>
                <a:lnTo>
                  <a:pt x="8999219" y="0"/>
                </a:lnTo>
                <a:close/>
              </a:path>
            </a:pathLst>
          </a:custGeom>
          <a:solidFill>
            <a:srgbClr val="222A35">
              <a:alpha val="54901"/>
            </a:srgbClr>
          </a:solidFill>
        </p:spPr>
        <p:txBody>
          <a:bodyPr wrap="square" lIns="0" tIns="0" rIns="0" bIns="0" rtlCol="0"/>
          <a:lstStyle/>
          <a:p>
            <a:endParaRPr sz="2284"/>
          </a:p>
        </p:txBody>
      </p:sp>
      <p:sp>
        <p:nvSpPr>
          <p:cNvPr id="10" name="object 10"/>
          <p:cNvSpPr/>
          <p:nvPr/>
        </p:nvSpPr>
        <p:spPr>
          <a:xfrm>
            <a:off x="4771022" y="3620026"/>
            <a:ext cx="2391838" cy="45719"/>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sp>
        <p:nvSpPr>
          <p:cNvPr id="11" name="object 11"/>
          <p:cNvSpPr txBox="1">
            <a:spLocks noGrp="1"/>
          </p:cNvSpPr>
          <p:nvPr>
            <p:ph type="title"/>
          </p:nvPr>
        </p:nvSpPr>
        <p:spPr>
          <a:xfrm>
            <a:off x="4896857" y="3016166"/>
            <a:ext cx="2293968" cy="641190"/>
          </a:xfrm>
          <a:prstGeom prst="rect">
            <a:avLst/>
          </a:prstGeom>
        </p:spPr>
        <p:txBody>
          <a:bodyPr vert="horz" wrap="square" lIns="0" tIns="16118" rIns="0" bIns="0" rtlCol="0">
            <a:spAutoFit/>
          </a:bodyPr>
          <a:lstStyle/>
          <a:p>
            <a:pPr marL="16118" marR="6447">
              <a:lnSpc>
                <a:spcPct val="100000"/>
              </a:lnSpc>
              <a:spcBef>
                <a:spcPts val="127"/>
              </a:spcBef>
            </a:pPr>
            <a:r>
              <a:rPr lang="pt-BR" sz="4061" b="0" spc="241" dirty="0">
                <a:solidFill>
                  <a:srgbClr val="F1F1F1"/>
                </a:solidFill>
              </a:rPr>
              <a:t>Cenário</a:t>
            </a:r>
            <a:endParaRPr sz="4061" dirty="0"/>
          </a:p>
        </p:txBody>
      </p:sp>
      <p:pic>
        <p:nvPicPr>
          <p:cNvPr id="12" name="Imagem 11" descr="Imagem de desenho animado&#10;&#10;Descrição gerada automaticamente com confiança média">
            <a:extLst>
              <a:ext uri="{FF2B5EF4-FFF2-40B4-BE49-F238E27FC236}">
                <a16:creationId xmlns:a16="http://schemas.microsoft.com/office/drawing/2014/main" id="{A20DFD05-7F6C-2890-A8F5-D5D2551A3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332" y="141029"/>
            <a:ext cx="2976892" cy="6706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12192000" cy="6854452"/>
          </a:xfrm>
          <a:prstGeom prst="rect">
            <a:avLst/>
          </a:prstGeom>
        </p:spPr>
      </p:pic>
      <p:sp>
        <p:nvSpPr>
          <p:cNvPr id="3" name="object 3"/>
          <p:cNvSpPr/>
          <p:nvPr/>
        </p:nvSpPr>
        <p:spPr>
          <a:xfrm>
            <a:off x="0" y="-324"/>
            <a:ext cx="12191999" cy="6854776"/>
          </a:xfrm>
          <a:custGeom>
            <a:avLst/>
            <a:gdLst/>
            <a:ahLst/>
            <a:cxnLst/>
            <a:rect l="l" t="t" r="r" b="b"/>
            <a:pathLst>
              <a:path w="8999220" h="5401310">
                <a:moveTo>
                  <a:pt x="8999219" y="0"/>
                </a:moveTo>
                <a:lnTo>
                  <a:pt x="0" y="0"/>
                </a:lnTo>
                <a:lnTo>
                  <a:pt x="0" y="5401054"/>
                </a:lnTo>
                <a:lnTo>
                  <a:pt x="8999219" y="5401054"/>
                </a:lnTo>
                <a:lnTo>
                  <a:pt x="8999219" y="0"/>
                </a:lnTo>
                <a:close/>
              </a:path>
            </a:pathLst>
          </a:custGeom>
          <a:solidFill>
            <a:srgbClr val="222A35">
              <a:alpha val="54901"/>
            </a:srgbClr>
          </a:solidFill>
        </p:spPr>
        <p:txBody>
          <a:bodyPr wrap="square" lIns="0" tIns="0" rIns="0" bIns="0" rtlCol="0"/>
          <a:lstStyle/>
          <a:p>
            <a:endParaRPr sz="2284"/>
          </a:p>
        </p:txBody>
      </p:sp>
      <p:sp>
        <p:nvSpPr>
          <p:cNvPr id="10" name="object 10"/>
          <p:cNvSpPr txBox="1">
            <a:spLocks noGrp="1"/>
          </p:cNvSpPr>
          <p:nvPr>
            <p:ph type="title"/>
          </p:nvPr>
        </p:nvSpPr>
        <p:spPr>
          <a:xfrm>
            <a:off x="885338" y="4740610"/>
            <a:ext cx="3462847" cy="641190"/>
          </a:xfrm>
          <a:prstGeom prst="rect">
            <a:avLst/>
          </a:prstGeom>
        </p:spPr>
        <p:txBody>
          <a:bodyPr vert="horz" wrap="square" lIns="0" tIns="16118" rIns="0" bIns="0" rtlCol="0">
            <a:spAutoFit/>
          </a:bodyPr>
          <a:lstStyle/>
          <a:p>
            <a:pPr marL="16118">
              <a:lnSpc>
                <a:spcPct val="100000"/>
              </a:lnSpc>
              <a:spcBef>
                <a:spcPts val="127"/>
              </a:spcBef>
            </a:pPr>
            <a:r>
              <a:rPr sz="4061" b="0" spc="6" dirty="0">
                <a:solidFill>
                  <a:srgbClr val="F1F1F1"/>
                </a:solidFill>
              </a:rPr>
              <a:t>Internacional</a:t>
            </a:r>
            <a:endParaRPr sz="4061"/>
          </a:p>
        </p:txBody>
      </p:sp>
      <p:sp>
        <p:nvSpPr>
          <p:cNvPr id="11" name="object 11"/>
          <p:cNvSpPr/>
          <p:nvPr/>
        </p:nvSpPr>
        <p:spPr>
          <a:xfrm>
            <a:off x="827187" y="4473575"/>
            <a:ext cx="4777228" cy="176487"/>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2192000" cy="6854450"/>
          </a:xfrm>
          <a:prstGeom prst="rect">
            <a:avLst/>
          </a:prstGeom>
        </p:spPr>
      </p:pic>
      <p:sp>
        <p:nvSpPr>
          <p:cNvPr id="3" name="object 3"/>
          <p:cNvSpPr/>
          <p:nvPr/>
        </p:nvSpPr>
        <p:spPr>
          <a:xfrm>
            <a:off x="0" y="-325"/>
            <a:ext cx="12192000" cy="6854776"/>
          </a:xfrm>
          <a:custGeom>
            <a:avLst/>
            <a:gdLst/>
            <a:ahLst/>
            <a:cxnLst/>
            <a:rect l="l" t="t" r="r" b="b"/>
            <a:pathLst>
              <a:path w="8999220" h="5401310">
                <a:moveTo>
                  <a:pt x="8999219" y="0"/>
                </a:moveTo>
                <a:lnTo>
                  <a:pt x="0" y="0"/>
                </a:lnTo>
                <a:lnTo>
                  <a:pt x="0" y="5401053"/>
                </a:lnTo>
                <a:lnTo>
                  <a:pt x="8999219" y="5401053"/>
                </a:lnTo>
                <a:lnTo>
                  <a:pt x="8999219" y="0"/>
                </a:lnTo>
                <a:close/>
              </a:path>
            </a:pathLst>
          </a:custGeom>
          <a:solidFill>
            <a:srgbClr val="222A35">
              <a:alpha val="70195"/>
            </a:srgbClr>
          </a:solidFill>
        </p:spPr>
        <p:txBody>
          <a:bodyPr wrap="square" lIns="0" tIns="0" rIns="0" bIns="0" rtlCol="0"/>
          <a:lstStyle/>
          <a:p>
            <a:endParaRPr sz="2284"/>
          </a:p>
        </p:txBody>
      </p:sp>
      <p:sp>
        <p:nvSpPr>
          <p:cNvPr id="4" name="object 4"/>
          <p:cNvSpPr txBox="1">
            <a:spLocks noGrp="1"/>
          </p:cNvSpPr>
          <p:nvPr>
            <p:ph type="title"/>
          </p:nvPr>
        </p:nvSpPr>
        <p:spPr>
          <a:xfrm>
            <a:off x="885337" y="4740610"/>
            <a:ext cx="3813403" cy="641190"/>
          </a:xfrm>
          <a:prstGeom prst="rect">
            <a:avLst/>
          </a:prstGeom>
        </p:spPr>
        <p:txBody>
          <a:bodyPr vert="horz" wrap="square" lIns="0" tIns="16118" rIns="0" bIns="0" rtlCol="0">
            <a:spAutoFit/>
          </a:bodyPr>
          <a:lstStyle/>
          <a:p>
            <a:pPr marL="16118" marR="6447">
              <a:lnSpc>
                <a:spcPct val="100000"/>
              </a:lnSpc>
              <a:spcBef>
                <a:spcPts val="127"/>
              </a:spcBef>
            </a:pPr>
            <a:r>
              <a:rPr sz="4061" b="0" spc="241" dirty="0" err="1">
                <a:solidFill>
                  <a:srgbClr val="F1F1F1"/>
                </a:solidFill>
              </a:rPr>
              <a:t>B</a:t>
            </a:r>
            <a:r>
              <a:rPr sz="4061" b="0" spc="-95" dirty="0" err="1">
                <a:solidFill>
                  <a:srgbClr val="F1F1F1"/>
                </a:solidFill>
              </a:rPr>
              <a:t>r</a:t>
            </a:r>
            <a:r>
              <a:rPr sz="4061" b="0" spc="-38" dirty="0" err="1">
                <a:solidFill>
                  <a:srgbClr val="F1F1F1"/>
                </a:solidFill>
              </a:rPr>
              <a:t>a</a:t>
            </a:r>
            <a:r>
              <a:rPr sz="4061" b="0" spc="-114" dirty="0" err="1">
                <a:solidFill>
                  <a:srgbClr val="F1F1F1"/>
                </a:solidFill>
              </a:rPr>
              <a:t>s</a:t>
            </a:r>
            <a:r>
              <a:rPr sz="4061" b="0" spc="-6" dirty="0" err="1">
                <a:solidFill>
                  <a:srgbClr val="F1F1F1"/>
                </a:solidFill>
              </a:rPr>
              <a:t>i</a:t>
            </a:r>
            <a:r>
              <a:rPr sz="4061" b="0" spc="19" dirty="0" err="1">
                <a:solidFill>
                  <a:srgbClr val="F1F1F1"/>
                </a:solidFill>
              </a:rPr>
              <a:t>l</a:t>
            </a:r>
            <a:endParaRPr sz="4061" dirty="0"/>
          </a:p>
        </p:txBody>
      </p:sp>
      <p:sp>
        <p:nvSpPr>
          <p:cNvPr id="5" name="object 5"/>
          <p:cNvSpPr/>
          <p:nvPr/>
        </p:nvSpPr>
        <p:spPr>
          <a:xfrm>
            <a:off x="827187" y="4473575"/>
            <a:ext cx="4777228" cy="176487"/>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ao ar livre, edifício, pipa, voando&#10;&#10;Descrição gerada automaticamente">
            <a:extLst>
              <a:ext uri="{FF2B5EF4-FFF2-40B4-BE49-F238E27FC236}">
                <a16:creationId xmlns:a16="http://schemas.microsoft.com/office/drawing/2014/main" id="{679E9EDE-DEF9-B431-F54C-56A9E992523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m 6" descr="Logotipo&#10;&#10;Descrição gerada automaticamente">
            <a:extLst>
              <a:ext uri="{FF2B5EF4-FFF2-40B4-BE49-F238E27FC236}">
                <a16:creationId xmlns:a16="http://schemas.microsoft.com/office/drawing/2014/main" id="{2999A52D-35CE-8632-B889-4B6EAA882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694" y="2693076"/>
            <a:ext cx="2832613" cy="1454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302D378-6DD8-4F0D-BAB6-2A563115CF61}"/>
              </a:ext>
            </a:extLst>
          </p:cNvPr>
          <p:cNvSpPr/>
          <p:nvPr/>
        </p:nvSpPr>
        <p:spPr>
          <a:xfrm>
            <a:off x="611256" y="27768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7" name="CaixaDeTexto 6">
            <a:extLst>
              <a:ext uri="{FF2B5EF4-FFF2-40B4-BE49-F238E27FC236}">
                <a16:creationId xmlns:a16="http://schemas.microsoft.com/office/drawing/2014/main" id="{E71F8285-3524-45CA-92FF-B6CB9190F303}"/>
              </a:ext>
            </a:extLst>
          </p:cNvPr>
          <p:cNvSpPr txBox="1"/>
          <p:nvPr/>
        </p:nvSpPr>
        <p:spPr>
          <a:xfrm>
            <a:off x="1207605" y="277682"/>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8" name="CaixaDeTexto 7">
            <a:extLst>
              <a:ext uri="{FF2B5EF4-FFF2-40B4-BE49-F238E27FC236}">
                <a16:creationId xmlns:a16="http://schemas.microsoft.com/office/drawing/2014/main" id="{1CBEFE42-8C01-4FD8-A0B7-450FF1549A0C}"/>
              </a:ext>
            </a:extLst>
          </p:cNvPr>
          <p:cNvSpPr txBox="1"/>
          <p:nvPr/>
        </p:nvSpPr>
        <p:spPr>
          <a:xfrm>
            <a:off x="10291970" y="528893"/>
            <a:ext cx="1900030" cy="307777"/>
          </a:xfrm>
          <a:prstGeom prst="rect">
            <a:avLst/>
          </a:prstGeom>
          <a:noFill/>
        </p:spPr>
        <p:txBody>
          <a:bodyPr wrap="square" rtlCol="0">
            <a:spAutoFit/>
          </a:bodyPr>
          <a:lstStyle/>
          <a:p>
            <a:pPr algn="ctr"/>
            <a:r>
              <a:rPr lang="pt-BR" sz="1400" b="1" dirty="0"/>
              <a:t>Tabela 1</a:t>
            </a:r>
          </a:p>
        </p:txBody>
      </p:sp>
      <p:graphicFrame>
        <p:nvGraphicFramePr>
          <p:cNvPr id="3" name="Tabela 2">
            <a:extLst>
              <a:ext uri="{FF2B5EF4-FFF2-40B4-BE49-F238E27FC236}">
                <a16:creationId xmlns:a16="http://schemas.microsoft.com/office/drawing/2014/main" id="{A29C3E3C-D720-2AFE-8395-C80AAFC79053}"/>
              </a:ext>
            </a:extLst>
          </p:cNvPr>
          <p:cNvGraphicFramePr>
            <a:graphicFrameLocks noGrp="1"/>
          </p:cNvGraphicFramePr>
          <p:nvPr>
            <p:extLst>
              <p:ext uri="{D42A27DB-BD31-4B8C-83A1-F6EECF244321}">
                <p14:modId xmlns:p14="http://schemas.microsoft.com/office/powerpoint/2010/main" val="123236730"/>
              </p:ext>
            </p:extLst>
          </p:nvPr>
        </p:nvGraphicFramePr>
        <p:xfrm>
          <a:off x="611256" y="897485"/>
          <a:ext cx="10998853" cy="5767126"/>
        </p:xfrm>
        <a:graphic>
          <a:graphicData uri="http://schemas.openxmlformats.org/drawingml/2006/table">
            <a:tbl>
              <a:tblPr/>
              <a:tblGrid>
                <a:gridCol w="2138365">
                  <a:extLst>
                    <a:ext uri="{9D8B030D-6E8A-4147-A177-3AD203B41FA5}">
                      <a16:colId xmlns:a16="http://schemas.microsoft.com/office/drawing/2014/main" val="363406518"/>
                    </a:ext>
                  </a:extLst>
                </a:gridCol>
                <a:gridCol w="1164903">
                  <a:extLst>
                    <a:ext uri="{9D8B030D-6E8A-4147-A177-3AD203B41FA5}">
                      <a16:colId xmlns:a16="http://schemas.microsoft.com/office/drawing/2014/main" val="394439527"/>
                    </a:ext>
                  </a:extLst>
                </a:gridCol>
                <a:gridCol w="1119752">
                  <a:extLst>
                    <a:ext uri="{9D8B030D-6E8A-4147-A177-3AD203B41FA5}">
                      <a16:colId xmlns:a16="http://schemas.microsoft.com/office/drawing/2014/main" val="4032701122"/>
                    </a:ext>
                  </a:extLst>
                </a:gridCol>
                <a:gridCol w="1372599">
                  <a:extLst>
                    <a:ext uri="{9D8B030D-6E8A-4147-A177-3AD203B41FA5}">
                      <a16:colId xmlns:a16="http://schemas.microsoft.com/office/drawing/2014/main" val="2366273578"/>
                    </a:ext>
                  </a:extLst>
                </a:gridCol>
                <a:gridCol w="1121557">
                  <a:extLst>
                    <a:ext uri="{9D8B030D-6E8A-4147-A177-3AD203B41FA5}">
                      <a16:colId xmlns:a16="http://schemas.microsoft.com/office/drawing/2014/main" val="2794756468"/>
                    </a:ext>
                  </a:extLst>
                </a:gridCol>
                <a:gridCol w="1105303">
                  <a:extLst>
                    <a:ext uri="{9D8B030D-6E8A-4147-A177-3AD203B41FA5}">
                      <a16:colId xmlns:a16="http://schemas.microsoft.com/office/drawing/2014/main" val="1335394987"/>
                    </a:ext>
                  </a:extLst>
                </a:gridCol>
                <a:gridCol w="1473739">
                  <a:extLst>
                    <a:ext uri="{9D8B030D-6E8A-4147-A177-3AD203B41FA5}">
                      <a16:colId xmlns:a16="http://schemas.microsoft.com/office/drawing/2014/main" val="4003961273"/>
                    </a:ext>
                  </a:extLst>
                </a:gridCol>
                <a:gridCol w="707972">
                  <a:extLst>
                    <a:ext uri="{9D8B030D-6E8A-4147-A177-3AD203B41FA5}">
                      <a16:colId xmlns:a16="http://schemas.microsoft.com/office/drawing/2014/main" val="339506202"/>
                    </a:ext>
                  </a:extLst>
                </a:gridCol>
                <a:gridCol w="794663">
                  <a:extLst>
                    <a:ext uri="{9D8B030D-6E8A-4147-A177-3AD203B41FA5}">
                      <a16:colId xmlns:a16="http://schemas.microsoft.com/office/drawing/2014/main" val="608738211"/>
                    </a:ext>
                  </a:extLst>
                </a:gridCol>
              </a:tblGrid>
              <a:tr h="217636">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err="1">
                          <a:solidFill>
                            <a:srgbClr val="FFFFFF"/>
                          </a:solidFill>
                          <a:effectLst/>
                          <a:highlight>
                            <a:srgbClr val="366092"/>
                          </a:highlight>
                          <a:latin typeface="Calibri" panose="020F0502020204030204" pitchFamily="34" charset="0"/>
                        </a:rPr>
                        <a:t>Classificção</a:t>
                      </a:r>
                      <a:r>
                        <a:rPr lang="pt-BR" sz="1100" b="1" i="0" u="none" strike="noStrike" dirty="0">
                          <a:solidFill>
                            <a:srgbClr val="FFFFFF"/>
                          </a:solidFill>
                          <a:effectLst/>
                          <a:highlight>
                            <a:srgbClr val="366092"/>
                          </a:highlight>
                          <a:latin typeface="Calibri" panose="020F0502020204030204" pitchFamily="34" charset="0"/>
                        </a:rPr>
                        <a:t>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877188257"/>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46163704 20600815 (20231024 6,02%)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IPCA+6,02%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4.628.809,42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3,89%</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972512991"/>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20550515 (20231024 6,02%)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IPCA+6,02%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7.714.439,76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3,91%</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63031725"/>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20500815  (20231024 6,2%)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IPCA+6,02%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1,30%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10.288.271,75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3,89%</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160422038"/>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20600815 (20240412 6,04%)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IPCA+6,04%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1,90%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15.072.696,86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391284483"/>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20450515 (20240412 6,03%)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IPCA+6,04%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6.029.261,42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908978342"/>
                  </a:ext>
                </a:extLst>
              </a:tr>
              <a:tr h="32645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XP MACRO JUROS ATIVO FUNDO DE INVESTIMENTO EM COTAS DE FUNDOS DE INVESTIMENTO RENDA FIXA LONGO PRAZO</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SANTANDER CACEIS (GRUPO SANTANDER)</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4,43%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7.440.254,64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1,36%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481397273"/>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TREND PÓS-FIXADO FIC RENDA FIXA SIMPLES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XP INVESTIMENTOS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3.841.480,72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3,52%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301476607"/>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IRF-M1 TÍTULOS PÚBLICOS FUNDO DE INVESTIMENTO EM COTAS DE FI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IRFM-1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6,51%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 R$                                 51.718.649,46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3,01%</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750882872"/>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PERFIL FIC RENDA FIXA REFERENCIADO DI PREVIDENCIÁRIO LP</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12,85%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102.040.536,09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3,55%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936105712"/>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IDKA2 TÍTULOS PÚBLICOS FUNDO DE INVESTIMENTO</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IDKA IPCA 2A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10,20%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1,39%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81.039.886,72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1,78%</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559477213"/>
                  </a:ext>
                </a:extLst>
              </a:tr>
              <a:tr h="32645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FLUXO FUNDO DE INVESTIMENTO EM COTAS DE FUNDOS DE INVESTIMENTO</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1,39%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55,18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3,20%</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943776792"/>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IMA-B TÍTULOS PÚBLICOS FUNDO DE INVESTIMENTO</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39.004.529,07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-1,63%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-1,53%</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909064089"/>
                  </a:ext>
                </a:extLst>
              </a:tr>
            </a:tbl>
          </a:graphicData>
        </a:graphic>
      </p:graphicFrame>
    </p:spTree>
    <p:extLst>
      <p:ext uri="{BB962C8B-B14F-4D97-AF65-F5344CB8AC3E}">
        <p14:creationId xmlns:p14="http://schemas.microsoft.com/office/powerpoint/2010/main" val="219792657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302D378-6DD8-4F0D-BAB6-2A563115CF61}"/>
              </a:ext>
            </a:extLst>
          </p:cNvPr>
          <p:cNvSpPr/>
          <p:nvPr/>
        </p:nvSpPr>
        <p:spPr>
          <a:xfrm>
            <a:off x="611256" y="27768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7" name="CaixaDeTexto 6">
            <a:extLst>
              <a:ext uri="{FF2B5EF4-FFF2-40B4-BE49-F238E27FC236}">
                <a16:creationId xmlns:a16="http://schemas.microsoft.com/office/drawing/2014/main" id="{E71F8285-3524-45CA-92FF-B6CB9190F303}"/>
              </a:ext>
            </a:extLst>
          </p:cNvPr>
          <p:cNvSpPr txBox="1"/>
          <p:nvPr/>
        </p:nvSpPr>
        <p:spPr>
          <a:xfrm>
            <a:off x="1207605" y="277682"/>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8" name="CaixaDeTexto 7">
            <a:extLst>
              <a:ext uri="{FF2B5EF4-FFF2-40B4-BE49-F238E27FC236}">
                <a16:creationId xmlns:a16="http://schemas.microsoft.com/office/drawing/2014/main" id="{1CBEFE42-8C01-4FD8-A0B7-450FF1549A0C}"/>
              </a:ext>
            </a:extLst>
          </p:cNvPr>
          <p:cNvSpPr txBox="1"/>
          <p:nvPr/>
        </p:nvSpPr>
        <p:spPr>
          <a:xfrm>
            <a:off x="10291970" y="528893"/>
            <a:ext cx="1900030" cy="307777"/>
          </a:xfrm>
          <a:prstGeom prst="rect">
            <a:avLst/>
          </a:prstGeom>
          <a:noFill/>
        </p:spPr>
        <p:txBody>
          <a:bodyPr wrap="square" rtlCol="0">
            <a:spAutoFit/>
          </a:bodyPr>
          <a:lstStyle/>
          <a:p>
            <a:pPr algn="ctr"/>
            <a:r>
              <a:rPr lang="pt-BR" sz="1400" b="1" dirty="0"/>
              <a:t>Tabela 1</a:t>
            </a:r>
          </a:p>
        </p:txBody>
      </p:sp>
      <p:graphicFrame>
        <p:nvGraphicFramePr>
          <p:cNvPr id="3" name="Tabela 2">
            <a:extLst>
              <a:ext uri="{FF2B5EF4-FFF2-40B4-BE49-F238E27FC236}">
                <a16:creationId xmlns:a16="http://schemas.microsoft.com/office/drawing/2014/main" id="{18DDA655-8DBB-357E-6864-40FEFDE1AE4A}"/>
              </a:ext>
            </a:extLst>
          </p:cNvPr>
          <p:cNvGraphicFramePr>
            <a:graphicFrameLocks noGrp="1"/>
          </p:cNvGraphicFramePr>
          <p:nvPr>
            <p:extLst>
              <p:ext uri="{D42A27DB-BD31-4B8C-83A1-F6EECF244321}">
                <p14:modId xmlns:p14="http://schemas.microsoft.com/office/powerpoint/2010/main" val="1652104084"/>
              </p:ext>
            </p:extLst>
          </p:nvPr>
        </p:nvGraphicFramePr>
        <p:xfrm>
          <a:off x="611256" y="1471138"/>
          <a:ext cx="10971144" cy="2378052"/>
        </p:xfrm>
        <a:graphic>
          <a:graphicData uri="http://schemas.openxmlformats.org/drawingml/2006/table">
            <a:tbl>
              <a:tblPr/>
              <a:tblGrid>
                <a:gridCol w="2132978">
                  <a:extLst>
                    <a:ext uri="{9D8B030D-6E8A-4147-A177-3AD203B41FA5}">
                      <a16:colId xmlns:a16="http://schemas.microsoft.com/office/drawing/2014/main" val="1120457784"/>
                    </a:ext>
                  </a:extLst>
                </a:gridCol>
                <a:gridCol w="1161968">
                  <a:extLst>
                    <a:ext uri="{9D8B030D-6E8A-4147-A177-3AD203B41FA5}">
                      <a16:colId xmlns:a16="http://schemas.microsoft.com/office/drawing/2014/main" val="2942489652"/>
                    </a:ext>
                  </a:extLst>
                </a:gridCol>
                <a:gridCol w="1116931">
                  <a:extLst>
                    <a:ext uri="{9D8B030D-6E8A-4147-A177-3AD203B41FA5}">
                      <a16:colId xmlns:a16="http://schemas.microsoft.com/office/drawing/2014/main" val="2190524592"/>
                    </a:ext>
                  </a:extLst>
                </a:gridCol>
                <a:gridCol w="1369142">
                  <a:extLst>
                    <a:ext uri="{9D8B030D-6E8A-4147-A177-3AD203B41FA5}">
                      <a16:colId xmlns:a16="http://schemas.microsoft.com/office/drawing/2014/main" val="3021708380"/>
                    </a:ext>
                  </a:extLst>
                </a:gridCol>
                <a:gridCol w="1118732">
                  <a:extLst>
                    <a:ext uri="{9D8B030D-6E8A-4147-A177-3AD203B41FA5}">
                      <a16:colId xmlns:a16="http://schemas.microsoft.com/office/drawing/2014/main" val="129645019"/>
                    </a:ext>
                  </a:extLst>
                </a:gridCol>
                <a:gridCol w="1102519">
                  <a:extLst>
                    <a:ext uri="{9D8B030D-6E8A-4147-A177-3AD203B41FA5}">
                      <a16:colId xmlns:a16="http://schemas.microsoft.com/office/drawing/2014/main" val="4214530328"/>
                    </a:ext>
                  </a:extLst>
                </a:gridCol>
                <a:gridCol w="1470025">
                  <a:extLst>
                    <a:ext uri="{9D8B030D-6E8A-4147-A177-3AD203B41FA5}">
                      <a16:colId xmlns:a16="http://schemas.microsoft.com/office/drawing/2014/main" val="930393813"/>
                    </a:ext>
                  </a:extLst>
                </a:gridCol>
                <a:gridCol w="706188">
                  <a:extLst>
                    <a:ext uri="{9D8B030D-6E8A-4147-A177-3AD203B41FA5}">
                      <a16:colId xmlns:a16="http://schemas.microsoft.com/office/drawing/2014/main" val="443368116"/>
                    </a:ext>
                  </a:extLst>
                </a:gridCol>
                <a:gridCol w="792661">
                  <a:extLst>
                    <a:ext uri="{9D8B030D-6E8A-4147-A177-3AD203B41FA5}">
                      <a16:colId xmlns:a16="http://schemas.microsoft.com/office/drawing/2014/main" val="2804835061"/>
                    </a:ext>
                  </a:extLst>
                </a:gridCol>
              </a:tblGrid>
              <a:tr h="305726">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082623948"/>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IMA-B 5 LONGO PRAZO FUNDO DE INVESTIMENTO EM COTAS DE FI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3,00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6,30%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50.075.838,08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1,77%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653593064"/>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SOMMA TORINO FI RENDA FIXA CRED PRIV LONGO PRAZO</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1,14%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3,73%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9.075.006,57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4,20%</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294894963"/>
                  </a:ext>
                </a:extLst>
              </a:tr>
              <a:tr h="222817">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CAIXA BRASIL FI RENDA FIXA REFERENCIADO DI LP</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CAIXA ECONOMICA FEDERAL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3,00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3,30%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26.215.507,95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3,64%</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543943504"/>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FUNDO DE INVESTIMENTO CAIXA BRASIL IRF-M 1 TÍTULOS PÚBLICOS RENDA FIXA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CAIXA ECONOMICA FEDERAL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IRFM-1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4,84%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38.419.701,49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3,07%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372471668"/>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CAIXA BRASIL IMA-B 5+ TÍTULOS PÚBLICOS FI RENDA FIXA LP</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CAIXA ECONOMICA FEDERAL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3,00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8,60%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68.290.019,02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-4,39%</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841702032"/>
                  </a:ext>
                </a:extLst>
              </a:tr>
            </a:tbl>
          </a:graphicData>
        </a:graphic>
      </p:graphicFrame>
    </p:spTree>
    <p:extLst>
      <p:ext uri="{BB962C8B-B14F-4D97-AF65-F5344CB8AC3E}">
        <p14:creationId xmlns:p14="http://schemas.microsoft.com/office/powerpoint/2010/main" val="234630818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95E1702A-7666-442A-A622-D14FD04B7932}"/>
              </a:ext>
            </a:extLst>
          </p:cNvPr>
          <p:cNvSpPr/>
          <p:nvPr/>
        </p:nvSpPr>
        <p:spPr>
          <a:xfrm>
            <a:off x="571499" y="13281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8" name="CaixaDeTexto 7">
            <a:extLst>
              <a:ext uri="{FF2B5EF4-FFF2-40B4-BE49-F238E27FC236}">
                <a16:creationId xmlns:a16="http://schemas.microsoft.com/office/drawing/2014/main" id="{45F30CD8-5EF6-4E29-B09F-F1B8647D7597}"/>
              </a:ext>
            </a:extLst>
          </p:cNvPr>
          <p:cNvSpPr txBox="1"/>
          <p:nvPr/>
        </p:nvSpPr>
        <p:spPr>
          <a:xfrm>
            <a:off x="1167848" y="161052"/>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9" name="Retângulo 8">
            <a:extLst>
              <a:ext uri="{FF2B5EF4-FFF2-40B4-BE49-F238E27FC236}">
                <a16:creationId xmlns:a16="http://schemas.microsoft.com/office/drawing/2014/main" id="{5683144A-9403-4A48-8CF6-D28DF0F6FD9A}"/>
              </a:ext>
            </a:extLst>
          </p:cNvPr>
          <p:cNvSpPr/>
          <p:nvPr/>
        </p:nvSpPr>
        <p:spPr>
          <a:xfrm>
            <a:off x="571493" y="365040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10" name="CaixaDeTexto 9">
            <a:extLst>
              <a:ext uri="{FF2B5EF4-FFF2-40B4-BE49-F238E27FC236}">
                <a16:creationId xmlns:a16="http://schemas.microsoft.com/office/drawing/2014/main" id="{E5D40599-5FC3-45B0-A15F-B664D9C85187}"/>
              </a:ext>
            </a:extLst>
          </p:cNvPr>
          <p:cNvSpPr txBox="1"/>
          <p:nvPr/>
        </p:nvSpPr>
        <p:spPr>
          <a:xfrm>
            <a:off x="1167842" y="3678639"/>
            <a:ext cx="4041913" cy="369332"/>
          </a:xfrm>
          <a:prstGeom prst="rect">
            <a:avLst/>
          </a:prstGeom>
          <a:noFill/>
        </p:spPr>
        <p:txBody>
          <a:bodyPr wrap="square" rtlCol="0">
            <a:spAutoFit/>
          </a:bodyPr>
          <a:lstStyle/>
          <a:p>
            <a:r>
              <a:rPr lang="pt-BR" b="1" u="sng" dirty="0">
                <a:solidFill>
                  <a:schemeClr val="accent1">
                    <a:lumMod val="75000"/>
                  </a:schemeClr>
                </a:solidFill>
              </a:rPr>
              <a:t>RENDA VARIÁVEL</a:t>
            </a:r>
          </a:p>
        </p:txBody>
      </p:sp>
      <p:sp>
        <p:nvSpPr>
          <p:cNvPr id="12" name="CaixaDeTexto 11">
            <a:extLst>
              <a:ext uri="{FF2B5EF4-FFF2-40B4-BE49-F238E27FC236}">
                <a16:creationId xmlns:a16="http://schemas.microsoft.com/office/drawing/2014/main" id="{76895D98-E1E7-4177-ABDA-BFFAD2D11B34}"/>
              </a:ext>
            </a:extLst>
          </p:cNvPr>
          <p:cNvSpPr txBox="1"/>
          <p:nvPr/>
        </p:nvSpPr>
        <p:spPr>
          <a:xfrm>
            <a:off x="10291970" y="290877"/>
            <a:ext cx="1900030" cy="307777"/>
          </a:xfrm>
          <a:prstGeom prst="rect">
            <a:avLst/>
          </a:prstGeom>
          <a:noFill/>
        </p:spPr>
        <p:txBody>
          <a:bodyPr wrap="square" rtlCol="0">
            <a:spAutoFit/>
          </a:bodyPr>
          <a:lstStyle/>
          <a:p>
            <a:pPr algn="ctr"/>
            <a:r>
              <a:rPr lang="pt-BR" sz="1400" b="1" dirty="0"/>
              <a:t>Tabela 1</a:t>
            </a:r>
          </a:p>
        </p:txBody>
      </p:sp>
      <p:sp>
        <p:nvSpPr>
          <p:cNvPr id="13" name="CaixaDeTexto 12">
            <a:extLst>
              <a:ext uri="{FF2B5EF4-FFF2-40B4-BE49-F238E27FC236}">
                <a16:creationId xmlns:a16="http://schemas.microsoft.com/office/drawing/2014/main" id="{5EA31278-9E51-419F-A328-4B95EE3C1562}"/>
              </a:ext>
            </a:extLst>
          </p:cNvPr>
          <p:cNvSpPr txBox="1"/>
          <p:nvPr/>
        </p:nvSpPr>
        <p:spPr>
          <a:xfrm>
            <a:off x="10316818" y="3863305"/>
            <a:ext cx="1900030" cy="307777"/>
          </a:xfrm>
          <a:prstGeom prst="rect">
            <a:avLst/>
          </a:prstGeom>
          <a:noFill/>
        </p:spPr>
        <p:txBody>
          <a:bodyPr wrap="square" rtlCol="0">
            <a:spAutoFit/>
          </a:bodyPr>
          <a:lstStyle/>
          <a:p>
            <a:pPr algn="ctr"/>
            <a:r>
              <a:rPr lang="pt-BR" sz="1400" b="1" dirty="0"/>
              <a:t>Tabela 1.2</a:t>
            </a:r>
          </a:p>
        </p:txBody>
      </p:sp>
      <p:graphicFrame>
        <p:nvGraphicFramePr>
          <p:cNvPr id="2" name="Tabela 1">
            <a:extLst>
              <a:ext uri="{FF2B5EF4-FFF2-40B4-BE49-F238E27FC236}">
                <a16:creationId xmlns:a16="http://schemas.microsoft.com/office/drawing/2014/main" id="{8CDF30AC-5B1F-3567-AC96-C8FF6709FA29}"/>
              </a:ext>
            </a:extLst>
          </p:cNvPr>
          <p:cNvGraphicFramePr>
            <a:graphicFrameLocks noGrp="1"/>
          </p:cNvGraphicFramePr>
          <p:nvPr>
            <p:extLst>
              <p:ext uri="{D42A27DB-BD31-4B8C-83A1-F6EECF244321}">
                <p14:modId xmlns:p14="http://schemas.microsoft.com/office/powerpoint/2010/main" val="3053390908"/>
              </p:ext>
            </p:extLst>
          </p:nvPr>
        </p:nvGraphicFramePr>
        <p:xfrm>
          <a:off x="571493" y="655786"/>
          <a:ext cx="10992035" cy="2766687"/>
        </p:xfrm>
        <a:graphic>
          <a:graphicData uri="http://schemas.openxmlformats.org/drawingml/2006/table">
            <a:tbl>
              <a:tblPr/>
              <a:tblGrid>
                <a:gridCol w="2137039">
                  <a:extLst>
                    <a:ext uri="{9D8B030D-6E8A-4147-A177-3AD203B41FA5}">
                      <a16:colId xmlns:a16="http://schemas.microsoft.com/office/drawing/2014/main" val="2332761631"/>
                    </a:ext>
                  </a:extLst>
                </a:gridCol>
                <a:gridCol w="1164181">
                  <a:extLst>
                    <a:ext uri="{9D8B030D-6E8A-4147-A177-3AD203B41FA5}">
                      <a16:colId xmlns:a16="http://schemas.microsoft.com/office/drawing/2014/main" val="3953289785"/>
                    </a:ext>
                  </a:extLst>
                </a:gridCol>
                <a:gridCol w="1119058">
                  <a:extLst>
                    <a:ext uri="{9D8B030D-6E8A-4147-A177-3AD203B41FA5}">
                      <a16:colId xmlns:a16="http://schemas.microsoft.com/office/drawing/2014/main" val="140306249"/>
                    </a:ext>
                  </a:extLst>
                </a:gridCol>
                <a:gridCol w="1371749">
                  <a:extLst>
                    <a:ext uri="{9D8B030D-6E8A-4147-A177-3AD203B41FA5}">
                      <a16:colId xmlns:a16="http://schemas.microsoft.com/office/drawing/2014/main" val="1393003865"/>
                    </a:ext>
                  </a:extLst>
                </a:gridCol>
                <a:gridCol w="1120862">
                  <a:extLst>
                    <a:ext uri="{9D8B030D-6E8A-4147-A177-3AD203B41FA5}">
                      <a16:colId xmlns:a16="http://schemas.microsoft.com/office/drawing/2014/main" val="524592937"/>
                    </a:ext>
                  </a:extLst>
                </a:gridCol>
                <a:gridCol w="1104618">
                  <a:extLst>
                    <a:ext uri="{9D8B030D-6E8A-4147-A177-3AD203B41FA5}">
                      <a16:colId xmlns:a16="http://schemas.microsoft.com/office/drawing/2014/main" val="1514401257"/>
                    </a:ext>
                  </a:extLst>
                </a:gridCol>
                <a:gridCol w="1472825">
                  <a:extLst>
                    <a:ext uri="{9D8B030D-6E8A-4147-A177-3AD203B41FA5}">
                      <a16:colId xmlns:a16="http://schemas.microsoft.com/office/drawing/2014/main" val="4111606805"/>
                    </a:ext>
                  </a:extLst>
                </a:gridCol>
                <a:gridCol w="707533">
                  <a:extLst>
                    <a:ext uri="{9D8B030D-6E8A-4147-A177-3AD203B41FA5}">
                      <a16:colId xmlns:a16="http://schemas.microsoft.com/office/drawing/2014/main" val="1043895599"/>
                    </a:ext>
                  </a:extLst>
                </a:gridCol>
                <a:gridCol w="794170">
                  <a:extLst>
                    <a:ext uri="{9D8B030D-6E8A-4147-A177-3AD203B41FA5}">
                      <a16:colId xmlns:a16="http://schemas.microsoft.com/office/drawing/2014/main" val="4251903609"/>
                    </a:ext>
                  </a:extLst>
                </a:gridCol>
              </a:tblGrid>
              <a:tr h="388635">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415368202"/>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BBIF MASTER FIDC LP</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Santander Caceis (GRUPO SANTANDER)</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3,40%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1.106.436,06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-1,67%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144403491"/>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TOWER II IMA-B 5 FI RENDA FIXA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RJI CORRETORA DE VALORES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230.325,14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-5,65%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-8,46%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42819470"/>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TOWER IMA-B 5 FI RENDA FIXA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RJI CORRETORA DE VALORES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0,39%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52.764,43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-49,61%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-74,89%</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039929146"/>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LFSN-LFSN2200AIW 7.8600% a.a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BTG PACTUAL SERVIÇOS FINANCEIROS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IPCA+7,86%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3,83%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30.433.812,03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1,84%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5,16%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029815047"/>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LFSN-LF002400B6F BRADESCO 6,42% a.a.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IPCA+6,42%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1,26%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10.020.287,91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0,20%</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230468107"/>
                  </a:ext>
                </a:extLst>
              </a:tr>
              <a:tr h="20416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Renda Fixa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92,98%</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R$                               738.556.892,69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699985653"/>
                  </a:ext>
                </a:extLst>
              </a:tr>
            </a:tbl>
          </a:graphicData>
        </a:graphic>
      </p:graphicFrame>
      <p:graphicFrame>
        <p:nvGraphicFramePr>
          <p:cNvPr id="3" name="Tabela 2">
            <a:extLst>
              <a:ext uri="{FF2B5EF4-FFF2-40B4-BE49-F238E27FC236}">
                <a16:creationId xmlns:a16="http://schemas.microsoft.com/office/drawing/2014/main" id="{496C4F97-C5DD-AE35-D1E9-6FB8A2ED9096}"/>
              </a:ext>
            </a:extLst>
          </p:cNvPr>
          <p:cNvGraphicFramePr>
            <a:graphicFrameLocks noGrp="1"/>
          </p:cNvGraphicFramePr>
          <p:nvPr>
            <p:extLst>
              <p:ext uri="{D42A27DB-BD31-4B8C-83A1-F6EECF244321}">
                <p14:modId xmlns:p14="http://schemas.microsoft.com/office/powerpoint/2010/main" val="2104310078"/>
              </p:ext>
            </p:extLst>
          </p:nvPr>
        </p:nvGraphicFramePr>
        <p:xfrm>
          <a:off x="571492" y="4341947"/>
          <a:ext cx="10992035" cy="2383234"/>
        </p:xfrm>
        <a:graphic>
          <a:graphicData uri="http://schemas.openxmlformats.org/drawingml/2006/table">
            <a:tbl>
              <a:tblPr/>
              <a:tblGrid>
                <a:gridCol w="2137039">
                  <a:extLst>
                    <a:ext uri="{9D8B030D-6E8A-4147-A177-3AD203B41FA5}">
                      <a16:colId xmlns:a16="http://schemas.microsoft.com/office/drawing/2014/main" val="3713074512"/>
                    </a:ext>
                  </a:extLst>
                </a:gridCol>
                <a:gridCol w="1164181">
                  <a:extLst>
                    <a:ext uri="{9D8B030D-6E8A-4147-A177-3AD203B41FA5}">
                      <a16:colId xmlns:a16="http://schemas.microsoft.com/office/drawing/2014/main" val="1406893453"/>
                    </a:ext>
                  </a:extLst>
                </a:gridCol>
                <a:gridCol w="1119058">
                  <a:extLst>
                    <a:ext uri="{9D8B030D-6E8A-4147-A177-3AD203B41FA5}">
                      <a16:colId xmlns:a16="http://schemas.microsoft.com/office/drawing/2014/main" val="2283444883"/>
                    </a:ext>
                  </a:extLst>
                </a:gridCol>
                <a:gridCol w="1371749">
                  <a:extLst>
                    <a:ext uri="{9D8B030D-6E8A-4147-A177-3AD203B41FA5}">
                      <a16:colId xmlns:a16="http://schemas.microsoft.com/office/drawing/2014/main" val="1324746001"/>
                    </a:ext>
                  </a:extLst>
                </a:gridCol>
                <a:gridCol w="1120862">
                  <a:extLst>
                    <a:ext uri="{9D8B030D-6E8A-4147-A177-3AD203B41FA5}">
                      <a16:colId xmlns:a16="http://schemas.microsoft.com/office/drawing/2014/main" val="1855380807"/>
                    </a:ext>
                  </a:extLst>
                </a:gridCol>
                <a:gridCol w="1104618">
                  <a:extLst>
                    <a:ext uri="{9D8B030D-6E8A-4147-A177-3AD203B41FA5}">
                      <a16:colId xmlns:a16="http://schemas.microsoft.com/office/drawing/2014/main" val="1663206011"/>
                    </a:ext>
                  </a:extLst>
                </a:gridCol>
                <a:gridCol w="1472825">
                  <a:extLst>
                    <a:ext uri="{9D8B030D-6E8A-4147-A177-3AD203B41FA5}">
                      <a16:colId xmlns:a16="http://schemas.microsoft.com/office/drawing/2014/main" val="460933058"/>
                    </a:ext>
                  </a:extLst>
                </a:gridCol>
                <a:gridCol w="707533">
                  <a:extLst>
                    <a:ext uri="{9D8B030D-6E8A-4147-A177-3AD203B41FA5}">
                      <a16:colId xmlns:a16="http://schemas.microsoft.com/office/drawing/2014/main" val="353508296"/>
                    </a:ext>
                  </a:extLst>
                </a:gridCol>
                <a:gridCol w="794170">
                  <a:extLst>
                    <a:ext uri="{9D8B030D-6E8A-4147-A177-3AD203B41FA5}">
                      <a16:colId xmlns:a16="http://schemas.microsoft.com/office/drawing/2014/main" val="2086050207"/>
                    </a:ext>
                  </a:extLst>
                </a:gridCol>
              </a:tblGrid>
              <a:tr h="217636">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260501802"/>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QUANTITATIVO FIC AÇÕES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IBOVESPA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1,25%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9.935.073,01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-10,15%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274221317"/>
                  </a:ext>
                </a:extLst>
              </a:tr>
              <a:tr h="204163">
                <a:tc>
                  <a:txBody>
                    <a:bodyPr/>
                    <a:lstStyle/>
                    <a:p>
                      <a:pPr algn="l" fontAlgn="ctr"/>
                      <a:r>
                        <a:rPr lang="en-US" sz="1100" b="0" i="0" u="none" strike="noStrike">
                          <a:solidFill>
                            <a:srgbClr val="000000"/>
                          </a:solidFill>
                          <a:effectLst/>
                          <a:highlight>
                            <a:srgbClr val="FFFFFF"/>
                          </a:highlight>
                          <a:latin typeface="Calibri" panose="020F0502020204030204" pitchFamily="34" charset="0"/>
                        </a:rPr>
                        <a:t>AZ QUEST SMALL MID CAPS FIC AÇÕES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SMLL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7.103.537,84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-2,69%</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597366633"/>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BRADESCO FIA DIVIDENDOS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IBOVESPA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2,29%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11.899.833,02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-3,14%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-6,16%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266167801"/>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FINACAP MAURITSSTAD FIA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IBOVESPA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1,84%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8.289.822,76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-4,88%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-6,05%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748259254"/>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CONSTÂNCIA FUNDAMENTO FI AÇÕES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IBOVESPA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1,84%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5.008.986,89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-5,67%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-7,21%</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093311492"/>
                  </a:ext>
                </a:extLst>
              </a:tr>
              <a:tr h="20416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Renda Varíavel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5,32%</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R$                                 42.237.253,52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2286803261"/>
                  </a:ext>
                </a:extLst>
              </a:tr>
            </a:tbl>
          </a:graphicData>
        </a:graphic>
      </p:graphicFrame>
    </p:spTree>
    <p:extLst>
      <p:ext uri="{BB962C8B-B14F-4D97-AF65-F5344CB8AC3E}">
        <p14:creationId xmlns:p14="http://schemas.microsoft.com/office/powerpoint/2010/main" val="178073235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95E1702A-7666-442A-A622-D14FD04B7932}"/>
              </a:ext>
            </a:extLst>
          </p:cNvPr>
          <p:cNvSpPr/>
          <p:nvPr/>
        </p:nvSpPr>
        <p:spPr>
          <a:xfrm>
            <a:off x="571499" y="13281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8" name="CaixaDeTexto 7">
            <a:extLst>
              <a:ext uri="{FF2B5EF4-FFF2-40B4-BE49-F238E27FC236}">
                <a16:creationId xmlns:a16="http://schemas.microsoft.com/office/drawing/2014/main" id="{45F30CD8-5EF6-4E29-B09F-F1B8647D7597}"/>
              </a:ext>
            </a:extLst>
          </p:cNvPr>
          <p:cNvSpPr txBox="1"/>
          <p:nvPr/>
        </p:nvSpPr>
        <p:spPr>
          <a:xfrm>
            <a:off x="1167848" y="161052"/>
            <a:ext cx="4041913" cy="369332"/>
          </a:xfrm>
          <a:prstGeom prst="rect">
            <a:avLst/>
          </a:prstGeom>
          <a:noFill/>
        </p:spPr>
        <p:txBody>
          <a:bodyPr wrap="square" rtlCol="0">
            <a:spAutoFit/>
          </a:bodyPr>
          <a:lstStyle/>
          <a:p>
            <a:r>
              <a:rPr lang="pt-BR" b="1" u="sng" dirty="0">
                <a:solidFill>
                  <a:schemeClr val="accent1">
                    <a:lumMod val="75000"/>
                  </a:schemeClr>
                </a:solidFill>
              </a:rPr>
              <a:t>FUNDOS ESTRUTURADOS</a:t>
            </a:r>
          </a:p>
        </p:txBody>
      </p:sp>
      <p:sp>
        <p:nvSpPr>
          <p:cNvPr id="9" name="Retângulo 8">
            <a:extLst>
              <a:ext uri="{FF2B5EF4-FFF2-40B4-BE49-F238E27FC236}">
                <a16:creationId xmlns:a16="http://schemas.microsoft.com/office/drawing/2014/main" id="{5683144A-9403-4A48-8CF6-D28DF0F6FD9A}"/>
              </a:ext>
            </a:extLst>
          </p:cNvPr>
          <p:cNvSpPr/>
          <p:nvPr/>
        </p:nvSpPr>
        <p:spPr>
          <a:xfrm>
            <a:off x="571499" y="321610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10" name="CaixaDeTexto 9">
            <a:extLst>
              <a:ext uri="{FF2B5EF4-FFF2-40B4-BE49-F238E27FC236}">
                <a16:creationId xmlns:a16="http://schemas.microsoft.com/office/drawing/2014/main" id="{E5D40599-5FC3-45B0-A15F-B664D9C85187}"/>
              </a:ext>
            </a:extLst>
          </p:cNvPr>
          <p:cNvSpPr txBox="1"/>
          <p:nvPr/>
        </p:nvSpPr>
        <p:spPr>
          <a:xfrm>
            <a:off x="1167848" y="3244334"/>
            <a:ext cx="4041913" cy="369332"/>
          </a:xfrm>
          <a:prstGeom prst="rect">
            <a:avLst/>
          </a:prstGeom>
          <a:noFill/>
        </p:spPr>
        <p:txBody>
          <a:bodyPr wrap="square" rtlCol="0">
            <a:spAutoFit/>
          </a:bodyPr>
          <a:lstStyle/>
          <a:p>
            <a:r>
              <a:rPr lang="pt-BR" b="1" u="sng" dirty="0">
                <a:solidFill>
                  <a:schemeClr val="accent1">
                    <a:lumMod val="75000"/>
                  </a:schemeClr>
                </a:solidFill>
              </a:rPr>
              <a:t>FUNDOS IMOBILIÁRIOS</a:t>
            </a:r>
          </a:p>
        </p:txBody>
      </p:sp>
      <p:sp>
        <p:nvSpPr>
          <p:cNvPr id="12" name="CaixaDeTexto 11">
            <a:extLst>
              <a:ext uri="{FF2B5EF4-FFF2-40B4-BE49-F238E27FC236}">
                <a16:creationId xmlns:a16="http://schemas.microsoft.com/office/drawing/2014/main" id="{76895D98-E1E7-4177-ABDA-BFFAD2D11B34}"/>
              </a:ext>
            </a:extLst>
          </p:cNvPr>
          <p:cNvSpPr txBox="1"/>
          <p:nvPr/>
        </p:nvSpPr>
        <p:spPr>
          <a:xfrm>
            <a:off x="10291970" y="290877"/>
            <a:ext cx="1900030" cy="307777"/>
          </a:xfrm>
          <a:prstGeom prst="rect">
            <a:avLst/>
          </a:prstGeom>
          <a:noFill/>
        </p:spPr>
        <p:txBody>
          <a:bodyPr wrap="square" rtlCol="0">
            <a:spAutoFit/>
          </a:bodyPr>
          <a:lstStyle/>
          <a:p>
            <a:pPr algn="ctr"/>
            <a:r>
              <a:rPr lang="pt-BR" sz="1400" b="1" dirty="0"/>
              <a:t>Tabela 1</a:t>
            </a:r>
          </a:p>
        </p:txBody>
      </p:sp>
      <p:sp>
        <p:nvSpPr>
          <p:cNvPr id="13" name="CaixaDeTexto 12">
            <a:extLst>
              <a:ext uri="{FF2B5EF4-FFF2-40B4-BE49-F238E27FC236}">
                <a16:creationId xmlns:a16="http://schemas.microsoft.com/office/drawing/2014/main" id="{5EA31278-9E51-419F-A328-4B95EE3C1562}"/>
              </a:ext>
            </a:extLst>
          </p:cNvPr>
          <p:cNvSpPr txBox="1"/>
          <p:nvPr/>
        </p:nvSpPr>
        <p:spPr>
          <a:xfrm>
            <a:off x="10291970" y="2936557"/>
            <a:ext cx="1900030" cy="307777"/>
          </a:xfrm>
          <a:prstGeom prst="rect">
            <a:avLst/>
          </a:prstGeom>
          <a:noFill/>
        </p:spPr>
        <p:txBody>
          <a:bodyPr wrap="square" rtlCol="0">
            <a:spAutoFit/>
          </a:bodyPr>
          <a:lstStyle/>
          <a:p>
            <a:pPr algn="ctr"/>
            <a:r>
              <a:rPr lang="pt-BR" sz="1400" b="1" dirty="0"/>
              <a:t>Tabela 1.2</a:t>
            </a:r>
          </a:p>
        </p:txBody>
      </p:sp>
      <p:graphicFrame>
        <p:nvGraphicFramePr>
          <p:cNvPr id="2" name="Tabela 1">
            <a:extLst>
              <a:ext uri="{FF2B5EF4-FFF2-40B4-BE49-F238E27FC236}">
                <a16:creationId xmlns:a16="http://schemas.microsoft.com/office/drawing/2014/main" id="{B7442744-854B-AD0D-33F1-272397CC25F1}"/>
              </a:ext>
            </a:extLst>
          </p:cNvPr>
          <p:cNvGraphicFramePr>
            <a:graphicFrameLocks noGrp="1"/>
          </p:cNvGraphicFramePr>
          <p:nvPr>
            <p:extLst>
              <p:ext uri="{D42A27DB-BD31-4B8C-83A1-F6EECF244321}">
                <p14:modId xmlns:p14="http://schemas.microsoft.com/office/powerpoint/2010/main" val="1389283349"/>
              </p:ext>
            </p:extLst>
          </p:nvPr>
        </p:nvGraphicFramePr>
        <p:xfrm>
          <a:off x="571488" y="867531"/>
          <a:ext cx="10969335" cy="1529488"/>
        </p:xfrm>
        <a:graphic>
          <a:graphicData uri="http://schemas.openxmlformats.org/drawingml/2006/table">
            <a:tbl>
              <a:tblPr/>
              <a:tblGrid>
                <a:gridCol w="2132626">
                  <a:extLst>
                    <a:ext uri="{9D8B030D-6E8A-4147-A177-3AD203B41FA5}">
                      <a16:colId xmlns:a16="http://schemas.microsoft.com/office/drawing/2014/main" val="3567000983"/>
                    </a:ext>
                  </a:extLst>
                </a:gridCol>
                <a:gridCol w="1161777">
                  <a:extLst>
                    <a:ext uri="{9D8B030D-6E8A-4147-A177-3AD203B41FA5}">
                      <a16:colId xmlns:a16="http://schemas.microsoft.com/office/drawing/2014/main" val="342842439"/>
                    </a:ext>
                  </a:extLst>
                </a:gridCol>
                <a:gridCol w="1116747">
                  <a:extLst>
                    <a:ext uri="{9D8B030D-6E8A-4147-A177-3AD203B41FA5}">
                      <a16:colId xmlns:a16="http://schemas.microsoft.com/office/drawing/2014/main" val="1233676203"/>
                    </a:ext>
                  </a:extLst>
                </a:gridCol>
                <a:gridCol w="1368916">
                  <a:extLst>
                    <a:ext uri="{9D8B030D-6E8A-4147-A177-3AD203B41FA5}">
                      <a16:colId xmlns:a16="http://schemas.microsoft.com/office/drawing/2014/main" val="1474910049"/>
                    </a:ext>
                  </a:extLst>
                </a:gridCol>
                <a:gridCol w="1118547">
                  <a:extLst>
                    <a:ext uri="{9D8B030D-6E8A-4147-A177-3AD203B41FA5}">
                      <a16:colId xmlns:a16="http://schemas.microsoft.com/office/drawing/2014/main" val="3207740798"/>
                    </a:ext>
                  </a:extLst>
                </a:gridCol>
                <a:gridCol w="1102337">
                  <a:extLst>
                    <a:ext uri="{9D8B030D-6E8A-4147-A177-3AD203B41FA5}">
                      <a16:colId xmlns:a16="http://schemas.microsoft.com/office/drawing/2014/main" val="1297311181"/>
                    </a:ext>
                  </a:extLst>
                </a:gridCol>
                <a:gridCol w="1469783">
                  <a:extLst>
                    <a:ext uri="{9D8B030D-6E8A-4147-A177-3AD203B41FA5}">
                      <a16:colId xmlns:a16="http://schemas.microsoft.com/office/drawing/2014/main" val="1510021730"/>
                    </a:ext>
                  </a:extLst>
                </a:gridCol>
                <a:gridCol w="706072">
                  <a:extLst>
                    <a:ext uri="{9D8B030D-6E8A-4147-A177-3AD203B41FA5}">
                      <a16:colId xmlns:a16="http://schemas.microsoft.com/office/drawing/2014/main" val="3497342856"/>
                    </a:ext>
                  </a:extLst>
                </a:gridCol>
                <a:gridCol w="792530">
                  <a:extLst>
                    <a:ext uri="{9D8B030D-6E8A-4147-A177-3AD203B41FA5}">
                      <a16:colId xmlns:a16="http://schemas.microsoft.com/office/drawing/2014/main" val="2179023436"/>
                    </a:ext>
                  </a:extLst>
                </a:gridCol>
              </a:tblGrid>
              <a:tr h="217636">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340708482"/>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GERAÇÃO DE ENERGIA FUNDO DE INVESTIMENTO EM PARTICIPAÇÕES MULTIESTRATÉGIA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RJI CORRETORA DE VALORES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IPCA+ 10,50%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-R$                                         52.174,11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0,32%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1,08%</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867495239"/>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ICATU VANGUARDA IGARATÉ LONG BIASED FI MULTIMERCADO</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1,62%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3,12%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12.828.733,04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-0,30%</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48243620"/>
                  </a:ext>
                </a:extLst>
              </a:tr>
              <a:tr h="20416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 Estruturados</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1,61%</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R$                                 12.776.558,93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424614162"/>
                  </a:ext>
                </a:extLst>
              </a:tr>
            </a:tbl>
          </a:graphicData>
        </a:graphic>
      </p:graphicFrame>
      <p:graphicFrame>
        <p:nvGraphicFramePr>
          <p:cNvPr id="4" name="Tabela 3">
            <a:extLst>
              <a:ext uri="{FF2B5EF4-FFF2-40B4-BE49-F238E27FC236}">
                <a16:creationId xmlns:a16="http://schemas.microsoft.com/office/drawing/2014/main" id="{07FB1FDC-E2DB-F827-F41E-FF5220C9AA15}"/>
              </a:ext>
            </a:extLst>
          </p:cNvPr>
          <p:cNvGraphicFramePr>
            <a:graphicFrameLocks noGrp="1"/>
          </p:cNvGraphicFramePr>
          <p:nvPr>
            <p:extLst>
              <p:ext uri="{D42A27DB-BD31-4B8C-83A1-F6EECF244321}">
                <p14:modId xmlns:p14="http://schemas.microsoft.com/office/powerpoint/2010/main" val="3829521108"/>
              </p:ext>
            </p:extLst>
          </p:nvPr>
        </p:nvGraphicFramePr>
        <p:xfrm>
          <a:off x="571488" y="4224229"/>
          <a:ext cx="10969335" cy="1021386"/>
        </p:xfrm>
        <a:graphic>
          <a:graphicData uri="http://schemas.openxmlformats.org/drawingml/2006/table">
            <a:tbl>
              <a:tblPr/>
              <a:tblGrid>
                <a:gridCol w="2132626">
                  <a:extLst>
                    <a:ext uri="{9D8B030D-6E8A-4147-A177-3AD203B41FA5}">
                      <a16:colId xmlns:a16="http://schemas.microsoft.com/office/drawing/2014/main" val="1034471538"/>
                    </a:ext>
                  </a:extLst>
                </a:gridCol>
                <a:gridCol w="1161777">
                  <a:extLst>
                    <a:ext uri="{9D8B030D-6E8A-4147-A177-3AD203B41FA5}">
                      <a16:colId xmlns:a16="http://schemas.microsoft.com/office/drawing/2014/main" val="676687950"/>
                    </a:ext>
                  </a:extLst>
                </a:gridCol>
                <a:gridCol w="1116747">
                  <a:extLst>
                    <a:ext uri="{9D8B030D-6E8A-4147-A177-3AD203B41FA5}">
                      <a16:colId xmlns:a16="http://schemas.microsoft.com/office/drawing/2014/main" val="2431421148"/>
                    </a:ext>
                  </a:extLst>
                </a:gridCol>
                <a:gridCol w="1368916">
                  <a:extLst>
                    <a:ext uri="{9D8B030D-6E8A-4147-A177-3AD203B41FA5}">
                      <a16:colId xmlns:a16="http://schemas.microsoft.com/office/drawing/2014/main" val="1044700687"/>
                    </a:ext>
                  </a:extLst>
                </a:gridCol>
                <a:gridCol w="1118547">
                  <a:extLst>
                    <a:ext uri="{9D8B030D-6E8A-4147-A177-3AD203B41FA5}">
                      <a16:colId xmlns:a16="http://schemas.microsoft.com/office/drawing/2014/main" val="4037897045"/>
                    </a:ext>
                  </a:extLst>
                </a:gridCol>
                <a:gridCol w="1102337">
                  <a:extLst>
                    <a:ext uri="{9D8B030D-6E8A-4147-A177-3AD203B41FA5}">
                      <a16:colId xmlns:a16="http://schemas.microsoft.com/office/drawing/2014/main" val="1208310135"/>
                    </a:ext>
                  </a:extLst>
                </a:gridCol>
                <a:gridCol w="1469783">
                  <a:extLst>
                    <a:ext uri="{9D8B030D-6E8A-4147-A177-3AD203B41FA5}">
                      <a16:colId xmlns:a16="http://schemas.microsoft.com/office/drawing/2014/main" val="3160294244"/>
                    </a:ext>
                  </a:extLst>
                </a:gridCol>
                <a:gridCol w="706072">
                  <a:extLst>
                    <a:ext uri="{9D8B030D-6E8A-4147-A177-3AD203B41FA5}">
                      <a16:colId xmlns:a16="http://schemas.microsoft.com/office/drawing/2014/main" val="2941307356"/>
                    </a:ext>
                  </a:extLst>
                </a:gridCol>
                <a:gridCol w="792530">
                  <a:extLst>
                    <a:ext uri="{9D8B030D-6E8A-4147-A177-3AD203B41FA5}">
                      <a16:colId xmlns:a16="http://schemas.microsoft.com/office/drawing/2014/main" val="3084951320"/>
                    </a:ext>
                  </a:extLst>
                </a:gridCol>
              </a:tblGrid>
              <a:tr h="243545">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112053934"/>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HAZ FII - ATCR11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RJI CORRETORA DE VALORES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763.903,97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-6,62%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374900467"/>
                  </a:ext>
                </a:extLst>
              </a:tr>
              <a:tr h="20416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 Imobiliários</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0,10%</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R$                                       763.903,97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930506000"/>
                  </a:ext>
                </a:extLst>
              </a:tr>
            </a:tbl>
          </a:graphicData>
        </a:graphic>
      </p:graphicFrame>
    </p:spTree>
    <p:extLst>
      <p:ext uri="{BB962C8B-B14F-4D97-AF65-F5344CB8AC3E}">
        <p14:creationId xmlns:p14="http://schemas.microsoft.com/office/powerpoint/2010/main" val="248876336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B34CE503-F785-4CF3-AC41-E128A63520CD}"/>
              </a:ext>
            </a:extLst>
          </p:cNvPr>
          <p:cNvSpPr/>
          <p:nvPr/>
        </p:nvSpPr>
        <p:spPr>
          <a:xfrm>
            <a:off x="388453" y="14725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a:t>
            </a:r>
          </a:p>
        </p:txBody>
      </p:sp>
      <p:sp>
        <p:nvSpPr>
          <p:cNvPr id="7" name="CaixaDeTexto 6">
            <a:extLst>
              <a:ext uri="{FF2B5EF4-FFF2-40B4-BE49-F238E27FC236}">
                <a16:creationId xmlns:a16="http://schemas.microsoft.com/office/drawing/2014/main" id="{87E252DC-C7C0-4315-984D-D15E0DE116BB}"/>
              </a:ext>
            </a:extLst>
          </p:cNvPr>
          <p:cNvSpPr txBox="1"/>
          <p:nvPr/>
        </p:nvSpPr>
        <p:spPr>
          <a:xfrm>
            <a:off x="984802" y="175485"/>
            <a:ext cx="4041913" cy="369332"/>
          </a:xfrm>
          <a:prstGeom prst="rect">
            <a:avLst/>
          </a:prstGeom>
          <a:noFill/>
        </p:spPr>
        <p:txBody>
          <a:bodyPr wrap="square" rtlCol="0">
            <a:spAutoFit/>
          </a:bodyPr>
          <a:lstStyle/>
          <a:p>
            <a:r>
              <a:rPr lang="pt-BR" b="1" u="sng" dirty="0">
                <a:solidFill>
                  <a:schemeClr val="accent1">
                    <a:lumMod val="75000"/>
                  </a:schemeClr>
                </a:solidFill>
              </a:rPr>
              <a:t>DISPONIBILIDADE FINANCEIRA</a:t>
            </a:r>
          </a:p>
        </p:txBody>
      </p:sp>
      <p:sp>
        <p:nvSpPr>
          <p:cNvPr id="8" name="Retângulo 7">
            <a:extLst>
              <a:ext uri="{FF2B5EF4-FFF2-40B4-BE49-F238E27FC236}">
                <a16:creationId xmlns:a16="http://schemas.microsoft.com/office/drawing/2014/main" id="{1066F3E2-6B62-4150-9B7A-19176B106ACF}"/>
              </a:ext>
            </a:extLst>
          </p:cNvPr>
          <p:cNvSpPr/>
          <p:nvPr/>
        </p:nvSpPr>
        <p:spPr>
          <a:xfrm>
            <a:off x="388453" y="3031435"/>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a:t>
            </a:r>
          </a:p>
        </p:txBody>
      </p:sp>
      <p:sp>
        <p:nvSpPr>
          <p:cNvPr id="9" name="CaixaDeTexto 8">
            <a:extLst>
              <a:ext uri="{FF2B5EF4-FFF2-40B4-BE49-F238E27FC236}">
                <a16:creationId xmlns:a16="http://schemas.microsoft.com/office/drawing/2014/main" id="{F7A0E5AA-E471-4F9E-A663-0B76056D4B09}"/>
              </a:ext>
            </a:extLst>
          </p:cNvPr>
          <p:cNvSpPr txBox="1"/>
          <p:nvPr/>
        </p:nvSpPr>
        <p:spPr>
          <a:xfrm>
            <a:off x="1026366" y="3059668"/>
            <a:ext cx="5111327" cy="369332"/>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DISTRIBUIÇÃO POR INSTITUIÇÃO FINANCEIRA</a:t>
            </a:r>
          </a:p>
        </p:txBody>
      </p:sp>
      <p:sp>
        <p:nvSpPr>
          <p:cNvPr id="3" name="CaixaDeTexto 2">
            <a:extLst>
              <a:ext uri="{FF2B5EF4-FFF2-40B4-BE49-F238E27FC236}">
                <a16:creationId xmlns:a16="http://schemas.microsoft.com/office/drawing/2014/main" id="{A6AD4A7D-E568-41D8-BBFB-24C01A520FCC}"/>
              </a:ext>
            </a:extLst>
          </p:cNvPr>
          <p:cNvSpPr txBox="1"/>
          <p:nvPr/>
        </p:nvSpPr>
        <p:spPr>
          <a:xfrm>
            <a:off x="388452" y="3575457"/>
            <a:ext cx="11167444" cy="1200329"/>
          </a:xfrm>
          <a:prstGeom prst="rect">
            <a:avLst/>
          </a:prstGeom>
          <a:noFill/>
        </p:spPr>
        <p:txBody>
          <a:bodyPr wrap="square" rtlCol="0">
            <a:spAutoFit/>
          </a:bodyPr>
          <a:lstStyle/>
          <a:p>
            <a:pPr algn="just"/>
            <a:r>
              <a:rPr lang="pt-BR" dirty="0"/>
              <a:t>Conforme demonstrado na</a:t>
            </a:r>
            <a:r>
              <a:rPr lang="pt-BR" b="1" dirty="0"/>
              <a:t> Tabela 2</a:t>
            </a:r>
            <a:r>
              <a:rPr lang="pt-BR" dirty="0"/>
              <a:t>, a seguir,</a:t>
            </a:r>
            <a:r>
              <a:rPr lang="pt-BR" b="1" dirty="0"/>
              <a:t> </a:t>
            </a:r>
            <a:r>
              <a:rPr lang="pt-BR" dirty="0"/>
              <a:t> os recursos do Fundo Previdenciário Capitalizado estão distribuídos entre oito instituições administradoras de recursos, das quais três são também gestoras de recursos. A maior participação na carteira é do Banco do Brasil com 42,02% dos recursos, seguido pelo Tesouro Nacional com 27,64% considerando as compras de Títulos Públicos Federais. </a:t>
            </a:r>
            <a:endParaRPr lang="pt-BR" b="1" dirty="0"/>
          </a:p>
        </p:txBody>
      </p:sp>
      <p:sp>
        <p:nvSpPr>
          <p:cNvPr id="10" name="CaixaDeTexto 9">
            <a:extLst>
              <a:ext uri="{FF2B5EF4-FFF2-40B4-BE49-F238E27FC236}">
                <a16:creationId xmlns:a16="http://schemas.microsoft.com/office/drawing/2014/main" id="{DF7B4E50-5F6E-49F2-9842-0C619B098600}"/>
              </a:ext>
            </a:extLst>
          </p:cNvPr>
          <p:cNvSpPr txBox="1"/>
          <p:nvPr/>
        </p:nvSpPr>
        <p:spPr>
          <a:xfrm>
            <a:off x="10257183" y="491098"/>
            <a:ext cx="1900030" cy="307777"/>
          </a:xfrm>
          <a:prstGeom prst="rect">
            <a:avLst/>
          </a:prstGeom>
          <a:noFill/>
        </p:spPr>
        <p:txBody>
          <a:bodyPr wrap="square" rtlCol="0">
            <a:spAutoFit/>
          </a:bodyPr>
          <a:lstStyle/>
          <a:p>
            <a:pPr algn="ctr"/>
            <a:r>
              <a:rPr lang="pt-BR" sz="1400" b="1" dirty="0"/>
              <a:t>Tabela 1.3</a:t>
            </a:r>
          </a:p>
        </p:txBody>
      </p:sp>
      <p:graphicFrame>
        <p:nvGraphicFramePr>
          <p:cNvPr id="4" name="Tabela 3">
            <a:extLst>
              <a:ext uri="{FF2B5EF4-FFF2-40B4-BE49-F238E27FC236}">
                <a16:creationId xmlns:a16="http://schemas.microsoft.com/office/drawing/2014/main" id="{7259A56D-5E18-A31C-15C5-F9DAB54BC16A}"/>
              </a:ext>
            </a:extLst>
          </p:cNvPr>
          <p:cNvGraphicFramePr>
            <a:graphicFrameLocks noGrp="1"/>
          </p:cNvGraphicFramePr>
          <p:nvPr>
            <p:extLst>
              <p:ext uri="{D42A27DB-BD31-4B8C-83A1-F6EECF244321}">
                <p14:modId xmlns:p14="http://schemas.microsoft.com/office/powerpoint/2010/main" val="4155604983"/>
              </p:ext>
            </p:extLst>
          </p:nvPr>
        </p:nvGraphicFramePr>
        <p:xfrm>
          <a:off x="388451" y="819657"/>
          <a:ext cx="11167442" cy="1888820"/>
        </p:xfrm>
        <a:graphic>
          <a:graphicData uri="http://schemas.openxmlformats.org/drawingml/2006/table">
            <a:tbl>
              <a:tblPr/>
              <a:tblGrid>
                <a:gridCol w="2514692">
                  <a:extLst>
                    <a:ext uri="{9D8B030D-6E8A-4147-A177-3AD203B41FA5}">
                      <a16:colId xmlns:a16="http://schemas.microsoft.com/office/drawing/2014/main" val="482066031"/>
                    </a:ext>
                  </a:extLst>
                </a:gridCol>
                <a:gridCol w="1369913">
                  <a:extLst>
                    <a:ext uri="{9D8B030D-6E8A-4147-A177-3AD203B41FA5}">
                      <a16:colId xmlns:a16="http://schemas.microsoft.com/office/drawing/2014/main" val="2494205289"/>
                    </a:ext>
                  </a:extLst>
                </a:gridCol>
                <a:gridCol w="1316815">
                  <a:extLst>
                    <a:ext uri="{9D8B030D-6E8A-4147-A177-3AD203B41FA5}">
                      <a16:colId xmlns:a16="http://schemas.microsoft.com/office/drawing/2014/main" val="2073727229"/>
                    </a:ext>
                  </a:extLst>
                </a:gridCol>
                <a:gridCol w="1614160">
                  <a:extLst>
                    <a:ext uri="{9D8B030D-6E8A-4147-A177-3AD203B41FA5}">
                      <a16:colId xmlns:a16="http://schemas.microsoft.com/office/drawing/2014/main" val="1579864703"/>
                    </a:ext>
                  </a:extLst>
                </a:gridCol>
                <a:gridCol w="1318939">
                  <a:extLst>
                    <a:ext uri="{9D8B030D-6E8A-4147-A177-3AD203B41FA5}">
                      <a16:colId xmlns:a16="http://schemas.microsoft.com/office/drawing/2014/main" val="428785480"/>
                    </a:ext>
                  </a:extLst>
                </a:gridCol>
                <a:gridCol w="1299824">
                  <a:extLst>
                    <a:ext uri="{9D8B030D-6E8A-4147-A177-3AD203B41FA5}">
                      <a16:colId xmlns:a16="http://schemas.microsoft.com/office/drawing/2014/main" val="1238973474"/>
                    </a:ext>
                  </a:extLst>
                </a:gridCol>
                <a:gridCol w="1733099">
                  <a:extLst>
                    <a:ext uri="{9D8B030D-6E8A-4147-A177-3AD203B41FA5}">
                      <a16:colId xmlns:a16="http://schemas.microsoft.com/office/drawing/2014/main" val="180230557"/>
                    </a:ext>
                  </a:extLst>
                </a:gridCol>
              </a:tblGrid>
              <a:tr h="121242">
                <a:tc>
                  <a:txBody>
                    <a:bodyPr/>
                    <a:lstStyle/>
                    <a:p>
                      <a:pPr algn="l" fontAlgn="b"/>
                      <a:r>
                        <a:rPr lang="pt-BR" sz="1200" b="1" i="0" u="none" strike="noStrike">
                          <a:solidFill>
                            <a:srgbClr val="FFFFFF"/>
                          </a:solidFill>
                          <a:effectLst/>
                          <a:highlight>
                            <a:srgbClr val="366092"/>
                          </a:highlight>
                          <a:latin typeface="Calibri" panose="020F0502020204030204" pitchFamily="34" charset="0"/>
                        </a:rPr>
                        <a:t>Banco</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Saldo </a:t>
                      </a:r>
                    </a:p>
                  </a:txBody>
                  <a:tcPr marL="6002" marR="6002" marT="6002" marB="0" anchor="b">
                    <a:lnL>
                      <a:noFill/>
                    </a:lnL>
                    <a:lnR>
                      <a:noFill/>
                    </a:lnR>
                    <a:lnT>
                      <a:noFill/>
                    </a:lnT>
                    <a:lnB>
                      <a:noFill/>
                    </a:lnB>
                    <a:solidFill>
                      <a:srgbClr val="366092"/>
                    </a:solidFill>
                  </a:tcPr>
                </a:tc>
                <a:extLst>
                  <a:ext uri="{0D108BD9-81ED-4DB2-BD59-A6C34878D82A}">
                    <a16:rowId xmlns:a16="http://schemas.microsoft.com/office/drawing/2014/main" val="1162376720"/>
                  </a:ext>
                </a:extLst>
              </a:tr>
              <a:tr h="126043">
                <a:tc>
                  <a:txBody>
                    <a:bodyPr/>
                    <a:lstStyle/>
                    <a:p>
                      <a:pPr algn="l" fontAlgn="b"/>
                      <a:r>
                        <a:rPr lang="pt-BR" sz="1200" b="0" i="0" u="none" strike="noStrike">
                          <a:solidFill>
                            <a:srgbClr val="000000"/>
                          </a:solidFill>
                          <a:effectLst/>
                          <a:highlight>
                            <a:srgbClr val="FFFFFF"/>
                          </a:highlight>
                          <a:latin typeface="Calibri" panose="020F0502020204030204" pitchFamily="34" charset="0"/>
                        </a:rPr>
                        <a:t>CC 22484-7 - BANCO DO BRASIL</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2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3127402717"/>
                  </a:ext>
                </a:extLst>
              </a:tr>
              <a:tr h="126043">
                <a:tc>
                  <a:txBody>
                    <a:bodyPr/>
                    <a:lstStyle/>
                    <a:p>
                      <a:pPr algn="l" fontAlgn="b"/>
                      <a:r>
                        <a:rPr lang="pt-BR" sz="1200" b="0" i="0" u="none" strike="noStrike">
                          <a:solidFill>
                            <a:srgbClr val="000000"/>
                          </a:solidFill>
                          <a:effectLst/>
                          <a:highlight>
                            <a:srgbClr val="FFFFFF"/>
                          </a:highlight>
                          <a:latin typeface="Calibri" panose="020F0502020204030204" pitchFamily="34" charset="0"/>
                        </a:rPr>
                        <a:t>CC 71747-9 - BANCO DO BRASIL</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2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2108391378"/>
                  </a:ext>
                </a:extLst>
              </a:tr>
              <a:tr h="126043">
                <a:tc>
                  <a:txBody>
                    <a:bodyPr/>
                    <a:lstStyle/>
                    <a:p>
                      <a:pPr algn="l" fontAlgn="b"/>
                      <a:r>
                        <a:rPr lang="pt-BR" sz="1200" b="0" i="0" u="none" strike="noStrike">
                          <a:solidFill>
                            <a:srgbClr val="000000"/>
                          </a:solidFill>
                          <a:effectLst/>
                          <a:highlight>
                            <a:srgbClr val="FFFFFF"/>
                          </a:highlight>
                          <a:latin typeface="Calibri" panose="020F0502020204030204" pitchFamily="34" charset="0"/>
                        </a:rPr>
                        <a:t>CC 00000040-6 CAIXA ECONOMICA</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2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3970419022"/>
                  </a:ext>
                </a:extLst>
              </a:tr>
              <a:tr h="126043">
                <a:tc>
                  <a:txBody>
                    <a:bodyPr/>
                    <a:lstStyle/>
                    <a:p>
                      <a:pPr algn="l" fontAlgn="b"/>
                      <a:r>
                        <a:rPr lang="pt-BR" sz="1200" b="0" i="0" u="none" strike="noStrike">
                          <a:solidFill>
                            <a:srgbClr val="000000"/>
                          </a:solidFill>
                          <a:effectLst/>
                          <a:highlight>
                            <a:srgbClr val="FFFFFF"/>
                          </a:highlight>
                          <a:latin typeface="Calibri" panose="020F0502020204030204" pitchFamily="34" charset="0"/>
                        </a:rPr>
                        <a:t>CC 00000098-8 CAIXA ECONOMICA</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2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514894256"/>
                  </a:ext>
                </a:extLst>
              </a:tr>
              <a:tr h="126043">
                <a:tc>
                  <a:txBody>
                    <a:bodyPr/>
                    <a:lstStyle/>
                    <a:p>
                      <a:pPr algn="l" fontAlgn="b"/>
                      <a:r>
                        <a:rPr lang="pt-BR" sz="1200" b="0" i="0" u="none" strike="noStrike">
                          <a:solidFill>
                            <a:srgbClr val="000000"/>
                          </a:solidFill>
                          <a:effectLst/>
                          <a:highlight>
                            <a:srgbClr val="FFFFFF"/>
                          </a:highlight>
                          <a:latin typeface="Calibri" panose="020F0502020204030204" pitchFamily="34" charset="0"/>
                        </a:rPr>
                        <a:t>CC 290000974 - BANCO SANTANDER</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2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532796728"/>
                  </a:ext>
                </a:extLst>
              </a:tr>
              <a:tr h="126043">
                <a:tc>
                  <a:txBody>
                    <a:bodyPr/>
                    <a:lstStyle/>
                    <a:p>
                      <a:pPr algn="l" fontAlgn="b"/>
                      <a:r>
                        <a:rPr lang="pt-BR" sz="1200" b="0" i="0" u="none" strike="noStrike">
                          <a:solidFill>
                            <a:srgbClr val="000000"/>
                          </a:solidFill>
                          <a:effectLst/>
                          <a:highlight>
                            <a:srgbClr val="FFFFFF"/>
                          </a:highlight>
                          <a:latin typeface="Calibri" panose="020F0502020204030204" pitchFamily="34" charset="0"/>
                        </a:rPr>
                        <a:t>CC 290000981 - BANCO SANTANDER</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050" b="0" i="0" u="none" strike="noStrike">
                          <a:solidFill>
                            <a:srgbClr val="000000"/>
                          </a:solidFill>
                          <a:effectLst/>
                          <a:highlight>
                            <a:srgbClr val="FFFFFF"/>
                          </a:highlight>
                          <a:latin typeface="Arial" panose="020B060402020202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200" b="0" i="0" u="none" strike="noStrike">
                          <a:solidFill>
                            <a:srgbClr val="000000"/>
                          </a:solidFill>
                          <a:effectLst/>
                          <a:highlight>
                            <a:srgbClr val="FFFFFF"/>
                          </a:highlight>
                          <a:latin typeface="Calibri" panose="020F0502020204030204" pitchFamily="34" charset="0"/>
                        </a:rPr>
                        <a:t>R$ 6.838,81</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275320646"/>
                  </a:ext>
                </a:extLst>
              </a:tr>
              <a:tr h="126043">
                <a:tc>
                  <a:txBody>
                    <a:bodyPr/>
                    <a:lstStyle/>
                    <a:p>
                      <a:pPr algn="l" fontAlgn="b"/>
                      <a:r>
                        <a:rPr lang="pt-BR" sz="1200" b="0" i="0" u="none" strike="noStrike">
                          <a:solidFill>
                            <a:srgbClr val="000000"/>
                          </a:solidFill>
                          <a:effectLst/>
                          <a:highlight>
                            <a:srgbClr val="FFFFFF"/>
                          </a:highlight>
                          <a:latin typeface="Calibri" panose="020F0502020204030204" pitchFamily="34" charset="0"/>
                        </a:rPr>
                        <a:t>CC 90002-7 - BANCO ITAÚ</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050" b="0" i="0" u="none" strike="noStrike">
                          <a:solidFill>
                            <a:srgbClr val="000000"/>
                          </a:solidFill>
                          <a:effectLst/>
                          <a:highlight>
                            <a:srgbClr val="FFFFFF"/>
                          </a:highlight>
                          <a:latin typeface="Arial" panose="020B0604020202020204" pitchFamily="34" charset="0"/>
                        </a:rPr>
                        <a:t>0,001%</a:t>
                      </a:r>
                    </a:p>
                  </a:txBody>
                  <a:tcPr marL="6002" marR="6002" marT="6002" marB="0" anchor="b">
                    <a:lnL>
                      <a:noFill/>
                    </a:lnL>
                    <a:lnR>
                      <a:noFill/>
                    </a:lnR>
                    <a:lnT>
                      <a:noFill/>
                    </a:lnT>
                    <a:lnB>
                      <a:noFill/>
                    </a:lnB>
                    <a:solidFill>
                      <a:srgbClr val="FFFFFF"/>
                    </a:solidFill>
                  </a:tcPr>
                </a:tc>
                <a:tc>
                  <a:txBody>
                    <a:bodyPr/>
                    <a:lstStyle/>
                    <a:p>
                      <a:pPr algn="l" fontAlgn="b"/>
                      <a:r>
                        <a:rPr lang="pt-BR" sz="12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2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3109705426"/>
                  </a:ext>
                </a:extLst>
              </a:tr>
              <a:tr h="126043">
                <a:tc>
                  <a:txBody>
                    <a:bodyPr/>
                    <a:lstStyle/>
                    <a:p>
                      <a:pPr algn="l" fontAlgn="b"/>
                      <a:r>
                        <a:rPr lang="pt-BR" sz="1200" b="1" i="0" u="none" strike="noStrike">
                          <a:solidFill>
                            <a:srgbClr val="FFFFFF"/>
                          </a:solidFill>
                          <a:effectLst/>
                          <a:highlight>
                            <a:srgbClr val="366092"/>
                          </a:highlight>
                          <a:latin typeface="Calibri" panose="020F0502020204030204" pitchFamily="34" charset="0"/>
                        </a:rPr>
                        <a:t>Saldo Conta Corrente</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r" fontAlgn="b"/>
                      <a:r>
                        <a:rPr lang="pt-BR" sz="1200" b="1" i="0" u="none" strike="noStrike">
                          <a:solidFill>
                            <a:srgbClr val="FFFFFF"/>
                          </a:solidFill>
                          <a:effectLst/>
                          <a:highlight>
                            <a:srgbClr val="366092"/>
                          </a:highlight>
                          <a:latin typeface="Calibri" panose="020F0502020204030204" pitchFamily="34" charset="0"/>
                        </a:rPr>
                        <a:t>R$ 6.838,81</a:t>
                      </a:r>
                    </a:p>
                  </a:txBody>
                  <a:tcPr marL="6002" marR="6002" marT="6002" marB="0" anchor="b">
                    <a:lnL>
                      <a:noFill/>
                    </a:lnL>
                    <a:lnR>
                      <a:noFill/>
                    </a:lnR>
                    <a:lnT>
                      <a:noFill/>
                    </a:lnT>
                    <a:lnB>
                      <a:noFill/>
                    </a:lnB>
                    <a:solidFill>
                      <a:srgbClr val="366092"/>
                    </a:solidFill>
                  </a:tcPr>
                </a:tc>
                <a:extLst>
                  <a:ext uri="{0D108BD9-81ED-4DB2-BD59-A6C34878D82A}">
                    <a16:rowId xmlns:a16="http://schemas.microsoft.com/office/drawing/2014/main" val="3667845403"/>
                  </a:ext>
                </a:extLst>
              </a:tr>
              <a:tr h="126043">
                <a:tc>
                  <a:txBody>
                    <a:bodyPr/>
                    <a:lstStyle/>
                    <a:p>
                      <a:pPr algn="l" fontAlgn="b"/>
                      <a:r>
                        <a:rPr lang="pt-BR" sz="1200" b="1" i="0" u="none" strike="noStrike">
                          <a:solidFill>
                            <a:srgbClr val="FFFFFF"/>
                          </a:solidFill>
                          <a:effectLst/>
                          <a:highlight>
                            <a:srgbClr val="366092"/>
                          </a:highlight>
                          <a:latin typeface="Calibri" panose="020F0502020204030204" pitchFamily="34" charset="0"/>
                        </a:rPr>
                        <a:t>TOTAL FUNDO PREVIDENCIÁRIO</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r" fontAlgn="b"/>
                      <a:r>
                        <a:rPr lang="pt-BR" sz="1200" b="1" i="0" u="none" strike="noStrike">
                          <a:solidFill>
                            <a:srgbClr val="FFFFFF"/>
                          </a:solidFill>
                          <a:effectLst/>
                          <a:highlight>
                            <a:srgbClr val="366092"/>
                          </a:highlight>
                          <a:latin typeface="Calibri" panose="020F0502020204030204" pitchFamily="34" charset="0"/>
                        </a:rPr>
                        <a:t>100,00%</a:t>
                      </a:r>
                    </a:p>
                  </a:txBody>
                  <a:tcPr marL="6002" marR="6002" marT="6002" marB="0" anchor="b">
                    <a:lnL>
                      <a:noFill/>
                    </a:lnL>
                    <a:lnR>
                      <a:noFill/>
                    </a:lnR>
                    <a:lnT>
                      <a:noFill/>
                    </a:lnT>
                    <a:lnB>
                      <a:noFill/>
                    </a:lnB>
                    <a:solidFill>
                      <a:srgbClr val="366092"/>
                    </a:solidFill>
                  </a:tcPr>
                </a:tc>
                <a:tc>
                  <a:txBody>
                    <a:bodyPr/>
                    <a:lstStyle/>
                    <a:p>
                      <a:pPr algn="l" fontAlgn="b"/>
                      <a:r>
                        <a:rPr lang="pt-BR" sz="12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r" fontAlgn="b"/>
                      <a:r>
                        <a:rPr lang="pt-BR" sz="1200" b="1" i="0" u="none" strike="noStrike" dirty="0">
                          <a:solidFill>
                            <a:srgbClr val="FFFFFF"/>
                          </a:solidFill>
                          <a:effectLst/>
                          <a:highlight>
                            <a:srgbClr val="366092"/>
                          </a:highlight>
                          <a:latin typeface="Calibri" panose="020F0502020204030204" pitchFamily="34" charset="0"/>
                        </a:rPr>
                        <a:t>R$ 794.341.447,92</a:t>
                      </a:r>
                    </a:p>
                  </a:txBody>
                  <a:tcPr marL="6002" marR="6002" marT="6002" marB="0" anchor="b">
                    <a:lnL>
                      <a:noFill/>
                    </a:lnL>
                    <a:lnR>
                      <a:noFill/>
                    </a:lnR>
                    <a:lnT>
                      <a:noFill/>
                    </a:lnT>
                    <a:lnB>
                      <a:noFill/>
                    </a:lnB>
                    <a:solidFill>
                      <a:srgbClr val="366092"/>
                    </a:solidFill>
                  </a:tcPr>
                </a:tc>
                <a:extLst>
                  <a:ext uri="{0D108BD9-81ED-4DB2-BD59-A6C34878D82A}">
                    <a16:rowId xmlns:a16="http://schemas.microsoft.com/office/drawing/2014/main" val="460360977"/>
                  </a:ext>
                </a:extLst>
              </a:tr>
            </a:tbl>
          </a:graphicData>
        </a:graphic>
      </p:graphicFrame>
    </p:spTree>
    <p:extLst>
      <p:ext uri="{BB962C8B-B14F-4D97-AF65-F5344CB8AC3E}">
        <p14:creationId xmlns:p14="http://schemas.microsoft.com/office/powerpoint/2010/main" val="223022220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8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5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7870</TotalTime>
  <Words>7091</Words>
  <Application>Microsoft Office PowerPoint</Application>
  <PresentationFormat>Widescreen</PresentationFormat>
  <Paragraphs>1895</Paragraphs>
  <Slides>44</Slides>
  <Notes>3</Notes>
  <HiddenSlides>0</HiddenSlides>
  <MMClips>0</MMClips>
  <ScaleCrop>false</ScaleCrop>
  <HeadingPairs>
    <vt:vector size="6" baseType="variant">
      <vt:variant>
        <vt:lpstr>Fontes usadas</vt:lpstr>
      </vt:variant>
      <vt:variant>
        <vt:i4>3</vt:i4>
      </vt:variant>
      <vt:variant>
        <vt:lpstr>Tema</vt:lpstr>
      </vt:variant>
      <vt:variant>
        <vt:i4>25</vt:i4>
      </vt:variant>
      <vt:variant>
        <vt:lpstr>Títulos de slides</vt:lpstr>
      </vt:variant>
      <vt:variant>
        <vt:i4>44</vt:i4>
      </vt:variant>
    </vt:vector>
  </HeadingPairs>
  <TitlesOfParts>
    <vt:vector size="72" baseType="lpstr">
      <vt:lpstr>Arial</vt:lpstr>
      <vt:lpstr>Calibri</vt:lpstr>
      <vt:lpstr>Verdana</vt:lpstr>
      <vt:lpstr>Tema do Office</vt:lpstr>
      <vt:lpstr>1_Tema do Office</vt:lpstr>
      <vt:lpstr>2_Tema do Office</vt:lpstr>
      <vt:lpstr>3_Tema do Office</vt:lpstr>
      <vt:lpstr>4_Tema do Office</vt:lpstr>
      <vt:lpstr>5_Tema do Office</vt:lpstr>
      <vt:lpstr>6_Tema do Office</vt:lpstr>
      <vt:lpstr>7_Tema do Office</vt:lpstr>
      <vt:lpstr>8_Tema do Office</vt:lpstr>
      <vt:lpstr>9_Tema do Office</vt:lpstr>
      <vt:lpstr>10_Tema do Office</vt:lpstr>
      <vt:lpstr>11_Tema do Office</vt:lpstr>
      <vt:lpstr>12_Tema do Office</vt:lpstr>
      <vt:lpstr>13_Tema do Office</vt:lpstr>
      <vt:lpstr>15_Tema do Office</vt:lpstr>
      <vt:lpstr>16_Tema do Office</vt:lpstr>
      <vt:lpstr>17_Tema do Office</vt:lpstr>
      <vt:lpstr>18_Tema do Office</vt:lpstr>
      <vt:lpstr>19_Tema do Office</vt:lpstr>
      <vt:lpstr>20_Tema do Office</vt:lpstr>
      <vt:lpstr>21_Tema do Office</vt:lpstr>
      <vt:lpstr>22_Tema do Office</vt:lpstr>
      <vt:lpstr>23_Tema do Office</vt:lpstr>
      <vt:lpstr>24_Tema do Office</vt:lpstr>
      <vt:lpstr>25_Tema do Office</vt:lpstr>
      <vt:lpstr>RELATÓRIO DE INVESTIMENTOS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Cenário</vt:lpstr>
      <vt:lpstr>Internacional</vt:lpstr>
      <vt:lpstr>Brasil</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DE INVESTIEMNTOS</dc:title>
  <dc:creator>ANDRESON CARLOS GOMES DE OLIVEIRA</dc:creator>
  <cp:lastModifiedBy>Gerência de Investimentos</cp:lastModifiedBy>
  <cp:revision>251</cp:revision>
  <dcterms:created xsi:type="dcterms:W3CDTF">2021-06-08T00:47:57Z</dcterms:created>
  <dcterms:modified xsi:type="dcterms:W3CDTF">2024-07-19T12:31:08Z</dcterms:modified>
</cp:coreProperties>
</file>