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charts/chartEx1.xml" ContentType="application/vnd.ms-office.chartex+xml"/>
  <Override PartName="/ppt/charts/style14.xml" ContentType="application/vnd.ms-office.chartstyle+xml"/>
  <Override PartName="/ppt/charts/colors14.xml" ContentType="application/vnd.ms-office.chartcolorstyle+xml"/>
  <Override PartName="/ppt/charts/chartEx2.xml" ContentType="application/vnd.ms-office.chartex+xml"/>
  <Override PartName="/ppt/charts/style15.xml" ContentType="application/vnd.ms-office.chartstyle+xml"/>
  <Override PartName="/ppt/charts/colors15.xml" ContentType="application/vnd.ms-office.chartcolorstyle+xml"/>
  <Override PartName="/ppt/theme/themeOverride28.xml" ContentType="application/vnd.openxmlformats-officedocument.themeOverr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9.xml" ContentType="application/vnd.openxmlformats-officedocument.themeOverrid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0.xml" ContentType="application/vnd.openxmlformats-officedocument.themeOverrid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1.xml" ContentType="application/vnd.openxmlformats-officedocument.themeOverrid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32.xml" ContentType="application/vnd.openxmlformats-officedocument.themeOverrid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notesSlides/notesSlide2.xml" ContentType="application/vnd.openxmlformats-officedocument.presentationml.notesSlide+xml"/>
  <Override PartName="/ppt/theme/themeOverride38.xml" ContentType="application/vnd.openxmlformats-officedocument.themeOverride+xml"/>
  <Override PartName="/ppt/notesSlides/notesSlide3.xml" ContentType="application/vnd.openxmlformats-officedocument.presentationml.notesSl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52" r:id="rId17"/>
    <p:sldMasterId id="2147483864" r:id="rId18"/>
    <p:sldMasterId id="2147483876" r:id="rId19"/>
    <p:sldMasterId id="2147483888" r:id="rId20"/>
    <p:sldMasterId id="2147483900" r:id="rId21"/>
    <p:sldMasterId id="2147483924" r:id="rId22"/>
    <p:sldMasterId id="2147483936" r:id="rId23"/>
    <p:sldMasterId id="2147483960" r:id="rId24"/>
    <p:sldMasterId id="2147483972" r:id="rId25"/>
    <p:sldMasterId id="2147483984" r:id="rId26"/>
  </p:sldMasterIdLst>
  <p:notesMasterIdLst>
    <p:notesMasterId r:id="rId74"/>
  </p:notesMasterIdLst>
  <p:sldIdLst>
    <p:sldId id="256" r:id="rId27"/>
    <p:sldId id="295" r:id="rId28"/>
    <p:sldId id="280" r:id="rId29"/>
    <p:sldId id="315" r:id="rId30"/>
    <p:sldId id="257" r:id="rId31"/>
    <p:sldId id="319" r:id="rId32"/>
    <p:sldId id="305" r:id="rId33"/>
    <p:sldId id="258" r:id="rId34"/>
    <p:sldId id="296" r:id="rId35"/>
    <p:sldId id="259" r:id="rId36"/>
    <p:sldId id="281" r:id="rId37"/>
    <p:sldId id="260" r:id="rId38"/>
    <p:sldId id="262" r:id="rId39"/>
    <p:sldId id="294" r:id="rId40"/>
    <p:sldId id="293" r:id="rId41"/>
    <p:sldId id="302" r:id="rId42"/>
    <p:sldId id="299" r:id="rId43"/>
    <p:sldId id="301" r:id="rId44"/>
    <p:sldId id="300" r:id="rId45"/>
    <p:sldId id="311" r:id="rId46"/>
    <p:sldId id="263" r:id="rId47"/>
    <p:sldId id="307" r:id="rId48"/>
    <p:sldId id="308" r:id="rId49"/>
    <p:sldId id="309" r:id="rId50"/>
    <p:sldId id="310" r:id="rId51"/>
    <p:sldId id="282" r:id="rId52"/>
    <p:sldId id="286" r:id="rId53"/>
    <p:sldId id="291" r:id="rId54"/>
    <p:sldId id="266" r:id="rId55"/>
    <p:sldId id="267" r:id="rId56"/>
    <p:sldId id="268" r:id="rId57"/>
    <p:sldId id="269" r:id="rId58"/>
    <p:sldId id="283" r:id="rId59"/>
    <p:sldId id="270" r:id="rId60"/>
    <p:sldId id="271" r:id="rId61"/>
    <p:sldId id="284" r:id="rId62"/>
    <p:sldId id="285" r:id="rId63"/>
    <p:sldId id="316" r:id="rId64"/>
    <p:sldId id="273" r:id="rId65"/>
    <p:sldId id="297" r:id="rId66"/>
    <p:sldId id="274" r:id="rId67"/>
    <p:sldId id="264" r:id="rId68"/>
    <p:sldId id="313" r:id="rId69"/>
    <p:sldId id="317" r:id="rId70"/>
    <p:sldId id="314" r:id="rId71"/>
    <p:sldId id="318" r:id="rId72"/>
    <p:sldId id="312" r:id="rId7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9" d="100"/>
          <a:sy n="69" d="100"/>
        </p:scale>
        <p:origin x="6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35.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25.xml"/><Relationship Id="rId72"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17.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7.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45.xml"/><Relationship Id="rId2" Type="http://schemas.openxmlformats.org/officeDocument/2006/relationships/customXml" Target="../customXml/item2.xml"/><Relationship Id="rId2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1.%20Janeiro%202024.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12.%20Dezembro%202024.xlsm"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Ex2.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file:///G:\.shortcut-targets-by-id\13CdWE-fLH7eqR1H4jzxRQd6ge3A_lrh5\1.%20JABOAT&#195;OPREV\1.%20CARTEIRA%20MENSAL%20E%20RELAT&#211;RIOS\CARTEIRAS%20JABOAT&#195;O\2024\12.%20Dezembro%202024.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77448990872136869"/>
          <c:y val="0.38317069340691384"/>
          <c:w val="0.21142516811529674"/>
          <c:h val="0.29918567871323776"/>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Renda Fixa - Crédito Privado Art. 7°, V, "b": </a:t>
            </a:r>
          </a:p>
          <a:p>
            <a:pPr>
              <a:defRPr/>
            </a:pPr>
            <a:endParaRPr lang="pt-B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2"/>
          <c:order val="0"/>
          <c:tx>
            <c:strRef>
              <c:f>'ANÁLISE DE RISCO'!$B$27</c:f>
              <c:strCache>
                <c:ptCount val="1"/>
                <c:pt idx="0">
                  <c:v>SOMMA TORINO FI RENDA FIXA CRÉDITO PRIVADO LP</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dPt>
            <c:idx val="0"/>
            <c:marker>
              <c:symbol val="circle"/>
              <c:size val="12"/>
              <c:spPr>
                <a:gradFill rotWithShape="1">
                  <a:gsLst>
                    <a:gs pos="0">
                      <a:schemeClr val="accent3">
                        <a:satMod val="105000"/>
                        <a:tint val="67000"/>
                        <a:lumMod val="83000"/>
                        <a:lumOff val="1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bubble3D val="0"/>
            <c:extLst>
              <c:ext xmlns:c16="http://schemas.microsoft.com/office/drawing/2014/chart" uri="{C3380CC4-5D6E-409C-BE32-E72D297353CC}">
                <c16:uniqueId val="{00000000-600D-441E-A245-5FE703F60104}"/>
              </c:ext>
            </c:extLst>
          </c:dPt>
          <c:xVal>
            <c:numRef>
              <c:f>'ANÁLISE DE RISCO'!$J$27</c:f>
              <c:numCache>
                <c:formatCode>0.00%</c:formatCode>
                <c:ptCount val="1"/>
                <c:pt idx="0">
                  <c:v>5.6046465515176723E-3</c:v>
                </c:pt>
              </c:numCache>
            </c:numRef>
          </c:xVal>
          <c:yVal>
            <c:numRef>
              <c:f>'ANÁLISE DE RISCO'!$F$27</c:f>
              <c:numCache>
                <c:formatCode>0.00%</c:formatCode>
                <c:ptCount val="1"/>
                <c:pt idx="0">
                  <c:v>0.11611539891101907</c:v>
                </c:pt>
              </c:numCache>
            </c:numRef>
          </c:yVal>
          <c:smooth val="0"/>
          <c:extLst>
            <c:ext xmlns:c16="http://schemas.microsoft.com/office/drawing/2014/chart" uri="{C3380CC4-5D6E-409C-BE32-E72D297353CC}">
              <c16:uniqueId val="{00000001-600D-441E-A245-5FE703F60104}"/>
            </c:ext>
          </c:extLst>
        </c:ser>
        <c:ser>
          <c:idx val="0"/>
          <c:order val="1"/>
          <c:tx>
            <c:strRef>
              <c:f>'ANÁLISE DE RISCO'!$B$29</c:f>
              <c:strCache>
                <c:ptCount val="1"/>
                <c:pt idx="0">
                  <c:v>CLARITAS FI RENDA FIXA CRÉDITO PRIVADO LP</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12"/>
            <c:spPr>
              <a:gradFill rotWithShape="1">
                <a:gsLst>
                  <a:gs pos="0">
                    <a:srgbClr val="00B0F0"/>
                  </a:gs>
                  <a:gs pos="95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1">
                    <a:shade val="95000"/>
                  </a:schemeClr>
                </a:solidFill>
                <a:round/>
              </a:ln>
              <a:effectLst>
                <a:outerShdw blurRad="40000" dist="20000" dir="5400000" rotWithShape="0">
                  <a:srgbClr val="000000">
                    <a:alpha val="38000"/>
                  </a:srgbClr>
                </a:outerShdw>
              </a:effectLst>
            </c:spPr>
          </c:marker>
          <c:xVal>
            <c:numRef>
              <c:f>'ANÁLISE DE RISCO'!$J$29</c:f>
              <c:numCache>
                <c:formatCode>0.00%</c:formatCode>
                <c:ptCount val="1"/>
                <c:pt idx="0">
                  <c:v>4.1697462646229505E-3</c:v>
                </c:pt>
              </c:numCache>
            </c:numRef>
          </c:xVal>
          <c:yVal>
            <c:numRef>
              <c:f>'ANÁLISE DE RISCO'!$F$29</c:f>
              <c:numCache>
                <c:formatCode>0.00%</c:formatCode>
                <c:ptCount val="1"/>
                <c:pt idx="0">
                  <c:v>0.11268988457361284</c:v>
                </c:pt>
              </c:numCache>
            </c:numRef>
          </c:yVal>
          <c:smooth val="0"/>
          <c:extLst>
            <c:ext xmlns:c16="http://schemas.microsoft.com/office/drawing/2014/chart" uri="{C3380CC4-5D6E-409C-BE32-E72D297353CC}">
              <c16:uniqueId val="{00000002-600D-441E-A245-5FE703F60104}"/>
            </c:ext>
          </c:extLst>
        </c:ser>
        <c:ser>
          <c:idx val="1"/>
          <c:order val="2"/>
          <c:tx>
            <c:strRef>
              <c:f>'ANÁLISE DE RISCO'!$B$28</c:f>
              <c:strCache>
                <c:ptCount val="1"/>
                <c:pt idx="0">
                  <c:v>BTG PACTUAL CRÉDITO CORPORATIVO I FIC RENDA FIXA CRÉDITO PRIVADO LP</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marker>
          <c:xVal>
            <c:numRef>
              <c:f>'ANÁLISE DE RISCO'!$J$28</c:f>
              <c:numCache>
                <c:formatCode>0.00%</c:formatCode>
                <c:ptCount val="1"/>
                <c:pt idx="0">
                  <c:v>2.7864155448748896E-3</c:v>
                </c:pt>
              </c:numCache>
            </c:numRef>
          </c:xVal>
          <c:yVal>
            <c:numRef>
              <c:f>'ANÁLISE DE RISCO'!$F$28</c:f>
              <c:numCache>
                <c:formatCode>0.00%</c:formatCode>
                <c:ptCount val="1"/>
                <c:pt idx="0">
                  <c:v>0.12704848089270726</c:v>
                </c:pt>
              </c:numCache>
            </c:numRef>
          </c:yVal>
          <c:smooth val="0"/>
          <c:extLst>
            <c:ext xmlns:c16="http://schemas.microsoft.com/office/drawing/2014/chart" uri="{C3380CC4-5D6E-409C-BE32-E72D297353CC}">
              <c16:uniqueId val="{00000003-600D-441E-A245-5FE703F60104}"/>
            </c:ext>
          </c:extLst>
        </c:ser>
        <c:dLbls>
          <c:showLegendKey val="0"/>
          <c:showVal val="0"/>
          <c:showCatName val="0"/>
          <c:showSerName val="0"/>
          <c:showPercent val="0"/>
          <c:showBubbleSize val="0"/>
        </c:dLbls>
        <c:axId val="1117648272"/>
        <c:axId val="1150314560"/>
        <c:extLst/>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max val="0.16000000000000003"/>
          <c:min val="0"/>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Renda Fixa - Multimercado</a:t>
            </a:r>
            <a:r>
              <a:rPr lang="pt-BR" baseline="0"/>
              <a:t> </a:t>
            </a:r>
            <a:r>
              <a:rPr lang="pt-BR"/>
              <a:t>Art. 10°, I: </a:t>
            </a:r>
          </a:p>
          <a:p>
            <a:pPr>
              <a:defRPr/>
            </a:pPr>
            <a:endParaRPr lang="pt-B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2"/>
          <c:order val="0"/>
          <c:tx>
            <c:strRef>
              <c:f>'ANÁLISE DE RISCO'!$B$32</c:f>
              <c:strCache>
                <c:ptCount val="1"/>
                <c:pt idx="0">
                  <c:v>ICATU VANGUARDA IGARATÉ LONG BIASED FI MULTIMERCADO</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RISCO'!$J$32</c:f>
              <c:numCache>
                <c:formatCode>0.00%</c:formatCode>
                <c:ptCount val="1"/>
                <c:pt idx="0">
                  <c:v>6.5428462538200297E-2</c:v>
                </c:pt>
              </c:numCache>
            </c:numRef>
          </c:xVal>
          <c:yVal>
            <c:numRef>
              <c:f>'ANÁLISE DE RISCO'!$F$32</c:f>
              <c:numCache>
                <c:formatCode>0.00%</c:formatCode>
                <c:ptCount val="1"/>
                <c:pt idx="0">
                  <c:v>1.0986630979489487E-2</c:v>
                </c:pt>
              </c:numCache>
            </c:numRef>
          </c:yVal>
          <c:smooth val="0"/>
          <c:extLst>
            <c:ext xmlns:c16="http://schemas.microsoft.com/office/drawing/2014/chart" uri="{C3380CC4-5D6E-409C-BE32-E72D297353CC}">
              <c16:uniqueId val="{00000000-21E1-4D2E-AAC8-7C1D080A6C3A}"/>
            </c:ext>
          </c:extLst>
        </c:ser>
        <c:dLbls>
          <c:showLegendKey val="0"/>
          <c:showVal val="0"/>
          <c:showCatName val="0"/>
          <c:showSerName val="0"/>
          <c:showPercent val="0"/>
          <c:showBubbleSize val="0"/>
        </c:dLbls>
        <c:axId val="1117648272"/>
        <c:axId val="1150314560"/>
        <c:extLst>
          <c:ext xmlns:c15="http://schemas.microsoft.com/office/drawing/2012/chart" uri="{02D57815-91ED-43cb-92C2-25804820EDAC}">
            <c15:filteredScatterSeries>
              <c15:ser>
                <c:idx val="0"/>
                <c:order val="1"/>
                <c:tx>
                  <c:strRef>
                    <c:extLst>
                      <c:ext uri="{02D57815-91ED-43cb-92C2-25804820EDAC}">
                        <c15:formulaRef>
                          <c15:sqref>RELATÓRIO!$C$288:$I$288</c15:sqref>
                        </c15:formulaRef>
                      </c:ext>
                    </c:extLst>
                    <c:strCache>
                      <c:ptCount val="1"/>
                      <c:pt idx="0">
                        <c:v>RIO BRAVO PROTEÇÃO PORTFÓLIO II RESP LIMITADA FIF MULTIMERCADO -2,83%</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yVal>
                  <c:numLit>
                    <c:formatCode>General</c:formatCode>
                    <c:ptCount val="1"/>
                    <c:pt idx="0">
                      <c:v>1</c:v>
                    </c:pt>
                  </c:numLit>
                </c:yVal>
                <c:smooth val="0"/>
                <c:extLst>
                  <c:ext xmlns:c16="http://schemas.microsoft.com/office/drawing/2014/chart" uri="{C3380CC4-5D6E-409C-BE32-E72D297353CC}">
                    <c16:uniqueId val="{00000001-21E1-4D2E-AAC8-7C1D080A6C3A}"/>
                  </c:ext>
                </c:extLst>
              </c15:ser>
            </c15:filteredScatterSeries>
          </c:ext>
        </c:extLst>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1363914947243"/>
          <c:y val="5.5653937907353117E-2"/>
          <c:w val="0.89029445105353566"/>
          <c:h val="0.9231441048034934"/>
        </c:manualLayout>
      </c:layout>
      <c:barChart>
        <c:barDir val="bar"/>
        <c:grouping val="clustered"/>
        <c:varyColors val="0"/>
        <c:ser>
          <c:idx val="0"/>
          <c:order val="0"/>
          <c:spPr>
            <a:solidFill>
              <a:schemeClr val="accent1">
                <a:lumMod val="75000"/>
              </a:schemeClr>
            </a:solidFill>
            <a:ln>
              <a:noFill/>
            </a:ln>
            <a:effectLst/>
          </c:spPr>
          <c:invertIfNegative val="0"/>
          <c:dLbls>
            <c:dLbl>
              <c:idx val="11"/>
              <c:layout>
                <c:manualLayout>
                  <c:x val="-3.0859423306707386E-2"/>
                  <c:y val="-3.49344978165938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74-4106-AAC7-4D461534FA3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DEMONSTRATIVO'!$B$217:$B$225</c:f>
              <c:strCache>
                <c:ptCount val="9"/>
                <c:pt idx="0">
                  <c:v>IPCA+≧6%</c:v>
                </c:pt>
                <c:pt idx="1">
                  <c:v>CDI</c:v>
                </c:pt>
                <c:pt idx="2">
                  <c:v>IRF-M1</c:v>
                </c:pt>
                <c:pt idx="3">
                  <c:v>IDKA IPCA 2A</c:v>
                </c:pt>
                <c:pt idx="4">
                  <c:v>IMA-B 5+</c:v>
                </c:pt>
                <c:pt idx="5">
                  <c:v>IMA-B 5</c:v>
                </c:pt>
                <c:pt idx="6">
                  <c:v>IMA-B</c:v>
                </c:pt>
                <c:pt idx="7">
                  <c:v>IBOVESPA</c:v>
                </c:pt>
                <c:pt idx="8">
                  <c:v>SMLL</c:v>
                </c:pt>
              </c:strCache>
            </c:strRef>
          </c:cat>
          <c:val>
            <c:numRef>
              <c:f>'QUADRO DEMONSTRATIVO'!$D$217:$D$225</c:f>
              <c:numCache>
                <c:formatCode>0.00%</c:formatCode>
                <c:ptCount val="9"/>
                <c:pt idx="0">
                  <c:v>0.45419053015116628</c:v>
                </c:pt>
                <c:pt idx="1">
                  <c:v>0.16484424188278726</c:v>
                </c:pt>
                <c:pt idx="2">
                  <c:v>5.0242666246584002E-2</c:v>
                </c:pt>
                <c:pt idx="3">
                  <c:v>9.3901870560621922E-2</c:v>
                </c:pt>
                <c:pt idx="4">
                  <c:v>7.2542583807776714E-2</c:v>
                </c:pt>
                <c:pt idx="5">
                  <c:v>7.2616859143203968E-2</c:v>
                </c:pt>
                <c:pt idx="6">
                  <c:v>5.1797215510346759E-2</c:v>
                </c:pt>
                <c:pt idx="7">
                  <c:v>3.2039808885311466E-2</c:v>
                </c:pt>
                <c:pt idx="8">
                  <c:v>7.8242238122016462E-3</c:v>
                </c:pt>
              </c:numCache>
            </c:numRef>
          </c:val>
          <c:extLst>
            <c:ext xmlns:c16="http://schemas.microsoft.com/office/drawing/2014/chart" uri="{C3380CC4-5D6E-409C-BE32-E72D297353CC}">
              <c16:uniqueId val="{00000001-9A74-4106-AAC7-4D461534FA39}"/>
            </c:ext>
          </c:extLst>
        </c:ser>
        <c:dLbls>
          <c:dLblPos val="outEnd"/>
          <c:showLegendKey val="0"/>
          <c:showVal val="1"/>
          <c:showCatName val="0"/>
          <c:showSerName val="0"/>
          <c:showPercent val="0"/>
          <c:showBubbleSize val="0"/>
        </c:dLbls>
        <c:gapWidth val="182"/>
        <c:axId val="226755712"/>
        <c:axId val="226779136"/>
      </c:barChart>
      <c:catAx>
        <c:axId val="226755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226779136"/>
        <c:crosses val="autoZero"/>
        <c:auto val="1"/>
        <c:lblAlgn val="ctr"/>
        <c:lblOffset val="100"/>
        <c:noMultiLvlLbl val="0"/>
      </c:catAx>
      <c:valAx>
        <c:axId val="226779136"/>
        <c:scaling>
          <c:orientation val="minMax"/>
        </c:scaling>
        <c:delete val="1"/>
        <c:axPos val="b"/>
        <c:numFmt formatCode="0.00%" sourceLinked="1"/>
        <c:majorTickMark val="none"/>
        <c:minorTickMark val="none"/>
        <c:tickLblPos val="nextTo"/>
        <c:crossAx val="22675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85460305850823E-2"/>
          <c:y val="0.22010398104738446"/>
          <c:w val="0.92453676191637135"/>
          <c:h val="0.77594339853432326"/>
        </c:manualLayout>
      </c:layout>
      <c:barChart>
        <c:barDir val="col"/>
        <c:grouping val="clustered"/>
        <c:varyColors val="0"/>
        <c:ser>
          <c:idx val="0"/>
          <c:order val="0"/>
          <c:tx>
            <c:strRef>
              <c:f>'QUADRO DEMONSTRATIVO'!$D$230</c:f>
              <c:strCache>
                <c:ptCount val="1"/>
                <c:pt idx="0">
                  <c:v>Retorno no mês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9"/>
              <c:pt idx="0">
                <c:v>IDKA IPCA 2A</c:v>
              </c:pt>
              <c:pt idx="1">
                <c:v>IMA-B 5</c:v>
              </c:pt>
              <c:pt idx="2">
                <c:v>IPCA+≧6%</c:v>
              </c:pt>
              <c:pt idx="3">
                <c:v>IRF-M1</c:v>
              </c:pt>
              <c:pt idx="4">
                <c:v>CDI</c:v>
              </c:pt>
              <c:pt idx="5">
                <c:v>IMA-B</c:v>
              </c:pt>
              <c:pt idx="6">
                <c:v>IMA-B 5+</c:v>
              </c:pt>
              <c:pt idx="7">
                <c:v>IBOVESPA</c:v>
              </c:pt>
              <c:pt idx="8">
                <c:v> SMLL</c:v>
              </c:pt>
            </c:strLit>
          </c:cat>
          <c:val>
            <c:numRef>
              <c:f>'QUADRO DEMONSTRATIVO'!$D$231:$D$239</c:f>
              <c:numCache>
                <c:formatCode>0.00%</c:formatCode>
                <c:ptCount val="9"/>
                <c:pt idx="0">
                  <c:v>-2.3999999999999998E-3</c:v>
                </c:pt>
                <c:pt idx="1">
                  <c:v>-2.8E-3</c:v>
                </c:pt>
                <c:pt idx="2">
                  <c:v>9.2999999999999992E-3</c:v>
                </c:pt>
                <c:pt idx="3">
                  <c:v>7.0000000000000001E-3</c:v>
                </c:pt>
                <c:pt idx="4">
                  <c:v>9.2999999999999992E-3</c:v>
                </c:pt>
                <c:pt idx="5">
                  <c:v>-2.6200000000000001E-2</c:v>
                </c:pt>
                <c:pt idx="6">
                  <c:v>-4.3700000000000003E-2</c:v>
                </c:pt>
                <c:pt idx="7">
                  <c:v>-4.2799999999999998E-2</c:v>
                </c:pt>
                <c:pt idx="8">
                  <c:v>-7.8299999999999995E-2</c:v>
                </c:pt>
              </c:numCache>
            </c:numRef>
          </c:val>
          <c:extLst>
            <c:ext xmlns:c16="http://schemas.microsoft.com/office/drawing/2014/chart" uri="{C3380CC4-5D6E-409C-BE32-E72D297353CC}">
              <c16:uniqueId val="{00000000-48AA-40D9-90A3-7062FA8C8B5F}"/>
            </c:ext>
          </c:extLst>
        </c:ser>
        <c:ser>
          <c:idx val="1"/>
          <c:order val="1"/>
          <c:tx>
            <c:strRef>
              <c:f>'QUADRO DEMONSTRATIVO'!$E$230</c:f>
              <c:strCache>
                <c:ptCount val="1"/>
                <c:pt idx="0">
                  <c:v>Retorno no ano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DEMONSTRATIVO'!$E$231:$E$239</c:f>
              <c:numCache>
                <c:formatCode>0.00%</c:formatCode>
                <c:ptCount val="9"/>
                <c:pt idx="0">
                  <c:v>5.8400000000000001E-2</c:v>
                </c:pt>
                <c:pt idx="1">
                  <c:v>6.1600000000000002E-2</c:v>
                </c:pt>
                <c:pt idx="2">
                  <c:v>0.1008</c:v>
                </c:pt>
                <c:pt idx="3">
                  <c:v>9.4600000000000004E-2</c:v>
                </c:pt>
                <c:pt idx="4">
                  <c:v>0.1087</c:v>
                </c:pt>
                <c:pt idx="5">
                  <c:v>-2.4400000000000002E-2</c:v>
                </c:pt>
                <c:pt idx="6">
                  <c:v>-8.6300000000000002E-2</c:v>
                </c:pt>
                <c:pt idx="7">
                  <c:v>-0.1036</c:v>
                </c:pt>
                <c:pt idx="8">
                  <c:v>-0.25030000000000002</c:v>
                </c:pt>
              </c:numCache>
            </c:numRef>
          </c:val>
          <c:extLst>
            <c:ext xmlns:c16="http://schemas.microsoft.com/office/drawing/2014/chart" uri="{C3380CC4-5D6E-409C-BE32-E72D297353CC}">
              <c16:uniqueId val="{00000001-48AA-40D9-90A3-7062FA8C8B5F}"/>
            </c:ext>
          </c:extLst>
        </c:ser>
        <c:dLbls>
          <c:dLblPos val="outEnd"/>
          <c:showLegendKey val="0"/>
          <c:showVal val="1"/>
          <c:showCatName val="0"/>
          <c:showSerName val="0"/>
          <c:showPercent val="0"/>
          <c:showBubbleSize val="0"/>
        </c:dLbls>
        <c:gapWidth val="219"/>
        <c:overlap val="-27"/>
        <c:axId val="1718619423"/>
        <c:axId val="1706261951"/>
      </c:barChart>
      <c:catAx>
        <c:axId val="1718619423"/>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crossAx val="1706261951"/>
        <c:crosses val="autoZero"/>
        <c:auto val="0"/>
        <c:lblAlgn val="ctr"/>
        <c:lblOffset val="100"/>
        <c:noMultiLvlLbl val="0"/>
      </c:catAx>
      <c:valAx>
        <c:axId val="1706261951"/>
        <c:scaling>
          <c:orientation val="minMax"/>
        </c:scaling>
        <c:delete val="1"/>
        <c:axPos val="l"/>
        <c:numFmt formatCode="0.00%" sourceLinked="1"/>
        <c:majorTickMark val="out"/>
        <c:minorTickMark val="none"/>
        <c:tickLblPos val="nextTo"/>
        <c:crossAx val="1718619423"/>
        <c:crosses val="autoZero"/>
        <c:crossBetween val="between"/>
      </c:valAx>
      <c:spPr>
        <a:noFill/>
        <a:ln>
          <a:noFill/>
        </a:ln>
        <a:effectLst/>
      </c:spPr>
    </c:plotArea>
    <c:legend>
      <c:legendPos val="l"/>
      <c:layout>
        <c:manualLayout>
          <c:xMode val="edge"/>
          <c:yMode val="edge"/>
          <c:x val="1.3534823319505342E-4"/>
          <c:y val="0.50516517333467081"/>
          <c:w val="8.4716784929272829E-2"/>
          <c:h val="0.144869318439157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47653576371772E-3"/>
          <c:y val="0.12411901552068785"/>
          <c:w val="0.98455598455598459"/>
          <c:h val="0.75739972449114601"/>
        </c:manualLayout>
      </c:layout>
      <c:barChart>
        <c:barDir val="col"/>
        <c:grouping val="clustered"/>
        <c:varyColors val="0"/>
        <c:ser>
          <c:idx val="0"/>
          <c:order val="0"/>
          <c:tx>
            <c:strRef>
              <c:f>'QUADRO DEMONSTRATIVO'!$B$92</c:f>
              <c:strCache>
                <c:ptCount val="1"/>
                <c:pt idx="0">
                  <c:v>Renda Fixa</c:v>
                </c:pt>
              </c:strCache>
            </c:strRef>
          </c:tx>
          <c:spPr>
            <a:solidFill>
              <a:schemeClr val="tx1">
                <a:lumMod val="50000"/>
                <a:lumOff val="50000"/>
              </a:schemeClr>
            </a:solidFill>
            <a:ln>
              <a:noFill/>
            </a:ln>
            <a:effectLst/>
          </c:spPr>
          <c:invertIfNegative val="0"/>
          <c:dLbls>
            <c:dLbl>
              <c:idx val="1"/>
              <c:layout>
                <c:manualLayout>
                  <c:x val="-6.2015503875968991E-3"/>
                  <c:y val="-2.0066887518301161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70A9-40BA-A5D4-2C66ADC02371}"/>
                </c:ext>
              </c:extLst>
            </c:dLbl>
            <c:dLbl>
              <c:idx val="2"/>
              <c:layout>
                <c:manualLayout>
                  <c:x val="-6.1855670103092781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70A9-40BA-A5D4-2C66ADC02371}"/>
                </c:ext>
              </c:extLst>
            </c:dLbl>
            <c:dLbl>
              <c:idx val="3"/>
              <c:layout>
                <c:manualLayout>
                  <c:x val="-1.1340206185567086E-2"/>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70A9-40BA-A5D4-2C66ADC02371}"/>
                </c:ext>
              </c:extLst>
            </c:dLbl>
            <c:dLbl>
              <c:idx val="4"/>
              <c:layout>
                <c:manualLayout>
                  <c:x val="-4.1237113402061857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70A9-40BA-A5D4-2C66ADC02371}"/>
                </c:ext>
              </c:extLst>
            </c:dLbl>
            <c:dLbl>
              <c:idx val="9"/>
              <c:layout>
                <c:manualLayout>
                  <c:x val="-9.3023255813953487E-3"/>
                  <c:y val="1.2040132510980732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70A9-40BA-A5D4-2C66ADC02371}"/>
                </c:ext>
              </c:extLst>
            </c:dLbl>
            <c:dLbl>
              <c:idx val="10"/>
              <c:layout>
                <c:manualLayout>
                  <c:x val="-9.3023255813953487E-3"/>
                  <c:y val="1.2040132510980732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70A9-40BA-A5D4-2C66ADC02371}"/>
                </c:ext>
              </c:extLst>
            </c:dLbl>
            <c:dLbl>
              <c:idx val="11"/>
              <c:layout>
                <c:manualLayout>
                  <c:x val="-4.9440845724319912E-3"/>
                  <c:y val="7.619047619047619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70A9-40BA-A5D4-2C66ADC02371}"/>
                </c:ext>
              </c:extLst>
            </c:dLbl>
            <c:dLbl>
              <c:idx val="12"/>
              <c:layout>
                <c:manualLayout>
                  <c:x val="-4.9440845724319912E-3"/>
                  <c:y val="7.619047619047619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70A9-40BA-A5D4-2C66ADC0237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DEMONSTRATIVO'!$C$91:$N$91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'QUADRO DEMONSTRATIVO'!$C$92:$N$92</c:f>
              <c:numCache>
                <c:formatCode>0.00%</c:formatCode>
                <c:ptCount val="12"/>
                <c:pt idx="0">
                  <c:v>6.0151309846166482E-3</c:v>
                </c:pt>
                <c:pt idx="1">
                  <c:v>7.8241226481216408E-3</c:v>
                </c:pt>
                <c:pt idx="2">
                  <c:v>7.1116477540346763E-3</c:v>
                </c:pt>
                <c:pt idx="3">
                  <c:v>1.3001659239374767E-3</c:v>
                </c:pt>
                <c:pt idx="4">
                  <c:v>9.577897886160135E-3</c:v>
                </c:pt>
                <c:pt idx="5">
                  <c:v>3.5547583108579027E-3</c:v>
                </c:pt>
                <c:pt idx="6">
                  <c:v>1.1464710399492489E-2</c:v>
                </c:pt>
                <c:pt idx="7">
                  <c:v>7.3665044588754483E-3</c:v>
                </c:pt>
                <c:pt idx="8">
                  <c:v>4.5999999999999999E-3</c:v>
                </c:pt>
                <c:pt idx="9">
                  <c:v>6.0452449407430104E-3</c:v>
                </c:pt>
                <c:pt idx="10">
                  <c:v>2.0628201163818806E-3</c:v>
                </c:pt>
                <c:pt idx="11">
                  <c:v>1.8270794949452292E-3</c:v>
                </c:pt>
              </c:numCache>
            </c:numRef>
          </c:val>
          <c:extLst>
            <c:ext xmlns:c16="http://schemas.microsoft.com/office/drawing/2014/chart" uri="{C3380CC4-5D6E-409C-BE32-E72D297353CC}">
              <c16:uniqueId val="{00000008-70A9-40BA-A5D4-2C66ADC02371}"/>
            </c:ext>
          </c:extLst>
        </c:ser>
        <c:ser>
          <c:idx val="1"/>
          <c:order val="1"/>
          <c:tx>
            <c:strRef>
              <c:f>'QUADRO DEMONSTRATIVO'!$B$93</c:f>
              <c:strCache>
                <c:ptCount val="1"/>
                <c:pt idx="0">
                  <c:v>Renda Variável</c:v>
                </c:pt>
              </c:strCache>
            </c:strRef>
          </c:tx>
          <c:spPr>
            <a:solidFill>
              <a:schemeClr val="accent6">
                <a:lumMod val="75000"/>
              </a:schemeClr>
            </a:solidFill>
            <a:ln>
              <a:noFill/>
            </a:ln>
            <a:effectLst/>
          </c:spPr>
          <c:invertIfNegative val="0"/>
          <c:dLbls>
            <c:dLbl>
              <c:idx val="10"/>
              <c:layout>
                <c:manualLayout>
                  <c:x val="-2.0618556701032442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70A9-40BA-A5D4-2C66ADC02371}"/>
                </c:ext>
              </c:extLst>
            </c:dLbl>
            <c:dLbl>
              <c:idx val="11"/>
              <c:layout>
                <c:manualLayout>
                  <c:x val="-5.9219257045461495E-3"/>
                  <c:y val="-1.5227128508271993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70A9-40BA-A5D4-2C66ADC0237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DEMONSTRATIVO'!$C$91:$N$91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'QUADRO DEMONSTRATIVO'!$C$93:$N$93</c:f>
              <c:numCache>
                <c:formatCode>0.00%</c:formatCode>
                <c:ptCount val="12"/>
                <c:pt idx="0">
                  <c:v>-4.6456076091597277E-2</c:v>
                </c:pt>
                <c:pt idx="1">
                  <c:v>1.5669494111608777E-2</c:v>
                </c:pt>
                <c:pt idx="2">
                  <c:v>4.2391740135339891E-3</c:v>
                </c:pt>
                <c:pt idx="3">
                  <c:v>-3.8841682916208077E-2</c:v>
                </c:pt>
                <c:pt idx="4">
                  <c:v>-3.0840673232434477E-2</c:v>
                </c:pt>
                <c:pt idx="5">
                  <c:v>1.3826554677945765E-2</c:v>
                </c:pt>
                <c:pt idx="6">
                  <c:v>3.195741591766553E-2</c:v>
                </c:pt>
                <c:pt idx="7">
                  <c:v>5.6134309622296458E-2</c:v>
                </c:pt>
                <c:pt idx="8">
                  <c:v>-1.5100000000000001E-2</c:v>
                </c:pt>
                <c:pt idx="9">
                  <c:v>-8.3678865434766627E-3</c:v>
                </c:pt>
                <c:pt idx="10">
                  <c:v>-2.9670216351309453E-2</c:v>
                </c:pt>
                <c:pt idx="11">
                  <c:v>-4.4614089662135217E-2</c:v>
                </c:pt>
              </c:numCache>
            </c:numRef>
          </c:val>
          <c:extLst>
            <c:ext xmlns:c16="http://schemas.microsoft.com/office/drawing/2014/chart" uri="{C3380CC4-5D6E-409C-BE32-E72D297353CC}">
              <c16:uniqueId val="{0000000B-70A9-40BA-A5D4-2C66ADC02371}"/>
            </c:ext>
          </c:extLst>
        </c:ser>
        <c:ser>
          <c:idx val="2"/>
          <c:order val="2"/>
          <c:tx>
            <c:strRef>
              <c:f>'QUADRO DEMONSTRATIVO'!$B$94</c:f>
              <c:strCache>
                <c:ptCount val="1"/>
                <c:pt idx="0">
                  <c:v>Fundos Estruturados</c:v>
                </c:pt>
              </c:strCache>
            </c:strRef>
          </c:tx>
          <c:spPr>
            <a:solidFill>
              <a:schemeClr val="accent1">
                <a:lumMod val="75000"/>
              </a:schemeClr>
            </a:solidFill>
            <a:ln>
              <a:noFill/>
            </a:ln>
            <a:effectLst/>
          </c:spPr>
          <c:invertIfNegative val="0"/>
          <c:dLbls>
            <c:dLbl>
              <c:idx val="0"/>
              <c:layout>
                <c:manualLayout>
                  <c:x val="-6.2015503875968991E-3"/>
                  <c:y val="-4.01337750366026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9-40BA-A5D4-2C66ADC02371}"/>
                </c:ext>
              </c:extLst>
            </c:dLbl>
            <c:dLbl>
              <c:idx val="1"/>
              <c:layout>
                <c:manualLayout>
                  <c:x val="-7.2510936132983376E-3"/>
                  <c:y val="-4.0133775036602683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70A9-40BA-A5D4-2C66ADC02371}"/>
                </c:ext>
              </c:extLst>
            </c:dLbl>
            <c:dLbl>
              <c:idx val="2"/>
              <c:layout>
                <c:manualLayout>
                  <c:x val="1.0309278350515464E-2"/>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70A9-40BA-A5D4-2C66ADC02371}"/>
                </c:ext>
              </c:extLst>
            </c:dLbl>
            <c:dLbl>
              <c:idx val="3"/>
              <c:layout>
                <c:manualLayout>
                  <c:x val="5.1546391752576564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70A9-40BA-A5D4-2C66ADC02371}"/>
                </c:ext>
              </c:extLst>
            </c:dLbl>
            <c:dLbl>
              <c:idx val="4"/>
              <c:layout>
                <c:manualLayout>
                  <c:x val="5.1546391752577319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70A9-40BA-A5D4-2C66ADC02371}"/>
                </c:ext>
              </c:extLst>
            </c:dLbl>
            <c:dLbl>
              <c:idx val="11"/>
              <c:layout>
                <c:manualLayout>
                  <c:x val="-1.973975234848652E-3"/>
                  <c:y val="-1.903391063533994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70A9-40BA-A5D4-2C66ADC0237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DEMONSTRATIVO'!$C$91:$N$91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'QUADRO DEMONSTRATIVO'!$C$94:$N$94</c:f>
              <c:numCache>
                <c:formatCode>0.00%</c:formatCode>
                <c:ptCount val="12"/>
                <c:pt idx="0">
                  <c:v>-9.6935188051232545E-3</c:v>
                </c:pt>
                <c:pt idx="1">
                  <c:v>8.8902989906986443E-3</c:v>
                </c:pt>
                <c:pt idx="2">
                  <c:v>1.3272659093348039E-2</c:v>
                </c:pt>
                <c:pt idx="3">
                  <c:v>-1.5220830547517902E-2</c:v>
                </c:pt>
                <c:pt idx="4">
                  <c:v>2.5103758721923912E-3</c:v>
                </c:pt>
                <c:pt idx="5">
                  <c:v>1.2588233573307468E-2</c:v>
                </c:pt>
                <c:pt idx="6">
                  <c:v>1.9763302949626235E-2</c:v>
                </c:pt>
                <c:pt idx="7">
                  <c:v>2.147156142331149E-2</c:v>
                </c:pt>
                <c:pt idx="8">
                  <c:v>-5.9999999999999995E-4</c:v>
                </c:pt>
                <c:pt idx="9">
                  <c:v>1.7130826723189209E-3</c:v>
                </c:pt>
                <c:pt idx="10">
                  <c:v>-4.4127227929326484E-3</c:v>
                </c:pt>
                <c:pt idx="11">
                  <c:v>-3.7847135962231937E-2</c:v>
                </c:pt>
              </c:numCache>
            </c:numRef>
          </c:val>
          <c:extLst>
            <c:ext xmlns:c16="http://schemas.microsoft.com/office/drawing/2014/chart" uri="{C3380CC4-5D6E-409C-BE32-E72D297353CC}">
              <c16:uniqueId val="{00000012-70A9-40BA-A5D4-2C66ADC02371}"/>
            </c:ext>
          </c:extLst>
        </c:ser>
        <c:ser>
          <c:idx val="3"/>
          <c:order val="3"/>
          <c:tx>
            <c:strRef>
              <c:f>'QUADRO DEMONSTRATIVO'!$B$95</c:f>
              <c:strCache>
                <c:ptCount val="1"/>
                <c:pt idx="0">
                  <c:v>Fundos Imobiliários</c:v>
                </c:pt>
              </c:strCache>
            </c:strRef>
          </c:tx>
          <c:spPr>
            <a:solidFill>
              <a:schemeClr val="accent6">
                <a:lumMod val="50000"/>
              </a:schemeClr>
            </a:solidFill>
            <a:ln>
              <a:noFill/>
            </a:ln>
            <a:effectLst/>
          </c:spPr>
          <c:invertIfNegative val="0"/>
          <c:dLbls>
            <c:dLbl>
              <c:idx val="1"/>
              <c:layout>
                <c:manualLayout>
                  <c:x val="-4.0643478911064693E-3"/>
                  <c:y val="-1.6755973811116622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70A9-40BA-A5D4-2C66ADC02371}"/>
                </c:ext>
              </c:extLst>
            </c:dLbl>
            <c:dLbl>
              <c:idx val="4"/>
              <c:layout>
                <c:manualLayout>
                  <c:x val="8.2687338501291983E-3"/>
                  <c:y val="1.6053510014640927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70A9-40BA-A5D4-2C66ADC0237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DEMONSTRATIVO'!$C$91:$N$91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'QUADRO DEMONSTRATIVO'!$C$95:$N$95</c:f>
              <c:numCache>
                <c:formatCode>0.00%</c:formatCode>
                <c:ptCount val="12"/>
                <c:pt idx="0">
                  <c:v>1.3941427248394119E-3</c:v>
                </c:pt>
                <c:pt idx="1">
                  <c:v>2.7527634168757881E-4</c:v>
                </c:pt>
                <c:pt idx="2">
                  <c:v>1.0382474482243932E-4</c:v>
                </c:pt>
                <c:pt idx="3">
                  <c:v>1.0131065600795096E-3</c:v>
                </c:pt>
                <c:pt idx="4">
                  <c:v>4.8275362472115582E-4</c:v>
                </c:pt>
                <c:pt idx="5">
                  <c:v>-4.1246722981122523E-2</c:v>
                </c:pt>
                <c:pt idx="6">
                  <c:v>-2.8049150059242032E-3</c:v>
                </c:pt>
                <c:pt idx="7">
                  <c:v>1.4138363983956599E-3</c:v>
                </c:pt>
                <c:pt idx="8">
                  <c:v>2E-3</c:v>
                </c:pt>
                <c:pt idx="9">
                  <c:v>-2.4506707956496797E-3</c:v>
                </c:pt>
                <c:pt idx="10">
                  <c:v>1.8450080255460201E-3</c:v>
                </c:pt>
                <c:pt idx="11">
                  <c:v>3.52695911839925E-4</c:v>
                </c:pt>
              </c:numCache>
            </c:numRef>
          </c:val>
          <c:extLst>
            <c:ext xmlns:c16="http://schemas.microsoft.com/office/drawing/2014/chart" uri="{C3380CC4-5D6E-409C-BE32-E72D297353CC}">
              <c16:uniqueId val="{00000015-70A9-40BA-A5D4-2C66ADC02371}"/>
            </c:ext>
          </c:extLst>
        </c:ser>
        <c:ser>
          <c:idx val="4"/>
          <c:order val="4"/>
          <c:tx>
            <c:strRef>
              <c:f>'QUADRO DEMONSTRATIVO'!$B$96</c:f>
              <c:strCache>
                <c:ptCount val="1"/>
                <c:pt idx="0">
                  <c:v>Fundo Capitalizado - JaboatãoPREV</c:v>
                </c:pt>
              </c:strCache>
            </c:strRef>
          </c:tx>
          <c:spPr>
            <a:solidFill>
              <a:schemeClr val="accent5"/>
            </a:solidFill>
            <a:ln>
              <a:noFill/>
            </a:ln>
            <a:effectLst/>
          </c:spPr>
          <c:invertIfNegative val="0"/>
          <c:dLbls>
            <c:dLbl>
              <c:idx val="11"/>
              <c:layout>
                <c:manualLayout>
                  <c:x val="2.6319669797982025E-3"/>
                  <c:y val="-2.284069276240793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6-70A9-40BA-A5D4-2C66ADC023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DEMONSTRATIVO'!$C$91:$N$91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'QUADRO DEMONSTRATIVO'!$C$96:$N$96</c:f>
              <c:numCache>
                <c:formatCode>0.00%</c:formatCode>
                <c:ptCount val="12"/>
                <c:pt idx="0">
                  <c:v>2.8233526790802333E-3</c:v>
                </c:pt>
                <c:pt idx="1">
                  <c:v>8.2787327586875195E-3</c:v>
                </c:pt>
                <c:pt idx="2">
                  <c:v>7.0441841292240683E-3</c:v>
                </c:pt>
                <c:pt idx="3">
                  <c:v>-1.21275577237095E-3</c:v>
                </c:pt>
                <c:pt idx="4">
                  <c:v>7.3062282287264992E-3</c:v>
                </c:pt>
                <c:pt idx="5">
                  <c:v>4.1752691523064944E-3</c:v>
                </c:pt>
                <c:pt idx="6">
                  <c:v>1.2619904299143628E-2</c:v>
                </c:pt>
                <c:pt idx="7">
                  <c:v>1.0072513934246786E-2</c:v>
                </c:pt>
                <c:pt idx="8">
                  <c:v>3.5000000000000001E-3</c:v>
                </c:pt>
                <c:pt idx="9">
                  <c:v>5.2973828112974136E-3</c:v>
                </c:pt>
                <c:pt idx="10">
                  <c:v>5.3201788342020859E-4</c:v>
                </c:pt>
                <c:pt idx="11">
                  <c:v>-9.4593301083970699E-4</c:v>
                </c:pt>
              </c:numCache>
            </c:numRef>
          </c:val>
          <c:extLst>
            <c:ext xmlns:c16="http://schemas.microsoft.com/office/drawing/2014/chart" uri="{C3380CC4-5D6E-409C-BE32-E72D297353CC}">
              <c16:uniqueId val="{00000017-70A9-40BA-A5D4-2C66ADC02371}"/>
            </c:ext>
          </c:extLst>
        </c:ser>
        <c:ser>
          <c:idx val="5"/>
          <c:order val="5"/>
          <c:tx>
            <c:strRef>
              <c:f>'QUADRO DEMONSTRATIVO'!$B$98</c:f>
              <c:strCache>
                <c:ptCount val="1"/>
                <c:pt idx="0">
                  <c:v>Meta Atuarial - IPCA + 4,99%a.a.</c:v>
                </c:pt>
              </c:strCache>
            </c:strRef>
          </c:tx>
          <c:spPr>
            <a:solidFill>
              <a:schemeClr val="accent6"/>
            </a:solidFill>
            <a:ln>
              <a:noFill/>
            </a:ln>
            <a:effectLst/>
          </c:spPr>
          <c:invertIfNegative val="0"/>
          <c:dLbls>
            <c:dLbl>
              <c:idx val="11"/>
              <c:layout>
                <c:manualLayout>
                  <c:x val="7.8959009393946081E-3"/>
                  <c:y val="-7.6135642541359785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8-70A9-40BA-A5D4-2C66ADC023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DEMONSTRATIVO'!$C$91:$N$91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'QUADRO DEMONSTRATIVO'!$C$98:$N$98</c:f>
              <c:numCache>
                <c:formatCode>0.00%</c:formatCode>
                <c:ptCount val="12"/>
                <c:pt idx="0">
                  <c:v>8.4780856845732E-3</c:v>
                </c:pt>
                <c:pt idx="1">
                  <c:v>1.2008719478877383E-2</c:v>
                </c:pt>
                <c:pt idx="2">
                  <c:v>5.4783492497756303E-3</c:v>
                </c:pt>
                <c:pt idx="3">
                  <c:v>8.0763816074265193E-3</c:v>
                </c:pt>
                <c:pt idx="4">
                  <c:v>8.6848589046584195E-3</c:v>
                </c:pt>
                <c:pt idx="5">
                  <c:v>5.8829097277557363E-3</c:v>
                </c:pt>
                <c:pt idx="6">
                  <c:v>8.2711948747369313E-3</c:v>
                </c:pt>
                <c:pt idx="7">
                  <c:v>4.0593408359237398E-3</c:v>
                </c:pt>
                <c:pt idx="8">
                  <c:v>8.5000000000000006E-3</c:v>
                </c:pt>
                <c:pt idx="9">
                  <c:v>1.01E-2</c:v>
                </c:pt>
                <c:pt idx="10">
                  <c:v>1.01E-2</c:v>
                </c:pt>
                <c:pt idx="11">
                  <c:v>9.2999999999999992E-3</c:v>
                </c:pt>
              </c:numCache>
            </c:numRef>
          </c:val>
          <c:extLst>
            <c:ext xmlns:c16="http://schemas.microsoft.com/office/drawing/2014/chart" uri="{C3380CC4-5D6E-409C-BE32-E72D297353CC}">
              <c16:uniqueId val="{00000019-70A9-40BA-A5D4-2C66ADC02371}"/>
            </c:ext>
          </c:extLst>
        </c:ser>
        <c:dLbls>
          <c:dLblPos val="outEnd"/>
          <c:showLegendKey val="0"/>
          <c:showVal val="1"/>
          <c:showCatName val="0"/>
          <c:showSerName val="0"/>
          <c:showPercent val="0"/>
          <c:showBubbleSize val="0"/>
        </c:dLbls>
        <c:gapWidth val="150"/>
        <c:axId val="227163520"/>
        <c:axId val="227185792"/>
      </c:barChart>
      <c:catAx>
        <c:axId val="227163520"/>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227185792"/>
        <c:crosses val="autoZero"/>
        <c:auto val="0"/>
        <c:lblAlgn val="ctr"/>
        <c:lblOffset val="100"/>
        <c:noMultiLvlLbl val="1"/>
      </c:catAx>
      <c:valAx>
        <c:axId val="227185792"/>
        <c:scaling>
          <c:orientation val="minMax"/>
        </c:scaling>
        <c:delete val="1"/>
        <c:axPos val="l"/>
        <c:numFmt formatCode="0.00%" sourceLinked="1"/>
        <c:majorTickMark val="out"/>
        <c:minorTickMark val="none"/>
        <c:tickLblPos val="nextTo"/>
        <c:crossAx val="227163520"/>
        <c:crosses val="autoZero"/>
        <c:crossBetween val="between"/>
      </c:valAx>
      <c:spPr>
        <a:noFill/>
        <a:ln>
          <a:noFill/>
        </a:ln>
        <a:effectLst/>
      </c:spPr>
    </c:plotArea>
    <c:legend>
      <c:legendPos val="b"/>
      <c:layout>
        <c:manualLayout>
          <c:xMode val="edge"/>
          <c:yMode val="edge"/>
          <c:x val="0.20493598812990821"/>
          <c:y val="0.93421165658431682"/>
          <c:w val="0.59012797183137189"/>
          <c:h val="6.578834341568319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264750758027094E-2"/>
          <c:y val="6.6013778878847448E-2"/>
          <c:w val="0.69534325969042599"/>
          <c:h val="0.89751550288929982"/>
        </c:manualLayout>
      </c:layout>
      <c:barChart>
        <c:barDir val="col"/>
        <c:grouping val="clustered"/>
        <c:varyColors val="0"/>
        <c:ser>
          <c:idx val="0"/>
          <c:order val="0"/>
          <c:tx>
            <c:strRef>
              <c:f>'QUADRO DEMONSTRATIVO'!$B$103</c:f>
              <c:strCache>
                <c:ptCount val="1"/>
                <c:pt idx="0">
                  <c:v>Renda Fixa</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DEMONSTRATIVO'!$D$103</c:f>
              <c:numCache>
                <c:formatCode>0.00%</c:formatCode>
                <c:ptCount val="1"/>
                <c:pt idx="0">
                  <c:v>7.089951171078801E-2</c:v>
                </c:pt>
              </c:numCache>
            </c:numRef>
          </c:val>
          <c:extLst>
            <c:ext xmlns:c16="http://schemas.microsoft.com/office/drawing/2014/chart" uri="{C3380CC4-5D6E-409C-BE32-E72D297353CC}">
              <c16:uniqueId val="{00000000-445C-44B0-9F6C-655921A842A3}"/>
            </c:ext>
          </c:extLst>
        </c:ser>
        <c:ser>
          <c:idx val="1"/>
          <c:order val="1"/>
          <c:tx>
            <c:strRef>
              <c:f>'QUADRO DEMONSTRATIVO'!$B$104</c:f>
              <c:strCache>
                <c:ptCount val="1"/>
                <c:pt idx="0">
                  <c:v>Renda Variável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DEMONSTRATIVO'!$D$104</c:f>
              <c:numCache>
                <c:formatCode>0.00%</c:formatCode>
                <c:ptCount val="1"/>
                <c:pt idx="0">
                  <c:v>-9.3629248429082934E-2</c:v>
                </c:pt>
              </c:numCache>
            </c:numRef>
          </c:val>
          <c:extLst>
            <c:ext xmlns:c16="http://schemas.microsoft.com/office/drawing/2014/chart" uri="{C3380CC4-5D6E-409C-BE32-E72D297353CC}">
              <c16:uniqueId val="{00000001-445C-44B0-9F6C-655921A842A3}"/>
            </c:ext>
          </c:extLst>
        </c:ser>
        <c:ser>
          <c:idx val="2"/>
          <c:order val="2"/>
          <c:tx>
            <c:strRef>
              <c:f>'QUADRO DEMONSTRATIVO'!$B$105</c:f>
              <c:strCache>
                <c:ptCount val="1"/>
                <c:pt idx="0">
                  <c:v>Fundos Estruturados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DEMONSTRATIVO'!$D$105</c:f>
              <c:numCache>
                <c:formatCode>0.00%</c:formatCode>
                <c:ptCount val="1"/>
                <c:pt idx="0">
                  <c:v>1.095602190011169E-2</c:v>
                </c:pt>
              </c:numCache>
            </c:numRef>
          </c:val>
          <c:extLst>
            <c:ext xmlns:c16="http://schemas.microsoft.com/office/drawing/2014/chart" uri="{C3380CC4-5D6E-409C-BE32-E72D297353CC}">
              <c16:uniqueId val="{00000002-445C-44B0-9F6C-655921A842A3}"/>
            </c:ext>
          </c:extLst>
        </c:ser>
        <c:ser>
          <c:idx val="3"/>
          <c:order val="3"/>
          <c:tx>
            <c:strRef>
              <c:f>'QUADRO DEMONSTRATIVO'!$B$106</c:f>
              <c:strCache>
                <c:ptCount val="1"/>
                <c:pt idx="0">
                  <c:v>Fundos Imobiliários</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DEMONSTRATIVO'!$D$106</c:f>
              <c:numCache>
                <c:formatCode>0.00%</c:formatCode>
                <c:ptCount val="1"/>
                <c:pt idx="0">
                  <c:v>-3.7777725297000408E-2</c:v>
                </c:pt>
              </c:numCache>
              <c:extLst xmlns:c15="http://schemas.microsoft.com/office/drawing/2012/chart"/>
            </c:numRef>
          </c:val>
          <c:extLst xmlns:c15="http://schemas.microsoft.com/office/drawing/2012/chart">
            <c:ext xmlns:c16="http://schemas.microsoft.com/office/drawing/2014/chart" uri="{C3380CC4-5D6E-409C-BE32-E72D297353CC}">
              <c16:uniqueId val="{00000003-445C-44B0-9F6C-655921A842A3}"/>
            </c:ext>
          </c:extLst>
        </c:ser>
        <c:ser>
          <c:idx val="4"/>
          <c:order val="4"/>
          <c:tx>
            <c:strRef>
              <c:f>'QUADRO DEMONSTRATIVO'!$B$107</c:f>
              <c:strCache>
                <c:ptCount val="1"/>
                <c:pt idx="0">
                  <c:v>Fundo Capitalizado - JaboatãoPREV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DEMONSTRATIVO'!$D$107</c:f>
              <c:numCache>
                <c:formatCode>0.00%</c:formatCode>
                <c:ptCount val="1"/>
                <c:pt idx="0">
                  <c:v>6.1032102199599647E-2</c:v>
                </c:pt>
              </c:numCache>
            </c:numRef>
          </c:val>
          <c:extLst>
            <c:ext xmlns:c16="http://schemas.microsoft.com/office/drawing/2014/chart" uri="{C3380CC4-5D6E-409C-BE32-E72D297353CC}">
              <c16:uniqueId val="{00000004-445C-44B0-9F6C-655921A842A3}"/>
            </c:ext>
          </c:extLst>
        </c:ser>
        <c:dLbls>
          <c:dLblPos val="outEnd"/>
          <c:showLegendKey val="0"/>
          <c:showVal val="1"/>
          <c:showCatName val="0"/>
          <c:showSerName val="0"/>
          <c:showPercent val="0"/>
          <c:showBubbleSize val="0"/>
        </c:dLbls>
        <c:gapWidth val="219"/>
        <c:overlap val="-27"/>
        <c:axId val="227451264"/>
        <c:axId val="227452800"/>
        <c:extLst/>
      </c:barChart>
      <c:catAx>
        <c:axId val="227451264"/>
        <c:scaling>
          <c:orientation val="minMax"/>
        </c:scaling>
        <c:delete val="1"/>
        <c:axPos val="b"/>
        <c:numFmt formatCode="General" sourceLinked="1"/>
        <c:majorTickMark val="out"/>
        <c:minorTickMark val="none"/>
        <c:tickLblPos val="nextTo"/>
        <c:crossAx val="227452800"/>
        <c:crosses val="autoZero"/>
        <c:auto val="1"/>
        <c:lblAlgn val="ctr"/>
        <c:lblOffset val="100"/>
        <c:noMultiLvlLbl val="0"/>
      </c:catAx>
      <c:valAx>
        <c:axId val="227452800"/>
        <c:scaling>
          <c:orientation val="minMax"/>
        </c:scaling>
        <c:delete val="1"/>
        <c:axPos val="l"/>
        <c:numFmt formatCode="0.00%" sourceLinked="1"/>
        <c:majorTickMark val="out"/>
        <c:minorTickMark val="none"/>
        <c:tickLblPos val="nextTo"/>
        <c:crossAx val="227451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48780144832157E-3"/>
          <c:y val="6.9113500760637367E-2"/>
          <c:w val="0.98491551690674151"/>
          <c:h val="0.71311551965095277"/>
        </c:manualLayout>
      </c:layout>
      <c:lineChart>
        <c:grouping val="standard"/>
        <c:varyColors val="0"/>
        <c:ser>
          <c:idx val="0"/>
          <c:order val="0"/>
          <c:tx>
            <c:strRef>
              <c:f>'QUADRO DEMONSTRATIVO'!$B$97</c:f>
              <c:strCache>
                <c:ptCount val="1"/>
                <c:pt idx="0">
                  <c:v>Fundo Capitalizado - JaboatãoPREV</c:v>
                </c:pt>
              </c:strCache>
            </c:strRef>
          </c:tx>
          <c:spPr>
            <a:ln w="19050" cap="rnd" cmpd="sng" algn="ctr">
              <a:solidFill>
                <a:schemeClr val="accent1">
                  <a:shade val="95000"/>
                  <a:satMod val="105000"/>
                </a:schemeClr>
              </a:solidFill>
              <a:round/>
            </a:ln>
            <a:effectLst/>
          </c:spPr>
          <c:marker>
            <c:symbol val="circle"/>
            <c:size val="17"/>
            <c:spPr>
              <a:solidFill>
                <a:schemeClr val="tx2"/>
              </a:solidFill>
              <a:ln>
                <a:noFill/>
              </a:ln>
              <a:effectLst/>
            </c:spPr>
          </c:marker>
          <c:dLbls>
            <c:dLbl>
              <c:idx val="0"/>
              <c:layout>
                <c:manualLayout>
                  <c:x val="-2.7426332896834031E-3"/>
                  <c:y val="-9.090909090909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35-4F9D-825E-05FB28D07AD8}"/>
                </c:ext>
              </c:extLst>
            </c:dLbl>
            <c:dLbl>
              <c:idx val="3"/>
              <c:layout>
                <c:manualLayout>
                  <c:x val="0"/>
                  <c:y val="-8.6580086580086684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F135-4F9D-825E-05FB28D07AD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DEMONSTRATIVO'!$C$91:$N$91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'QUADRO DEMONSTRATIVO'!$C$97:$N$97</c:f>
              <c:numCache>
                <c:formatCode>0.00%</c:formatCode>
                <c:ptCount val="12"/>
                <c:pt idx="0">
                  <c:v>2.8233526790801822E-3</c:v>
                </c:pt>
                <c:pt idx="1">
                  <c:v>1.1125459220081346E-2</c:v>
                </c:pt>
                <c:pt idx="2">
                  <c:v>1.8248013132573959E-2</c:v>
                </c:pt>
                <c:pt idx="3">
                  <c:v>1.7013126976942239E-2</c:v>
                </c:pt>
                <c:pt idx="4">
                  <c:v>2.4443656994246554E-2</c:v>
                </c:pt>
                <c:pt idx="5">
                  <c:v>2.8720984993570564E-2</c:v>
                </c:pt>
                <c:pt idx="6">
                  <c:v>4.170334537471021E-2</c:v>
                </c:pt>
                <c:pt idx="7">
                  <c:v>5.2195916836348388E-2</c:v>
                </c:pt>
                <c:pt idx="8">
                  <c:v>5.5878602545275768E-2</c:v>
                </c:pt>
                <c:pt idx="9">
                  <c:v>6.1471995705215887E-2</c:v>
                </c:pt>
                <c:pt idx="10">
                  <c:v>6.2036717789680784E-2</c:v>
                </c:pt>
                <c:pt idx="11">
                  <c:v>6.1156924391855716E-2</c:v>
                </c:pt>
              </c:numCache>
            </c:numRef>
          </c:val>
          <c:smooth val="0"/>
          <c:extLst>
            <c:ext xmlns:c16="http://schemas.microsoft.com/office/drawing/2014/chart" uri="{C3380CC4-5D6E-409C-BE32-E72D297353CC}">
              <c16:uniqueId val="{00000002-F135-4F9D-825E-05FB28D07AD8}"/>
            </c:ext>
          </c:extLst>
        </c:ser>
        <c:ser>
          <c:idx val="1"/>
          <c:order val="1"/>
          <c:tx>
            <c:strRef>
              <c:f>'QUADRO DEMONSTRATIVO'!$B$99</c:f>
              <c:strCache>
                <c:ptCount val="1"/>
                <c:pt idx="0">
                  <c:v>Meta Atuarial - IPCA + 4,99%a.a.</c:v>
                </c:pt>
              </c:strCache>
            </c:strRef>
          </c:tx>
          <c:spPr>
            <a:ln w="19050" cap="rnd" cmpd="sng" algn="ctr">
              <a:solidFill>
                <a:schemeClr val="accent2">
                  <a:shade val="95000"/>
                  <a:satMod val="105000"/>
                </a:schemeClr>
              </a:solidFill>
              <a:round/>
            </a:ln>
            <a:effectLst/>
          </c:spPr>
          <c:marker>
            <c:symbol val="circle"/>
            <c:size val="17"/>
            <c:spPr>
              <a:solidFill>
                <a:schemeClr val="accent2"/>
              </a:solidFill>
              <a:ln>
                <a:noFill/>
              </a:ln>
              <a:effectLst/>
            </c:spPr>
          </c:marker>
          <c:dLbls>
            <c:dLbl>
              <c:idx val="0"/>
              <c:layout>
                <c:manualLayout>
                  <c:x val="-1.3713166448417267E-3"/>
                  <c:y val="-0.10822510822510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35-4F9D-825E-05FB28D07AD8}"/>
                </c:ext>
              </c:extLst>
            </c:dLbl>
            <c:dLbl>
              <c:idx val="3"/>
              <c:layout>
                <c:manualLayout>
                  <c:x val="0"/>
                  <c:y val="1.731601731601731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F135-4F9D-825E-05FB28D07AD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50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DEMONSTRATIVO'!$C$91:$N$91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'QUADRO DEMONSTRATIVO'!$C$99:$N$99</c:f>
              <c:numCache>
                <c:formatCode>0.00%</c:formatCode>
                <c:ptCount val="12"/>
                <c:pt idx="0">
                  <c:v>8.4780856845732E-3</c:v>
                </c:pt>
                <c:pt idx="1">
                  <c:v>2.058861611615459E-2</c:v>
                </c:pt>
                <c:pt idx="2">
                  <c:v>2.6179756995584169E-2</c:v>
                </c:pt>
                <c:pt idx="3">
                  <c:v>3.4467576310896808E-2</c:v>
                </c:pt>
                <c:pt idx="4">
                  <c:v>4.3451781252600963E-2</c:v>
                </c:pt>
                <c:pt idx="5">
                  <c:v>4.969192062912331E-2</c:v>
                </c:pt>
                <c:pt idx="6">
                  <c:v>5.8374127063083758E-2</c:v>
                </c:pt>
                <c:pt idx="7">
                  <c:v>6.2670428376756071E-2</c:v>
                </c:pt>
                <c:pt idx="8">
                  <c:v>7.1703127017958446E-2</c:v>
                </c:pt>
                <c:pt idx="9">
                  <c:v>8.2527328600839889E-2</c:v>
                </c:pt>
                <c:pt idx="10">
                  <c:v>9.0746460644335114E-2</c:v>
                </c:pt>
                <c:pt idx="11">
                  <c:v>0.1008904027283275</c:v>
                </c:pt>
              </c:numCache>
            </c:numRef>
          </c:val>
          <c:smooth val="0"/>
          <c:extLst>
            <c:ext xmlns:c16="http://schemas.microsoft.com/office/drawing/2014/chart" uri="{C3380CC4-5D6E-409C-BE32-E72D297353CC}">
              <c16:uniqueId val="{00000005-F135-4F9D-825E-05FB28D07AD8}"/>
            </c:ext>
          </c:extLst>
        </c:ser>
        <c:dLbls>
          <c:dLblPos val="ctr"/>
          <c:showLegendKey val="0"/>
          <c:showVal val="1"/>
          <c:showCatName val="0"/>
          <c:showSerName val="0"/>
          <c:showPercent val="0"/>
          <c:showBubbleSize val="0"/>
        </c:dLbls>
        <c:marker val="1"/>
        <c:smooth val="0"/>
        <c:axId val="227961088"/>
        <c:axId val="227966976"/>
      </c:lineChart>
      <c:catAx>
        <c:axId val="227961088"/>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pt-BR"/>
          </a:p>
        </c:txPr>
        <c:crossAx val="227966976"/>
        <c:crosses val="autoZero"/>
        <c:auto val="1"/>
        <c:lblAlgn val="ctr"/>
        <c:lblOffset val="100"/>
        <c:noMultiLvlLbl val="0"/>
      </c:catAx>
      <c:valAx>
        <c:axId val="227966976"/>
        <c:scaling>
          <c:orientation val="minMax"/>
        </c:scaling>
        <c:delete val="1"/>
        <c:axPos val="l"/>
        <c:numFmt formatCode="0.00%" sourceLinked="1"/>
        <c:majorTickMark val="out"/>
        <c:minorTickMark val="none"/>
        <c:tickLblPos val="nextTo"/>
        <c:crossAx val="227961088"/>
        <c:crosses val="autoZero"/>
        <c:crossBetween val="between"/>
        <c:majorUnit val="1.0000000000000002E-3"/>
        <c:minorUnit val="1.8354027230202248E-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'QUADRO DEMONSTRATIVO'!$B$119</c:f>
              <c:strCache>
                <c:ptCount val="1"/>
                <c:pt idx="0">
                  <c:v>Fundo Capitalizado - JaboatãoPREV</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DEMONSTRATIVO'!$D$119</c:f>
              <c:numCache>
                <c:formatCode>0.00%</c:formatCode>
                <c:ptCount val="1"/>
                <c:pt idx="0">
                  <c:v>6.1032102199599647E-2</c:v>
                </c:pt>
              </c:numCache>
            </c:numRef>
          </c:val>
          <c:extLst>
            <c:ext xmlns:c16="http://schemas.microsoft.com/office/drawing/2014/chart" uri="{C3380CC4-5D6E-409C-BE32-E72D297353CC}">
              <c16:uniqueId val="{00000000-FE08-473A-BF26-2B949B25D13A}"/>
            </c:ext>
          </c:extLst>
        </c:ser>
        <c:ser>
          <c:idx val="1"/>
          <c:order val="1"/>
          <c:tx>
            <c:strRef>
              <c:f>'QUADRO DEMONSTRATIVO'!$B$120</c:f>
              <c:strCache>
                <c:ptCount val="1"/>
                <c:pt idx="0">
                  <c:v>Meta Atuarial - IPCA + 4,99%a.a.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DEMONSTRATIVO'!$D$120</c:f>
              <c:numCache>
                <c:formatCode>0.00%</c:formatCode>
                <c:ptCount val="1"/>
                <c:pt idx="0">
                  <c:v>0.1008904027283275</c:v>
                </c:pt>
              </c:numCache>
            </c:numRef>
          </c:val>
          <c:extLst>
            <c:ext xmlns:c16="http://schemas.microsoft.com/office/drawing/2014/chart" uri="{C3380CC4-5D6E-409C-BE32-E72D297353CC}">
              <c16:uniqueId val="{00000001-FE08-473A-BF26-2B949B25D13A}"/>
            </c:ext>
          </c:extLst>
        </c:ser>
        <c:ser>
          <c:idx val="2"/>
          <c:order val="2"/>
          <c:tx>
            <c:strRef>
              <c:f>'QUADRO DEMONSTRATIVO'!$B$121</c:f>
              <c:strCache>
                <c:ptCount val="1"/>
                <c:pt idx="0">
                  <c:v>IPCA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DEMONSTRATIVO'!$D$121</c:f>
              <c:numCache>
                <c:formatCode>0.00%</c:formatCode>
                <c:ptCount val="1"/>
                <c:pt idx="0">
                  <c:v>4.8312957918598354E-2</c:v>
                </c:pt>
              </c:numCache>
            </c:numRef>
          </c:val>
          <c:extLst>
            <c:ext xmlns:c16="http://schemas.microsoft.com/office/drawing/2014/chart" uri="{C3380CC4-5D6E-409C-BE32-E72D297353CC}">
              <c16:uniqueId val="{00000002-FE08-473A-BF26-2B949B25D13A}"/>
            </c:ext>
          </c:extLst>
        </c:ser>
        <c:ser>
          <c:idx val="3"/>
          <c:order val="3"/>
          <c:tx>
            <c:strRef>
              <c:f>'QUADRO DEMONSTRATIVO'!$B$122</c:f>
              <c:strCache>
                <c:ptCount val="1"/>
                <c:pt idx="0">
                  <c:v>CDI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DEMONSTRATIVO'!$D$122</c:f>
              <c:numCache>
                <c:formatCode>0.00%</c:formatCode>
                <c:ptCount val="1"/>
                <c:pt idx="0">
                  <c:v>0.10874307177450571</c:v>
                </c:pt>
              </c:numCache>
            </c:numRef>
          </c:val>
          <c:extLst>
            <c:ext xmlns:c16="http://schemas.microsoft.com/office/drawing/2014/chart" uri="{C3380CC4-5D6E-409C-BE32-E72D297353CC}">
              <c16:uniqueId val="{00000003-FE08-473A-BF26-2B949B25D13A}"/>
            </c:ext>
          </c:extLst>
        </c:ser>
        <c:ser>
          <c:idx val="4"/>
          <c:order val="4"/>
          <c:tx>
            <c:strRef>
              <c:f>'QUADRO DEMONSTRATIVO'!$B$123</c:f>
              <c:strCache>
                <c:ptCount val="1"/>
                <c:pt idx="0">
                  <c:v>IBOVESPA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DEMONSTRATIVO'!$D$123</c:f>
              <c:numCache>
                <c:formatCode>0.00%</c:formatCode>
                <c:ptCount val="1"/>
                <c:pt idx="0">
                  <c:v>-0.10367706148679445</c:v>
                </c:pt>
              </c:numCache>
            </c:numRef>
          </c:val>
          <c:extLst>
            <c:ext xmlns:c16="http://schemas.microsoft.com/office/drawing/2014/chart" uri="{C3380CC4-5D6E-409C-BE32-E72D297353CC}">
              <c16:uniqueId val="{00000004-FE08-473A-BF26-2B949B25D13A}"/>
            </c:ext>
          </c:extLst>
        </c:ser>
        <c:dLbls>
          <c:dLblPos val="outEnd"/>
          <c:showLegendKey val="0"/>
          <c:showVal val="1"/>
          <c:showCatName val="0"/>
          <c:showSerName val="0"/>
          <c:showPercent val="0"/>
          <c:showBubbleSize val="0"/>
        </c:dLbls>
        <c:gapWidth val="219"/>
        <c:overlap val="-27"/>
        <c:axId val="227837056"/>
        <c:axId val="227838592"/>
      </c:barChart>
      <c:catAx>
        <c:axId val="227837056"/>
        <c:scaling>
          <c:orientation val="minMax"/>
        </c:scaling>
        <c:delete val="1"/>
        <c:axPos val="b"/>
        <c:majorTickMark val="none"/>
        <c:minorTickMark val="none"/>
        <c:tickLblPos val="nextTo"/>
        <c:crossAx val="227838592"/>
        <c:crosses val="autoZero"/>
        <c:auto val="1"/>
        <c:lblAlgn val="ctr"/>
        <c:lblOffset val="100"/>
        <c:noMultiLvlLbl val="0"/>
      </c:catAx>
      <c:valAx>
        <c:axId val="227838592"/>
        <c:scaling>
          <c:orientation val="minMax"/>
        </c:scaling>
        <c:delete val="1"/>
        <c:axPos val="l"/>
        <c:numFmt formatCode="0.00%" sourceLinked="1"/>
        <c:majorTickMark val="none"/>
        <c:minorTickMark val="none"/>
        <c:tickLblPos val="nextTo"/>
        <c:crossAx val="2278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78546835752769E-2"/>
          <c:y val="4.758170522341066E-2"/>
          <c:w val="0.98352059925093638"/>
          <c:h val="0.77709138310016568"/>
        </c:manualLayout>
      </c:layout>
      <c:barChart>
        <c:barDir val="col"/>
        <c:grouping val="clustered"/>
        <c:varyColors val="0"/>
        <c:ser>
          <c:idx val="0"/>
          <c:order val="0"/>
          <c:tx>
            <c:strRef>
              <c:f>'QUADRO DEMONSTRATIVO'!$B$252</c:f>
              <c:strCache>
                <c:ptCount val="1"/>
                <c:pt idx="0">
                  <c:v>Evolução do Patrimônio Liquido - RECIPREV</c:v>
                </c:pt>
              </c:strCache>
            </c:strRef>
          </c:tx>
          <c:spPr>
            <a:solidFill>
              <a:schemeClr val="accent1">
                <a:lumMod val="75000"/>
              </a:schemeClr>
            </a:solidFill>
            <a:ln>
              <a:noFill/>
            </a:ln>
            <a:effectLst/>
          </c:spPr>
          <c:invertIfNegative val="0"/>
          <c:dLbls>
            <c:dLbl>
              <c:idx val="1"/>
              <c:layout>
                <c:manualLayout>
                  <c:x val="2.417986928781527E-3"/>
                  <c:y val="-3.0280948187092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84-4F0C-BD9F-91001BA12875}"/>
                </c:ext>
              </c:extLst>
            </c:dLbl>
            <c:dLbl>
              <c:idx val="2"/>
              <c:layout>
                <c:manualLayout>
                  <c:x val="0"/>
                  <c:y val="7.5702370467730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84-4F0C-BD9F-91001BA12875}"/>
                </c:ext>
              </c:extLst>
            </c:dLbl>
            <c:dLbl>
              <c:idx val="3"/>
              <c:layout>
                <c:manualLayout>
                  <c:x val="0"/>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84-4F0C-BD9F-91001BA12875}"/>
                </c:ext>
              </c:extLst>
            </c:dLbl>
            <c:dLbl>
              <c:idx val="4"/>
              <c:layout>
                <c:manualLayout>
                  <c:x val="2.4179869287815157E-3"/>
                  <c:y val="-2.271071114031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84-4F0C-BD9F-91001BA12875}"/>
                </c:ext>
              </c:extLst>
            </c:dLbl>
            <c:dLbl>
              <c:idx val="5"/>
              <c:layout>
                <c:manualLayout>
                  <c:x val="0"/>
                  <c:y val="1.8925592616932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84-4F0C-BD9F-91001BA12875}"/>
                </c:ext>
              </c:extLst>
            </c:dLbl>
            <c:dLbl>
              <c:idx val="6"/>
              <c:layout>
                <c:manualLayout>
                  <c:x val="-6.044967321953817E-3"/>
                  <c:y val="-7.5702370467730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84-4F0C-BD9F-91001BA12875}"/>
                </c:ext>
              </c:extLst>
            </c:dLbl>
            <c:dLbl>
              <c:idx val="7"/>
              <c:layout>
                <c:manualLayout>
                  <c:x val="-2.2164624132867966E-17"/>
                  <c:y val="-2.6495829663705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84-4F0C-BD9F-91001BA12875}"/>
                </c:ext>
              </c:extLst>
            </c:dLbl>
            <c:dLbl>
              <c:idx val="8"/>
              <c:layout>
                <c:manualLayout>
                  <c:x val="-6.0449673219538395E-3"/>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84-4F0C-BD9F-91001BA12875}"/>
                </c:ext>
              </c:extLst>
            </c:dLbl>
            <c:dLbl>
              <c:idx val="9"/>
              <c:layout>
                <c:manualLayout>
                  <c:x val="-1.2089934643907635E-3"/>
                  <c:y val="-2.2710711140319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84-4F0C-BD9F-91001BA12875}"/>
                </c:ext>
              </c:extLst>
            </c:dLbl>
            <c:dLbl>
              <c:idx val="10"/>
              <c:layout>
                <c:manualLayout>
                  <c:x val="0"/>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84-4F0C-BD9F-91001BA12875}"/>
                </c:ext>
              </c:extLst>
            </c:dLbl>
            <c:dLbl>
              <c:idx val="11"/>
              <c:layout>
                <c:manualLayout>
                  <c:x val="-3.6269803931723347E-3"/>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84-4F0C-BD9F-91001BA12875}"/>
                </c:ext>
              </c:extLst>
            </c:dLbl>
            <c:dLbl>
              <c:idx val="12"/>
              <c:layout>
                <c:manualLayout>
                  <c:x val="-2.417986928781527E-3"/>
                  <c:y val="1.5140474093546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84-4F0C-BD9F-91001BA12875}"/>
                </c:ext>
              </c:extLst>
            </c:dLbl>
            <c:dLbl>
              <c:idx val="13"/>
              <c:layout>
                <c:manualLayout>
                  <c:x val="0"/>
                  <c:y val="-2.64958296637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84-4F0C-BD9F-91001BA12875}"/>
                </c:ext>
              </c:extLst>
            </c:dLbl>
            <c:dLbl>
              <c:idx val="14"/>
              <c:layout>
                <c:manualLayout>
                  <c:x val="-4.4329248265735932E-17"/>
                  <c:y val="1.8925592616932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84-4F0C-BD9F-91001BA12875}"/>
                </c:ext>
              </c:extLst>
            </c:dLbl>
            <c:dLbl>
              <c:idx val="15"/>
              <c:layout>
                <c:manualLayout>
                  <c:x val="-6.044967321953817E-3"/>
                  <c:y val="-1.8925592616932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384-4F0C-BD9F-91001BA12875}"/>
                </c:ext>
              </c:extLst>
            </c:dLbl>
            <c:dLbl>
              <c:idx val="16"/>
              <c:layout>
                <c:manualLayout>
                  <c:x val="1.2089934643907635E-3"/>
                  <c:y val="3.78511852338644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384-4F0C-BD9F-91001BA12875}"/>
                </c:ext>
              </c:extLst>
            </c:dLbl>
            <c:dLbl>
              <c:idx val="17"/>
              <c:layout>
                <c:manualLayout>
                  <c:x val="-1.2089934643908077E-3"/>
                  <c:y val="-2.6495829663705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384-4F0C-BD9F-91001BA12875}"/>
                </c:ext>
              </c:extLst>
            </c:dLbl>
            <c:dLbl>
              <c:idx val="18"/>
              <c:layout>
                <c:manualLayout>
                  <c:x val="-4.8359738575630539E-3"/>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384-4F0C-BD9F-91001BA12875}"/>
                </c:ext>
              </c:extLst>
            </c:dLbl>
            <c:dLbl>
              <c:idx val="19"/>
              <c:layout>
                <c:manualLayout>
                  <c:x val="0"/>
                  <c:y val="-2.271071114031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384-4F0C-BD9F-91001BA12875}"/>
                </c:ext>
              </c:extLst>
            </c:dLbl>
            <c:dLbl>
              <c:idx val="20"/>
              <c:layout>
                <c:manualLayout>
                  <c:x val="-2.417986928781527E-3"/>
                  <c:y val="1.1355355570159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384-4F0C-BD9F-91001BA12875}"/>
                </c:ext>
              </c:extLst>
            </c:dLbl>
            <c:dLbl>
              <c:idx val="21"/>
              <c:layout>
                <c:manualLayout>
                  <c:x val="-1.2089934643907635E-3"/>
                  <c:y val="-2.271071114031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384-4F0C-BD9F-91001BA12875}"/>
                </c:ext>
              </c:extLst>
            </c:dLbl>
            <c:dLbl>
              <c:idx val="22"/>
              <c:layout>
                <c:manualLayout>
                  <c:x val="-1.2089934643908522E-3"/>
                  <c:y val="1.5140474093546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384-4F0C-BD9F-91001BA12875}"/>
                </c:ext>
              </c:extLst>
            </c:dLbl>
            <c:dLbl>
              <c:idx val="23"/>
              <c:layout>
                <c:manualLayout>
                  <c:x val="-2.4179869287816154E-3"/>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384-4F0C-BD9F-91001BA12875}"/>
                </c:ext>
              </c:extLst>
            </c:dLbl>
            <c:dLbl>
              <c:idx val="24"/>
              <c:layout>
                <c:manualLayout>
                  <c:x val="2.7223772124341521E-3"/>
                  <c:y val="-2.4853177636804467E-2"/>
                </c:manualLayout>
              </c:layout>
              <c:showLegendKey val="0"/>
              <c:showVal val="1"/>
              <c:showCatName val="0"/>
              <c:showSerName val="0"/>
              <c:showPercent val="0"/>
              <c:showBubbleSize val="0"/>
              <c:extLst>
                <c:ext xmlns:c15="http://schemas.microsoft.com/office/drawing/2012/chart" uri="{CE6537A1-D6FC-4f65-9D91-7224C49458BB}">
                  <c15:layout>
                    <c:manualLayout>
                      <c:w val="3.7545244438487266E-2"/>
                      <c:h val="3.696183140128366E-2"/>
                    </c:manualLayout>
                  </c15:layout>
                </c:ext>
                <c:ext xmlns:c16="http://schemas.microsoft.com/office/drawing/2014/chart" uri="{C3380CC4-5D6E-409C-BE32-E72D297353CC}">
                  <c16:uniqueId val="{00000017-E384-4F0C-BD9F-91001BA12875}"/>
                </c:ext>
              </c:extLst>
            </c:dLbl>
            <c:dLbl>
              <c:idx val="25"/>
              <c:layout>
                <c:manualLayout>
                  <c:x val="0"/>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384-4F0C-BD9F-91001BA12875}"/>
                </c:ext>
              </c:extLst>
            </c:dLbl>
            <c:dLbl>
              <c:idx val="26"/>
              <c:layout>
                <c:manualLayout>
                  <c:x val="0"/>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384-4F0C-BD9F-91001BA12875}"/>
                </c:ext>
              </c:extLst>
            </c:dLbl>
            <c:dLbl>
              <c:idx val="27"/>
              <c:layout>
                <c:manualLayout>
                  <c:x val="2.7245191299892636E-3"/>
                  <c:y val="-1.4505349087771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384-4F0C-BD9F-91001BA12875}"/>
                </c:ext>
              </c:extLst>
            </c:dLbl>
            <c:dLbl>
              <c:idx val="28"/>
              <c:layout>
                <c:manualLayout>
                  <c:x val="4.8359738575629654E-3"/>
                  <c:y val="-3.3245262268478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384-4F0C-BD9F-91001BA12875}"/>
                </c:ext>
              </c:extLst>
            </c:dLbl>
            <c:dLbl>
              <c:idx val="29"/>
              <c:layout>
                <c:manualLayout>
                  <c:x val="-1.2089934643908522E-3"/>
                  <c:y val="-6.6582023071340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384-4F0C-BD9F-91001BA12875}"/>
                </c:ext>
              </c:extLst>
            </c:dLbl>
            <c:dLbl>
              <c:idx val="31"/>
              <c:layout>
                <c:manualLayout>
                  <c:x val="1.2227073899471886E-3"/>
                  <c:y val="-1.8469659294412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384-4F0C-BD9F-91001BA12875}"/>
                </c:ext>
              </c:extLst>
            </c:dLbl>
            <c:dLbl>
              <c:idx val="32"/>
              <c:layout>
                <c:manualLayout>
                  <c:x val="-2.5663123395584755E-2"/>
                  <c:y val="-4.8021232428630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384-4F0C-BD9F-91001BA12875}"/>
                </c:ext>
              </c:extLst>
            </c:dLbl>
            <c:dLbl>
              <c:idx val="33"/>
              <c:layout>
                <c:manualLayout>
                  <c:x val="-1.2266523846777398E-2"/>
                  <c:y val="-2.6258589164129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384-4F0C-BD9F-91001BA12875}"/>
                </c:ext>
              </c:extLst>
            </c:dLbl>
            <c:dLbl>
              <c:idx val="34"/>
              <c:layout>
                <c:manualLayout>
                  <c:x val="-3.6976160743201602E-3"/>
                  <c:y val="8.00865510566292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384-4F0C-BD9F-91001BA12875}"/>
                </c:ext>
              </c:extLst>
            </c:dLbl>
            <c:dLbl>
              <c:idx val="35"/>
              <c:layout>
                <c:manualLayout>
                  <c:x val="-9.8132147299443868E-3"/>
                  <c:y val="-1.4555765487133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384-4F0C-BD9F-91001BA12875}"/>
                </c:ext>
              </c:extLst>
            </c:dLbl>
            <c:dLbl>
              <c:idx val="36"/>
              <c:layout>
                <c:manualLayout>
                  <c:x val="-9.8056064615930621E-3"/>
                  <c:y val="-3.6389323739378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384-4F0C-BD9F-91001BA12875}"/>
                </c:ext>
              </c:extLst>
            </c:dLbl>
            <c:dLbl>
              <c:idx val="37"/>
              <c:layout>
                <c:manualLayout>
                  <c:x val="-2.4166541800806239E-3"/>
                  <c:y val="-3.4927404705170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384-4F0C-BD9F-91001BA12875}"/>
                </c:ext>
              </c:extLst>
            </c:dLbl>
            <c:dLbl>
              <c:idx val="38"/>
              <c:layout>
                <c:manualLayout>
                  <c:x val="-1.2083265305502873E-3"/>
                  <c:y val="-1.113129398029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384-4F0C-BD9F-91001BA12875}"/>
                </c:ext>
              </c:extLst>
            </c:dLbl>
            <c:dLbl>
              <c:idx val="39"/>
              <c:layout>
                <c:manualLayout>
                  <c:x val="-1.3283220712894896E-2"/>
                  <c:y val="-2.6393005577834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384-4F0C-BD9F-91001BA12875}"/>
                </c:ext>
              </c:extLst>
            </c:dLbl>
            <c:dLbl>
              <c:idx val="40"/>
              <c:layout>
                <c:manualLayout>
                  <c:x val="-1.2089934643909409E-3"/>
                  <c:y val="1.272634338177813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384-4F0C-BD9F-91001BA12875}"/>
                </c:ext>
              </c:extLst>
            </c:dLbl>
            <c:dLbl>
              <c:idx val="41"/>
              <c:layout>
                <c:manualLayout>
                  <c:x val="-8.4629542507353439E-3"/>
                  <c:y val="-2.6198980998406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384-4F0C-BD9F-91001BA12875}"/>
                </c:ext>
              </c:extLst>
            </c:dLbl>
            <c:dLbl>
              <c:idx val="42"/>
              <c:layout>
                <c:manualLayout>
                  <c:x val="-1.7731699306294373E-16"/>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384-4F0C-BD9F-91001BA12875}"/>
                </c:ext>
              </c:extLst>
            </c:dLbl>
            <c:dLbl>
              <c:idx val="43"/>
              <c:layout>
                <c:manualLayout>
                  <c:x val="-2.4179869287817043E-3"/>
                  <c:y val="-7.5702370467730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384-4F0C-BD9F-91001BA12875}"/>
                </c:ext>
              </c:extLst>
            </c:dLbl>
            <c:dLbl>
              <c:idx val="44"/>
              <c:layout>
                <c:manualLayout>
                  <c:x val="0"/>
                  <c:y val="-3.7851185233865194E-2"/>
                </c:manualLayout>
              </c:layout>
              <c:numFmt formatCode="0.0,,&quot;M&quot;"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E384-4F0C-BD9F-91001BA12875}"/>
                </c:ext>
              </c:extLst>
            </c:dLbl>
            <c:dLbl>
              <c:idx val="47"/>
              <c:layout>
                <c:manualLayout>
                  <c:x val="-2.412280826717130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E384-4F0C-BD9F-91001BA12875}"/>
                </c:ext>
              </c:extLst>
            </c:dLbl>
            <c:dLbl>
              <c:idx val="48"/>
              <c:layout>
                <c:manualLayout>
                  <c:x val="0"/>
                  <c:y val="-2.5857523012177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E384-4F0C-BD9F-91001BA12875}"/>
                </c:ext>
              </c:extLst>
            </c:dLbl>
            <c:dLbl>
              <c:idx val="51"/>
              <c:layout>
                <c:manualLayout>
                  <c:x val="0"/>
                  <c:y val="-2.5554113206158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384-4F0C-BD9F-91001BA12875}"/>
                </c:ext>
              </c:extLst>
            </c:dLbl>
            <c:dLbl>
              <c:idx val="52"/>
              <c:layout>
                <c:manualLayout>
                  <c:x val="0"/>
                  <c:y val="-3.7481082382828823E-2"/>
                </c:manualLayout>
              </c:layout>
              <c:numFmt formatCode="0.0,,&quot;M&quot;"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E384-4F0C-BD9F-91001BA12875}"/>
                </c:ext>
              </c:extLst>
            </c:dLbl>
            <c:dLbl>
              <c:idx val="59"/>
              <c:layout>
                <c:manualLayout>
                  <c:x val="-3.0153510333964231E-4"/>
                  <c:y val="-3.9893962589914907E-2"/>
                </c:manualLayout>
              </c:layout>
              <c:tx>
                <c:rich>
                  <a:bodyPr/>
                  <a:lstStyle/>
                  <a:p>
                    <a:fld id="{B26D181A-8228-44D6-8907-B0D92940BC67}" type="VALUE">
                      <a:rPr lang="en-US" b="1"/>
                      <a:pPr/>
                      <a:t>[VALOR]</a:t>
                    </a:fld>
                    <a:endParaRPr lang="pt-BR"/>
                  </a:p>
                </c:rich>
              </c:tx>
              <c:showLegendKey val="0"/>
              <c:showVal val="1"/>
              <c:showCatName val="0"/>
              <c:showSerName val="0"/>
              <c:showPercent val="0"/>
              <c:showBubbleSize val="0"/>
              <c:extLst>
                <c:ext xmlns:c15="http://schemas.microsoft.com/office/drawing/2012/chart" uri="{CE6537A1-D6FC-4f65-9D91-7224C49458BB}">
                  <c15:layout>
                    <c:manualLayout>
                      <c:w val="3.9265948642731141E-2"/>
                      <c:h val="8.2562511726169213E-2"/>
                    </c:manualLayout>
                  </c15:layout>
                  <c15:dlblFieldTable/>
                  <c15:showDataLabelsRange val="0"/>
                </c:ext>
                <c:ext xmlns:c16="http://schemas.microsoft.com/office/drawing/2014/chart" uri="{C3380CC4-5D6E-409C-BE32-E72D297353CC}">
                  <c16:uniqueId val="{00000030-E384-4F0C-BD9F-91001BA12875}"/>
                </c:ext>
              </c:extLst>
            </c:dLbl>
            <c:numFmt formatCode="0.0,,&quot;M&quot;"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'QUADRO DEMONSTRATIVO'!$B$253:$B$312</c:f>
              <c:numCache>
                <c:formatCode>[$-416]mmm\-yy;@</c:formatCode>
                <c:ptCount val="60"/>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44900</c:v>
                </c:pt>
                <c:pt idx="36">
                  <c:v>44927</c:v>
                </c:pt>
                <c:pt idx="37">
                  <c:v>44958</c:v>
                </c:pt>
                <c:pt idx="38">
                  <c:v>44986</c:v>
                </c:pt>
                <c:pt idx="39">
                  <c:v>45017</c:v>
                </c:pt>
                <c:pt idx="40">
                  <c:v>45049</c:v>
                </c:pt>
                <c:pt idx="41">
                  <c:v>45078</c:v>
                </c:pt>
                <c:pt idx="42">
                  <c:v>45109</c:v>
                </c:pt>
                <c:pt idx="43">
                  <c:v>45141</c:v>
                </c:pt>
                <c:pt idx="44">
                  <c:v>45173</c:v>
                </c:pt>
                <c:pt idx="45">
                  <c:v>45204</c:v>
                </c:pt>
                <c:pt idx="46">
                  <c:v>45236</c:v>
                </c:pt>
                <c:pt idx="47">
                  <c:v>45261</c:v>
                </c:pt>
                <c:pt idx="48">
                  <c:v>45293</c:v>
                </c:pt>
                <c:pt idx="49">
                  <c:v>45325</c:v>
                </c:pt>
                <c:pt idx="50">
                  <c:v>45355</c:v>
                </c:pt>
                <c:pt idx="51">
                  <c:v>45387</c:v>
                </c:pt>
                <c:pt idx="52">
                  <c:v>45418</c:v>
                </c:pt>
                <c:pt idx="53">
                  <c:v>45449</c:v>
                </c:pt>
                <c:pt idx="54">
                  <c:v>45480</c:v>
                </c:pt>
                <c:pt idx="55">
                  <c:v>45505</c:v>
                </c:pt>
                <c:pt idx="56">
                  <c:v>45536</c:v>
                </c:pt>
                <c:pt idx="57">
                  <c:v>45566</c:v>
                </c:pt>
                <c:pt idx="58">
                  <c:v>45598</c:v>
                </c:pt>
                <c:pt idx="59">
                  <c:v>45629</c:v>
                </c:pt>
              </c:numCache>
            </c:numRef>
          </c:cat>
          <c:val>
            <c:numRef>
              <c:f>'QUADRO DEMONSTRATIVO'!$C$253:$C$312</c:f>
              <c:numCache>
                <c:formatCode>_("R$"* #,##0.00_);_("R$"* \(#,##0.00\);_("R$"* "-"??_);_(@_)</c:formatCode>
                <c:ptCount val="60"/>
                <c:pt idx="0">
                  <c:v>311926524.18000013</c:v>
                </c:pt>
                <c:pt idx="1">
                  <c:v>314624228.13000005</c:v>
                </c:pt>
                <c:pt idx="2">
                  <c:v>301688502.94000012</c:v>
                </c:pt>
                <c:pt idx="3">
                  <c:v>311537760.09000009</c:v>
                </c:pt>
                <c:pt idx="4">
                  <c:v>323736278.14999998</c:v>
                </c:pt>
                <c:pt idx="5">
                  <c:v>335116054.60000008</c:v>
                </c:pt>
                <c:pt idx="6">
                  <c:v>347625816.61999995</c:v>
                </c:pt>
                <c:pt idx="7">
                  <c:v>349642842.02000004</c:v>
                </c:pt>
                <c:pt idx="8">
                  <c:v>352061253.89999998</c:v>
                </c:pt>
                <c:pt idx="9">
                  <c:v>354493029.6299749</c:v>
                </c:pt>
                <c:pt idx="10">
                  <c:v>363844275.19508994</c:v>
                </c:pt>
                <c:pt idx="11">
                  <c:v>387322327.60153186</c:v>
                </c:pt>
                <c:pt idx="12">
                  <c:v>386763301.91280037</c:v>
                </c:pt>
                <c:pt idx="13">
                  <c:v>389120176.88529515</c:v>
                </c:pt>
                <c:pt idx="14">
                  <c:v>393656165.46451211</c:v>
                </c:pt>
                <c:pt idx="15">
                  <c:v>401013312.11462539</c:v>
                </c:pt>
                <c:pt idx="16">
                  <c:v>407959961.25368369</c:v>
                </c:pt>
                <c:pt idx="17">
                  <c:v>413458818.92266005</c:v>
                </c:pt>
                <c:pt idx="18">
                  <c:v>417871640.82164699</c:v>
                </c:pt>
                <c:pt idx="19">
                  <c:v>421793460.84914148</c:v>
                </c:pt>
                <c:pt idx="20">
                  <c:v>427679052.96844876</c:v>
                </c:pt>
                <c:pt idx="21">
                  <c:v>425474742.91357702</c:v>
                </c:pt>
                <c:pt idx="22">
                  <c:v>438707688.51088518</c:v>
                </c:pt>
                <c:pt idx="23">
                  <c:v>459656996.98407632</c:v>
                </c:pt>
                <c:pt idx="24">
                  <c:v>460445251.79000002</c:v>
                </c:pt>
                <c:pt idx="25">
                  <c:v>469056706.12</c:v>
                </c:pt>
                <c:pt idx="26">
                  <c:v>483700058.93000001</c:v>
                </c:pt>
                <c:pt idx="27">
                  <c:v>491108068.47000003</c:v>
                </c:pt>
                <c:pt idx="28">
                  <c:v>501740027.73000002</c:v>
                </c:pt>
                <c:pt idx="29">
                  <c:v>507621034.52999997</c:v>
                </c:pt>
                <c:pt idx="30">
                  <c:v>515936366.82999998</c:v>
                </c:pt>
                <c:pt idx="31">
                  <c:v>527710131.24000001</c:v>
                </c:pt>
                <c:pt idx="32">
                  <c:v>539580960.49000001</c:v>
                </c:pt>
                <c:pt idx="33">
                  <c:v>553236293.38</c:v>
                </c:pt>
                <c:pt idx="34">
                  <c:v>558965161.83000004</c:v>
                </c:pt>
                <c:pt idx="35">
                  <c:v>579321410.99353921</c:v>
                </c:pt>
                <c:pt idx="36">
                  <c:v>588242006.90455818</c:v>
                </c:pt>
                <c:pt idx="37">
                  <c:v>599141400.68919683</c:v>
                </c:pt>
                <c:pt idx="38">
                  <c:v>615073771.14999998</c:v>
                </c:pt>
                <c:pt idx="39">
                  <c:v>629761025.59351444</c:v>
                </c:pt>
                <c:pt idx="40">
                  <c:v>646849012.19255137</c:v>
                </c:pt>
                <c:pt idx="41">
                  <c:v>663843675.68477654</c:v>
                </c:pt>
                <c:pt idx="42">
                  <c:v>677053758.41742432</c:v>
                </c:pt>
                <c:pt idx="43">
                  <c:v>685558433.52883482</c:v>
                </c:pt>
                <c:pt idx="44">
                  <c:v>694046873.03928828</c:v>
                </c:pt>
                <c:pt idx="45">
                  <c:v>701840579.18728089</c:v>
                </c:pt>
                <c:pt idx="46">
                  <c:v>722977295.20126569</c:v>
                </c:pt>
                <c:pt idx="47">
                  <c:v>755326262.49000001</c:v>
                </c:pt>
                <c:pt idx="48">
                  <c:v>760473412.57680917</c:v>
                </c:pt>
                <c:pt idx="49">
                  <c:v>773916287.79894674</c:v>
                </c:pt>
                <c:pt idx="50">
                  <c:v>787358507.630808</c:v>
                </c:pt>
                <c:pt idx="51">
                  <c:v>794341447.91862082</c:v>
                </c:pt>
                <c:pt idx="52">
                  <c:v>808871882.04625523</c:v>
                </c:pt>
                <c:pt idx="53">
                  <c:v>820258017.60353136</c:v>
                </c:pt>
                <c:pt idx="54">
                  <c:v>839142869.29629302</c:v>
                </c:pt>
                <c:pt idx="55">
                  <c:v>856034713.42562258</c:v>
                </c:pt>
                <c:pt idx="56">
                  <c:v>867358221.90358984</c:v>
                </c:pt>
                <c:pt idx="57">
                  <c:v>880314025.45305216</c:v>
                </c:pt>
                <c:pt idx="58">
                  <c:v>892917766.55761862</c:v>
                </c:pt>
                <c:pt idx="59">
                  <c:v>904382063.13626635</c:v>
                </c:pt>
              </c:numCache>
            </c:numRef>
          </c:val>
          <c:extLst>
            <c:ext xmlns:c16="http://schemas.microsoft.com/office/drawing/2014/chart" uri="{C3380CC4-5D6E-409C-BE32-E72D297353CC}">
              <c16:uniqueId val="{0000002F-E384-4F0C-BD9F-91001BA12875}"/>
            </c:ext>
          </c:extLst>
        </c:ser>
        <c:dLbls>
          <c:showLegendKey val="0"/>
          <c:showVal val="1"/>
          <c:showCatName val="0"/>
          <c:showSerName val="0"/>
          <c:showPercent val="0"/>
          <c:showBubbleSize val="0"/>
        </c:dLbls>
        <c:gapWidth val="150"/>
        <c:axId val="228451072"/>
        <c:axId val="228453760"/>
      </c:barChart>
      <c:catAx>
        <c:axId val="228451072"/>
        <c:scaling>
          <c:orientation val="minMax"/>
        </c:scaling>
        <c:delete val="0"/>
        <c:axPos val="b"/>
        <c:numFmt formatCode="[$-416]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28453760"/>
        <c:crosses val="autoZero"/>
        <c:auto val="0"/>
        <c:lblAlgn val="ctr"/>
        <c:lblOffset val="100"/>
        <c:noMultiLvlLbl val="1"/>
      </c:catAx>
      <c:valAx>
        <c:axId val="228453760"/>
        <c:scaling>
          <c:orientation val="minMax"/>
        </c:scaling>
        <c:delete val="1"/>
        <c:axPos val="l"/>
        <c:numFmt formatCode="_(&quot;R$&quot;* #,##0.00_);_(&quot;R$&quot;* \(#,##0.00\);_(&quot;R$&quot;* &quot;-&quot;??_);_(@_)" sourceLinked="1"/>
        <c:majorTickMark val="out"/>
        <c:minorTickMark val="none"/>
        <c:tickLblPos val="nextTo"/>
        <c:crossAx val="22845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sz="900"/>
      </a:pPr>
      <a:endParaRPr lang="pt-B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12551265739764E-2"/>
          <c:y val="4.3676753236485753E-2"/>
          <c:w val="0.79400807094675196"/>
          <c:h val="0.85489098392025753"/>
        </c:manualLayout>
      </c:layout>
      <c:barChart>
        <c:barDir val="col"/>
        <c:grouping val="clustered"/>
        <c:varyColors val="0"/>
        <c:ser>
          <c:idx val="0"/>
          <c:order val="0"/>
          <c:tx>
            <c:v>Rentabilidade</c:v>
          </c:tx>
          <c:spPr>
            <a:solidFill>
              <a:schemeClr val="accent6"/>
            </a:solidFill>
            <a:ln>
              <a:noFill/>
            </a:ln>
            <a:effectLst/>
          </c:spPr>
          <c:invertIfNegative val="0"/>
          <c:dLbls>
            <c:numFmt formatCode="0.0,,&quot;M&quot;"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DEMONSTRATIVO'!$B$301:$B$313</c:f>
              <c:strCache>
                <c:ptCount val="13"/>
                <c:pt idx="0">
                  <c:v>jan-24</c:v>
                </c:pt>
                <c:pt idx="1">
                  <c:v>fev-24</c:v>
                </c:pt>
                <c:pt idx="2">
                  <c:v>mar-24</c:v>
                </c:pt>
                <c:pt idx="3">
                  <c:v>abr-24</c:v>
                </c:pt>
                <c:pt idx="4">
                  <c:v>mai-24</c:v>
                </c:pt>
                <c:pt idx="5">
                  <c:v>jun-24</c:v>
                </c:pt>
                <c:pt idx="6">
                  <c:v>jul-24</c:v>
                </c:pt>
                <c:pt idx="7">
                  <c:v>ago-24</c:v>
                </c:pt>
                <c:pt idx="8">
                  <c:v>set-24</c:v>
                </c:pt>
                <c:pt idx="9">
                  <c:v>out-24</c:v>
                </c:pt>
                <c:pt idx="10">
                  <c:v>nov-24</c:v>
                </c:pt>
                <c:pt idx="11">
                  <c:v>dez-24</c:v>
                </c:pt>
                <c:pt idx="12">
                  <c:v>2024</c:v>
                </c:pt>
              </c:strCache>
              <c:extLst/>
            </c:strRef>
          </c:cat>
          <c:val>
            <c:numRef>
              <c:f>'QUADRO DEMONSTRATIVO'!$D$301:$D$313</c:f>
              <c:numCache>
                <c:formatCode>_("R$"* #,##0.00_);_("R$"* \(#,##0.00\);_("R$"* "-"??_);_(@_)</c:formatCode>
                <c:ptCount val="13"/>
                <c:pt idx="0">
                  <c:v>2132552.4268090343</c:v>
                </c:pt>
                <c:pt idx="1">
                  <c:v>6295756.1528105196</c:v>
                </c:pt>
                <c:pt idx="2">
                  <c:v>5451608.831861347</c:v>
                </c:pt>
                <c:pt idx="3">
                  <c:v>-954873.57505463902</c:v>
                </c:pt>
                <c:pt idx="4">
                  <c:v>5803639.9100306034</c:v>
                </c:pt>
                <c:pt idx="5">
                  <c:v>3377257.8172761202</c:v>
                </c:pt>
                <c:pt idx="6">
                  <c:v>10351577.682761669</c:v>
                </c:pt>
                <c:pt idx="7">
                  <c:v>8538180.5335334539</c:v>
                </c:pt>
                <c:pt idx="8">
                  <c:v>2880501.1222807169</c:v>
                </c:pt>
                <c:pt idx="9">
                  <c:v>4594329.4551489353</c:v>
                </c:pt>
                <c:pt idx="10">
                  <c:v>468342.80456650257</c:v>
                </c:pt>
                <c:pt idx="11">
                  <c:v>-844640.39135229588</c:v>
                </c:pt>
                <c:pt idx="12">
                  <c:v>48094232.770671964</c:v>
                </c:pt>
              </c:numCache>
              <c:extLst/>
            </c:numRef>
          </c:val>
          <c:extLst>
            <c:ext xmlns:c16="http://schemas.microsoft.com/office/drawing/2014/chart" uri="{C3380CC4-5D6E-409C-BE32-E72D297353CC}">
              <c16:uniqueId val="{00000000-1620-466A-9993-2343FA213C3D}"/>
            </c:ext>
          </c:extLst>
        </c:ser>
        <c:ser>
          <c:idx val="1"/>
          <c:order val="1"/>
          <c:tx>
            <c:v>Total de Ingressos</c:v>
          </c:tx>
          <c:spPr>
            <a:solidFill>
              <a:schemeClr val="accent5"/>
            </a:solidFill>
            <a:ln>
              <a:noFill/>
            </a:ln>
            <a:effectLst/>
          </c:spPr>
          <c:invertIfNegative val="0"/>
          <c:dLbls>
            <c:dLbl>
              <c:idx val="0"/>
              <c:layout>
                <c:manualLayout>
                  <c:x val="0"/>
                  <c:y val="-7.5210300139435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20-466A-9993-2343FA213C3D}"/>
                </c:ext>
              </c:extLst>
            </c:dLbl>
            <c:dLbl>
              <c:idx val="1"/>
              <c:layout>
                <c:manualLayout>
                  <c:x val="4.3686528404728378E-3"/>
                  <c:y val="-6.0168240111548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20-466A-9993-2343FA213C3D}"/>
                </c:ext>
              </c:extLst>
            </c:dLbl>
            <c:dLbl>
              <c:idx val="2"/>
              <c:layout>
                <c:manualLayout>
                  <c:x val="-1.4562176134909771E-3"/>
                  <c:y val="-5.6407725104576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20-466A-9993-2343FA213C3D}"/>
                </c:ext>
              </c:extLst>
            </c:dLbl>
            <c:dLbl>
              <c:idx val="4"/>
              <c:layout>
                <c:manualLayout>
                  <c:x val="-5.3394029015622032E-17"/>
                  <c:y val="-6.0168240111548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20-466A-9993-2343FA213C3D}"/>
                </c:ext>
              </c:extLst>
            </c:dLbl>
            <c:dLbl>
              <c:idx val="5"/>
              <c:layout>
                <c:manualLayout>
                  <c:x val="2.9124352269818475E-3"/>
                  <c:y val="-6.3928755118519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20-466A-9993-2343FA213C3D}"/>
                </c:ext>
              </c:extLst>
            </c:dLbl>
            <c:dLbl>
              <c:idx val="6"/>
              <c:layout>
                <c:manualLayout>
                  <c:x val="1.4562176134908969E-3"/>
                  <c:y val="-9.401287517429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20-466A-9993-2343FA213C3D}"/>
                </c:ext>
              </c:extLst>
            </c:dLbl>
            <c:dLbl>
              <c:idx val="7"/>
              <c:layout>
                <c:manualLayout>
                  <c:x val="4.3686528404728508E-3"/>
                  <c:y val="-9.401287517429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620-466A-9993-2343FA213C3D}"/>
                </c:ext>
              </c:extLst>
            </c:dLbl>
            <c:dLbl>
              <c:idx val="8"/>
              <c:layout>
                <c:manualLayout>
                  <c:x val="-1.4562176134910571E-3"/>
                  <c:y val="-6.0168240111548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20-466A-9993-2343FA213C3D}"/>
                </c:ext>
              </c:extLst>
            </c:dLbl>
            <c:dLbl>
              <c:idx val="9"/>
              <c:layout>
                <c:manualLayout>
                  <c:x val="-7.2810880674547517E-3"/>
                  <c:y val="-9.401287517429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20-466A-9993-2343FA213C3D}"/>
                </c:ext>
              </c:extLst>
            </c:dLbl>
            <c:numFmt formatCode="0.0,,&quot;M&quot;"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DEMONSTRATIVO'!$B$301:$B$313</c:f>
              <c:strCache>
                <c:ptCount val="13"/>
                <c:pt idx="0">
                  <c:v>jan-24</c:v>
                </c:pt>
                <c:pt idx="1">
                  <c:v>fev-24</c:v>
                </c:pt>
                <c:pt idx="2">
                  <c:v>mar-24</c:v>
                </c:pt>
                <c:pt idx="3">
                  <c:v>abr-24</c:v>
                </c:pt>
                <c:pt idx="4">
                  <c:v>mai-24</c:v>
                </c:pt>
                <c:pt idx="5">
                  <c:v>jun-24</c:v>
                </c:pt>
                <c:pt idx="6">
                  <c:v>jul-24</c:v>
                </c:pt>
                <c:pt idx="7">
                  <c:v>ago-24</c:v>
                </c:pt>
                <c:pt idx="8">
                  <c:v>set-24</c:v>
                </c:pt>
                <c:pt idx="9">
                  <c:v>out-24</c:v>
                </c:pt>
                <c:pt idx="10">
                  <c:v>nov-24</c:v>
                </c:pt>
                <c:pt idx="11">
                  <c:v>dez-24</c:v>
                </c:pt>
                <c:pt idx="12">
                  <c:v>2024</c:v>
                </c:pt>
              </c:strCache>
              <c:extLst/>
            </c:strRef>
          </c:cat>
          <c:val>
            <c:numRef>
              <c:f>'QUADRO DEMONSTRATIVO'!$E$301:$E$313</c:f>
              <c:numCache>
                <c:formatCode>_("R$"* #,##0.00_);_("R$"* \(#,##0.00\);_("R$"* "-"??_);_(@_)</c:formatCode>
                <c:ptCount val="13"/>
                <c:pt idx="0">
                  <c:v>3014597.6499999985</c:v>
                </c:pt>
                <c:pt idx="1">
                  <c:v>7147119.0693272408</c:v>
                </c:pt>
                <c:pt idx="2">
                  <c:v>7990611.0000000019</c:v>
                </c:pt>
                <c:pt idx="3">
                  <c:v>7917525.9528675377</c:v>
                </c:pt>
                <c:pt idx="4">
                  <c:v>8726794.2176038809</c:v>
                </c:pt>
                <c:pt idx="5">
                  <c:v>8008877.7400000002</c:v>
                </c:pt>
                <c:pt idx="6">
                  <c:v>8533274.0099999979</c:v>
                </c:pt>
                <c:pt idx="7">
                  <c:v>8439565.8855187707</c:v>
                </c:pt>
                <c:pt idx="8">
                  <c:v>8367671.8900000006</c:v>
                </c:pt>
                <c:pt idx="9">
                  <c:v>8436809.5599999968</c:v>
                </c:pt>
                <c:pt idx="10">
                  <c:v>12135398.300000012</c:v>
                </c:pt>
                <c:pt idx="11">
                  <c:v>12308936.969999995</c:v>
                </c:pt>
                <c:pt idx="12">
                  <c:v>101027182.24531744</c:v>
                </c:pt>
              </c:numCache>
              <c:extLst/>
            </c:numRef>
          </c:val>
          <c:extLst>
            <c:ext xmlns:c16="http://schemas.microsoft.com/office/drawing/2014/chart" uri="{C3380CC4-5D6E-409C-BE32-E72D297353CC}">
              <c16:uniqueId val="{00000001-1620-466A-9993-2343FA213C3D}"/>
            </c:ext>
          </c:extLst>
        </c:ser>
        <c:dLbls>
          <c:showLegendKey val="0"/>
          <c:showVal val="1"/>
          <c:showCatName val="0"/>
          <c:showSerName val="0"/>
          <c:showPercent val="0"/>
          <c:showBubbleSize val="0"/>
        </c:dLbls>
        <c:gapWidth val="150"/>
        <c:axId val="227905536"/>
        <c:axId val="227907072"/>
      </c:barChart>
      <c:catAx>
        <c:axId val="227905536"/>
        <c:scaling>
          <c:orientation val="minMax"/>
        </c:scaling>
        <c:delete val="0"/>
        <c:axPos val="b"/>
        <c:numFmt formatCode="[$-416]m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227907072"/>
        <c:crosses val="autoZero"/>
        <c:auto val="0"/>
        <c:lblAlgn val="ctr"/>
        <c:lblOffset val="100"/>
        <c:noMultiLvlLbl val="1"/>
      </c:catAx>
      <c:valAx>
        <c:axId val="227907072"/>
        <c:scaling>
          <c:orientation val="minMax"/>
        </c:scaling>
        <c:delete val="1"/>
        <c:axPos val="l"/>
        <c:numFmt formatCode="_(&quot;R$&quot;* #,##0.00_);_(&quot;R$&quot;* \(#,##0.00\);_(&quot;R$&quot;* &quot;-&quot;??_);_(@_)" sourceLinked="1"/>
        <c:majorTickMark val="none"/>
        <c:minorTickMark val="none"/>
        <c:tickLblPos val="nextTo"/>
        <c:crossAx val="2279055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sz="12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76786762057457392"/>
          <c:y val="0.37584931265197696"/>
          <c:w val="0.21142516811529674"/>
          <c:h val="0.29918567871323776"/>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'QUADRO DEMONSTRATIVO'!$X$109</c:f>
              <c:strCache>
                <c:ptCount val="1"/>
                <c:pt idx="0">
                  <c:v>RENDA FIXA  X RENDA VARIÁVEL</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7-4A1D-A026-F5FF7CC1119C}"/>
              </c:ext>
            </c:extLst>
          </c:dPt>
          <c:dPt>
            <c:idx val="1"/>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7-4A1D-A026-F5FF7CC1119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7-4A1D-A026-F5FF7CC1119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7-4A1D-A026-F5FF7CC1119C}"/>
              </c:ext>
            </c:extLst>
          </c:dPt>
          <c:dLbls>
            <c:dLbl>
              <c:idx val="1"/>
              <c:layout>
                <c:manualLayout>
                  <c:x val="-6.9395269824090389E-2"/>
                  <c:y val="-3.41061997746072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47-4A1D-A026-F5FF7CC1119C}"/>
                </c:ext>
              </c:extLst>
            </c:dLbl>
            <c:dLbl>
              <c:idx val="2"/>
              <c:layout>
                <c:manualLayout>
                  <c:x val="-1.5595338901209425E-3"/>
                  <c:y val="-3.75471962169368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47-4A1D-A026-F5FF7CC1119C}"/>
                </c:ext>
              </c:extLst>
            </c:dLbl>
            <c:dLbl>
              <c:idx val="3"/>
              <c:layout>
                <c:manualLayout>
                  <c:x val="0.14342606782661985"/>
                  <c:y val="-2.99345182413470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47-4A1D-A026-F5FF7CC1119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'QUADRO DEMONSTRATIVO'!$X$110:$X$113</c:f>
              <c:strCache>
                <c:ptCount val="4"/>
                <c:pt idx="0">
                  <c:v> RENDA FIXA </c:v>
                </c:pt>
                <c:pt idx="1">
                  <c:v> RENDA VARIÁVEL </c:v>
                </c:pt>
                <c:pt idx="2">
                  <c:v> FUNDOS IMOBILIÁRIOS </c:v>
                </c:pt>
                <c:pt idx="3">
                  <c:v> FUNDOS ESTRUTURADOS </c:v>
                </c:pt>
              </c:strCache>
            </c:strRef>
          </c:cat>
          <c:val>
            <c:numRef>
              <c:f>'QUADRO DEMONSTRATIVO'!$Z$110:$Z$113</c:f>
              <c:numCache>
                <c:formatCode>0.00%</c:formatCode>
                <c:ptCount val="4"/>
                <c:pt idx="0">
                  <c:v>0.93991287319562933</c:v>
                </c:pt>
                <c:pt idx="1">
                  <c:v>3.9648727394045971E-2</c:v>
                </c:pt>
                <c:pt idx="2">
                  <c:v>8.1047469733793831E-4</c:v>
                </c:pt>
                <c:pt idx="3">
                  <c:v>1.9627924712986768E-2</c:v>
                </c:pt>
              </c:numCache>
            </c:numRef>
          </c:val>
          <c:extLst>
            <c:ext xmlns:c16="http://schemas.microsoft.com/office/drawing/2014/chart" uri="{C3380CC4-5D6E-409C-BE32-E72D297353CC}">
              <c16:uniqueId val="{00000008-CB47-4A1D-A026-F5FF7CC1119C}"/>
            </c:ext>
          </c:extLst>
        </c:ser>
        <c:dLbls>
          <c:dLblPos val="outEnd"/>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77448990872136869"/>
          <c:y val="0.38317069340691384"/>
          <c:w val="0.21142516811529674"/>
          <c:h val="0.29918567871323776"/>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82387130666827E-3"/>
          <c:y val="3.2339805283814894E-2"/>
          <c:w val="0.98549776583064974"/>
          <c:h val="0.87139500204733933"/>
        </c:manualLayout>
      </c:layout>
      <c:barChart>
        <c:barDir val="col"/>
        <c:grouping val="clustered"/>
        <c:varyColors val="0"/>
        <c:ser>
          <c:idx val="0"/>
          <c:order val="0"/>
          <c:tx>
            <c:strRef>
              <c:f>'QUADRO DEMONSTRATIVO'!$X$86:$AA$86</c:f>
              <c:strCache>
                <c:ptCount val="1"/>
                <c:pt idx="0">
                  <c:v>CLASSIFICAÇÃO DE RISCO</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DEMONSTRATIVO'!$Z$87:$Z$91</c:f>
              <c:strCache>
                <c:ptCount val="5"/>
                <c:pt idx="0">
                  <c:v> Muito Baixo </c:v>
                </c:pt>
                <c:pt idx="1">
                  <c:v> Baixo </c:v>
                </c:pt>
                <c:pt idx="2">
                  <c:v> Médio </c:v>
                </c:pt>
                <c:pt idx="3">
                  <c:v> Alto </c:v>
                </c:pt>
                <c:pt idx="4">
                  <c:v> Muito Alto </c:v>
                </c:pt>
              </c:strCache>
            </c:strRef>
          </c:cat>
          <c:val>
            <c:numRef>
              <c:f>'QUADRO DEMONSTRATIVO'!$AA$87:$AA$91</c:f>
              <c:numCache>
                <c:formatCode>0.00%</c:formatCode>
                <c:ptCount val="5"/>
                <c:pt idx="0">
                  <c:v>0.57390154118046632</c:v>
                </c:pt>
                <c:pt idx="1">
                  <c:v>0.14753307488011777</c:v>
                </c:pt>
                <c:pt idx="2">
                  <c:v>0.16534668366247396</c:v>
                </c:pt>
                <c:pt idx="3">
                  <c:v>6.2866640324193923E-2</c:v>
                </c:pt>
                <c:pt idx="4">
                  <c:v>5.0352059952747899E-2</c:v>
                </c:pt>
              </c:numCache>
            </c:numRef>
          </c:val>
          <c:extLst>
            <c:ext xmlns:c16="http://schemas.microsoft.com/office/drawing/2014/chart" uri="{C3380CC4-5D6E-409C-BE32-E72D297353CC}">
              <c16:uniqueId val="{00000000-BB99-442E-982B-5CF9BBDAC793}"/>
            </c:ext>
          </c:extLst>
        </c:ser>
        <c:dLbls>
          <c:dLblPos val="outEnd"/>
          <c:showLegendKey val="0"/>
          <c:showVal val="1"/>
          <c:showCatName val="0"/>
          <c:showSerName val="0"/>
          <c:showPercent val="0"/>
          <c:showBubbleSize val="0"/>
        </c:dLbls>
        <c:gapWidth val="219"/>
        <c:overlap val="-27"/>
        <c:axId val="226704384"/>
        <c:axId val="226707328"/>
      </c:barChart>
      <c:catAx>
        <c:axId val="226704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pt-BR"/>
          </a:p>
        </c:txPr>
        <c:crossAx val="226707328"/>
        <c:crosses val="autoZero"/>
        <c:auto val="1"/>
        <c:lblAlgn val="ctr"/>
        <c:lblOffset val="100"/>
        <c:noMultiLvlLbl val="0"/>
      </c:catAx>
      <c:valAx>
        <c:axId val="226707328"/>
        <c:scaling>
          <c:orientation val="minMax"/>
        </c:scaling>
        <c:delete val="1"/>
        <c:axPos val="l"/>
        <c:numFmt formatCode="0.00%" sourceLinked="1"/>
        <c:majorTickMark val="out"/>
        <c:minorTickMark val="none"/>
        <c:tickLblPos val="nextTo"/>
        <c:crossAx val="22670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lang="en-US" sz="900" b="0" i="0" u="none" strike="noStrike" kern="1200" baseline="0">
          <a:solidFill>
            <a:schemeClr val="tx1"/>
          </a:solidFill>
          <a:latin typeface="+mn-lt"/>
          <a:ea typeface="+mn-ea"/>
          <a:cs typeface="+mn-cs"/>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RISCO!$F$4</c:f>
              <c:strCache>
                <c:ptCount val="1"/>
                <c:pt idx="0">
                  <c:v>Volatilidade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RISCO!$F$41:$F$53</c:f>
              <c:numCache>
                <c:formatCode>mmm\-yy</c:formatCode>
                <c:ptCount val="1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numCache>
            </c:numRef>
          </c:cat>
          <c:val>
            <c:numRef>
              <c:f>RISCO!$G$41:$G$53</c:f>
              <c:numCache>
                <c:formatCode>0.00%</c:formatCode>
                <c:ptCount val="13"/>
                <c:pt idx="0">
                  <c:v>2.1566151209240599E-2</c:v>
                </c:pt>
                <c:pt idx="1">
                  <c:v>1.9683049553331201E-2</c:v>
                </c:pt>
                <c:pt idx="2">
                  <c:v>1.87211916860585E-2</c:v>
                </c:pt>
                <c:pt idx="3">
                  <c:v>1.8388830202010702E-2</c:v>
                </c:pt>
                <c:pt idx="4">
                  <c:v>1.8554938966352099E-2</c:v>
                </c:pt>
                <c:pt idx="5">
                  <c:v>1.8305193389022499E-2</c:v>
                </c:pt>
                <c:pt idx="6">
                  <c:v>1.8239302495450499E-2</c:v>
                </c:pt>
                <c:pt idx="7">
                  <c:v>1.8200000000000001E-2</c:v>
                </c:pt>
                <c:pt idx="8">
                  <c:v>1.8090904969604402E-2</c:v>
                </c:pt>
                <c:pt idx="9">
                  <c:v>1.6447280704098899E-2</c:v>
                </c:pt>
                <c:pt idx="10">
                  <c:v>1.44E-2</c:v>
                </c:pt>
                <c:pt idx="11">
                  <c:v>1.41E-2</c:v>
                </c:pt>
                <c:pt idx="12">
                  <c:v>2.7477287243331601E-2</c:v>
                </c:pt>
              </c:numCache>
            </c:numRef>
          </c:val>
          <c:extLst>
            <c:ext xmlns:c16="http://schemas.microsoft.com/office/drawing/2014/chart" uri="{C3380CC4-5D6E-409C-BE32-E72D297353CC}">
              <c16:uniqueId val="{00000000-150E-4CA1-A0A0-11B3CB881D42}"/>
            </c:ext>
          </c:extLst>
        </c:ser>
        <c:dLbls>
          <c:dLblPos val="outEnd"/>
          <c:showLegendKey val="0"/>
          <c:showVal val="1"/>
          <c:showCatName val="0"/>
          <c:showSerName val="0"/>
          <c:showPercent val="0"/>
          <c:showBubbleSize val="0"/>
        </c:dLbls>
        <c:gapWidth val="150"/>
        <c:axId val="228384128"/>
        <c:axId val="228423936"/>
      </c:barChart>
      <c:dateAx>
        <c:axId val="228384128"/>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t-BR"/>
          </a:p>
        </c:txPr>
        <c:crossAx val="228423936"/>
        <c:crosses val="autoZero"/>
        <c:auto val="1"/>
        <c:lblOffset val="100"/>
        <c:baseTimeUnit val="months"/>
      </c:dateAx>
      <c:valAx>
        <c:axId val="228423936"/>
        <c:scaling>
          <c:orientation val="minMax"/>
        </c:scaling>
        <c:delete val="1"/>
        <c:axPos val="l"/>
        <c:numFmt formatCode="0.00%" sourceLinked="1"/>
        <c:majorTickMark val="out"/>
        <c:minorTickMark val="none"/>
        <c:tickLblPos val="nextTo"/>
        <c:crossAx val="22838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b="1"/>
              <a:t>VaR</a:t>
            </a:r>
            <a:r>
              <a:rPr lang="en-US" b="1" baseline="0"/>
              <a:t> Histórico</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6.256944585522517E-2"/>
          <c:y val="0.1762129004451343"/>
          <c:w val="0.9152551803787915"/>
          <c:h val="0.61511665208515598"/>
        </c:manualLayout>
      </c:layout>
      <c:barChart>
        <c:barDir val="col"/>
        <c:grouping val="clustered"/>
        <c:varyColors val="0"/>
        <c:ser>
          <c:idx val="0"/>
          <c:order val="0"/>
          <c:tx>
            <c:strRef>
              <c:f>RISCO!$C$4</c:f>
              <c:strCache>
                <c:ptCount val="1"/>
                <c:pt idx="0">
                  <c:v>VaR Histórico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RISCO!$C$41:$C$53</c:f>
              <c:numCache>
                <c:formatCode>mmm\-yy</c:formatCode>
                <c:ptCount val="1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numCache>
            </c:numRef>
          </c:cat>
          <c:val>
            <c:numRef>
              <c:f>RISCO!$D$41:$D$53</c:f>
              <c:numCache>
                <c:formatCode>0.00%</c:formatCode>
                <c:ptCount val="13"/>
                <c:pt idx="0">
                  <c:v>1.69802376684191E-3</c:v>
                </c:pt>
                <c:pt idx="1">
                  <c:v>1.53009996620978E-3</c:v>
                </c:pt>
                <c:pt idx="2">
                  <c:v>1.4370685179058099E-3</c:v>
                </c:pt>
                <c:pt idx="3">
                  <c:v>1.4370685179058099E-3</c:v>
                </c:pt>
                <c:pt idx="4">
                  <c:v>1.5300999594779401E-3</c:v>
                </c:pt>
                <c:pt idx="5">
                  <c:v>1.5291636165907199E-3</c:v>
                </c:pt>
                <c:pt idx="6">
                  <c:v>1.5936416231089299E-3</c:v>
                </c:pt>
                <c:pt idx="7">
                  <c:v>1.4370685179058099E-3</c:v>
                </c:pt>
                <c:pt idx="8">
                  <c:v>1.6814142120810101E-3</c:v>
                </c:pt>
                <c:pt idx="9">
                  <c:v>1.5291636128560401E-3</c:v>
                </c:pt>
                <c:pt idx="10">
                  <c:v>1E-3</c:v>
                </c:pt>
                <c:pt idx="11">
                  <c:v>1.2999999999999999E-3</c:v>
                </c:pt>
                <c:pt idx="12">
                  <c:v>2.2700655323431001E-3</c:v>
                </c:pt>
              </c:numCache>
            </c:numRef>
          </c:val>
          <c:extLst>
            <c:ext xmlns:c16="http://schemas.microsoft.com/office/drawing/2014/chart" uri="{C3380CC4-5D6E-409C-BE32-E72D297353CC}">
              <c16:uniqueId val="{00000000-25F5-4E9D-B80A-F2E6F8FAAB27}"/>
            </c:ext>
          </c:extLst>
        </c:ser>
        <c:dLbls>
          <c:showLegendKey val="0"/>
          <c:showVal val="0"/>
          <c:showCatName val="0"/>
          <c:showSerName val="0"/>
          <c:showPercent val="0"/>
          <c:showBubbleSize val="0"/>
        </c:dLbls>
        <c:gapWidth val="150"/>
        <c:axId val="228353536"/>
        <c:axId val="228355072"/>
      </c:barChart>
      <c:dateAx>
        <c:axId val="228353536"/>
        <c:scaling>
          <c:orientation val="minMax"/>
        </c:scaling>
        <c:delete val="0"/>
        <c:axPos val="b"/>
        <c:numFmt formatCode="mmm\-yy"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228355072"/>
        <c:crosses val="autoZero"/>
        <c:auto val="1"/>
        <c:lblOffset val="100"/>
        <c:baseTimeUnit val="months"/>
      </c:dateAx>
      <c:valAx>
        <c:axId val="228355072"/>
        <c:scaling>
          <c:orientation val="minMax"/>
        </c:scaling>
        <c:delete val="1"/>
        <c:axPos val="l"/>
        <c:numFmt formatCode="0.00%" sourceLinked="1"/>
        <c:majorTickMark val="none"/>
        <c:minorTickMark val="none"/>
        <c:tickLblPos val="nextTo"/>
        <c:crossAx val="22835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cap="none" spc="20" baseline="0">
                <a:solidFill>
                  <a:sysClr val="windowText" lastClr="000000"/>
                </a:solidFill>
                <a:latin typeface="+mn-lt"/>
                <a:ea typeface="+mn-ea"/>
                <a:cs typeface="+mn-cs"/>
              </a:defRPr>
            </a:pPr>
            <a:r>
              <a:rPr lang="pt-BR"/>
              <a:t>RISCO X RETORNO - Fundos Renda fixa 100% TP Art. 7º, I,"b“: </a:t>
            </a:r>
          </a:p>
        </c:rich>
      </c:tx>
      <c:overlay val="0"/>
      <c:spPr>
        <a:noFill/>
        <a:ln>
          <a:noFill/>
        </a:ln>
        <a:effectLst/>
      </c:spPr>
      <c:txPr>
        <a:bodyPr rot="0" spcFirstLastPara="1" vertOverflow="ellipsis" vert="horz" wrap="square" anchor="ctr" anchorCtr="1"/>
        <a:lstStyle/>
        <a:p>
          <a:pPr>
            <a:defRPr sz="132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2481824203633239E-2"/>
          <c:y val="0.11425050885836312"/>
          <c:w val="0.86203307100848792"/>
          <c:h val="0.63684161276471052"/>
        </c:manualLayout>
      </c:layout>
      <c:scatterChart>
        <c:scatterStyle val="lineMarker"/>
        <c:varyColors val="0"/>
        <c:ser>
          <c:idx val="0"/>
          <c:order val="0"/>
          <c:tx>
            <c:strRef>
              <c:f>'ANÁLISE DE RISCO'!$B$3</c:f>
              <c:strCache>
                <c:ptCount val="1"/>
                <c:pt idx="0">
                  <c:v>BB IDKA 2 TÍTULOS PÚBLICOS FI RENDA FIXA PREVIDENCIÁRIO</c:v>
                </c:pt>
              </c:strCache>
            </c:strRef>
          </c:tx>
          <c:spPr>
            <a:ln w="25400" cap="flat" cmpd="sng" algn="ctr">
              <a:noFill/>
              <a:prstDash val="sysDot"/>
              <a:round/>
            </a:ln>
            <a:effectLst/>
          </c:spPr>
          <c:marker>
            <c:symbol val="circle"/>
            <c:size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'ANÁLISE DE RISCO'!$J$3</c:f>
              <c:numCache>
                <c:formatCode>0.00%</c:formatCode>
                <c:ptCount val="1"/>
                <c:pt idx="0">
                  <c:v>2.1798053858983278E-2</c:v>
                </c:pt>
              </c:numCache>
            </c:numRef>
          </c:xVal>
          <c:yVal>
            <c:numRef>
              <c:f>'ANÁLISE DE RISCO'!$F$3</c:f>
              <c:numCache>
                <c:formatCode>0.00%</c:formatCode>
                <c:ptCount val="1"/>
                <c:pt idx="0">
                  <c:v>6.0552201738246492E-2</c:v>
                </c:pt>
              </c:numCache>
            </c:numRef>
          </c:yVal>
          <c:smooth val="0"/>
          <c:extLst>
            <c:ext xmlns:c16="http://schemas.microsoft.com/office/drawing/2014/chart" uri="{C3380CC4-5D6E-409C-BE32-E72D297353CC}">
              <c16:uniqueId val="{00000000-029F-479F-969E-E93C299A9023}"/>
            </c:ext>
          </c:extLst>
        </c:ser>
        <c:ser>
          <c:idx val="1"/>
          <c:order val="1"/>
          <c:tx>
            <c:strRef>
              <c:f>'ANÁLISE DE RISCO'!$B$4</c:f>
              <c:strCache>
                <c:ptCount val="1"/>
                <c:pt idx="0">
                  <c:v>BB IMA-B 5 FIC RENDA FIXA PREVIDENCIÁRIO LP</c:v>
                </c:pt>
              </c:strCache>
            </c:strRef>
          </c:tx>
          <c:spPr>
            <a:ln w="25400" cap="flat" cmpd="sng" algn="ctr">
              <a:noFill/>
              <a:prstDash val="sysDot"/>
              <a:round/>
            </a:ln>
            <a:effectLst/>
          </c:spPr>
          <c:marker>
            <c:symbol val="circle"/>
            <c:size val="1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'ANÁLISE DE RISCO'!$J$4</c:f>
              <c:numCache>
                <c:formatCode>0.00%</c:formatCode>
                <c:ptCount val="1"/>
                <c:pt idx="0">
                  <c:v>2.1033567209157038E-2</c:v>
                </c:pt>
              </c:numCache>
            </c:numRef>
          </c:xVal>
          <c:yVal>
            <c:numRef>
              <c:f>'ANÁLISE DE RISCO'!$F$4</c:f>
              <c:numCache>
                <c:formatCode>0.00%</c:formatCode>
                <c:ptCount val="1"/>
                <c:pt idx="0">
                  <c:v>5.8369274238268654E-2</c:v>
                </c:pt>
              </c:numCache>
            </c:numRef>
          </c:yVal>
          <c:smooth val="0"/>
          <c:extLst>
            <c:ext xmlns:c16="http://schemas.microsoft.com/office/drawing/2014/chart" uri="{C3380CC4-5D6E-409C-BE32-E72D297353CC}">
              <c16:uniqueId val="{00000001-029F-479F-969E-E93C299A9023}"/>
            </c:ext>
          </c:extLst>
        </c:ser>
        <c:ser>
          <c:idx val="2"/>
          <c:order val="2"/>
          <c:tx>
            <c:strRef>
              <c:f>'ANÁLISE DE RISCO'!$B$5</c:f>
              <c:strCache>
                <c:ptCount val="1"/>
                <c:pt idx="0">
                  <c:v>BB IMA-B TÍTULOS PÚBLICOS FI RENDA FIXA PREVIDENCIÁRIO</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RISCO'!$J$5</c:f>
              <c:numCache>
                <c:formatCode>0.00%</c:formatCode>
                <c:ptCount val="1"/>
                <c:pt idx="0">
                  <c:v>4.6323519620444183E-2</c:v>
                </c:pt>
              </c:numCache>
            </c:numRef>
          </c:xVal>
          <c:yVal>
            <c:numRef>
              <c:f>'ANÁLISE DE RISCO'!$F$5</c:f>
              <c:numCache>
                <c:formatCode>0.00%</c:formatCode>
                <c:ptCount val="1"/>
                <c:pt idx="0">
                  <c:v>-2.738147615240738E-2</c:v>
                </c:pt>
              </c:numCache>
            </c:numRef>
          </c:yVal>
          <c:smooth val="0"/>
          <c:extLst>
            <c:ext xmlns:c16="http://schemas.microsoft.com/office/drawing/2014/chart" uri="{C3380CC4-5D6E-409C-BE32-E72D297353CC}">
              <c16:uniqueId val="{00000002-029F-479F-969E-E93C299A9023}"/>
            </c:ext>
          </c:extLst>
        </c:ser>
        <c:ser>
          <c:idx val="3"/>
          <c:order val="3"/>
          <c:tx>
            <c:strRef>
              <c:f>'ANÁLISE DE RISCO'!$B$6</c:f>
              <c:strCache>
                <c:ptCount val="1"/>
                <c:pt idx="0">
                  <c:v>BB IRF-M 1 TÍTULOS PÚBLICOS FIC RENDA FIXA PREVIDENCIÁRIO</c:v>
                </c:pt>
              </c:strCache>
            </c:strRef>
          </c:tx>
          <c:spPr>
            <a:ln w="25400" cap="flat" cmpd="sng" algn="ctr">
              <a:noFill/>
              <a:prstDash val="sysDot"/>
              <a:round/>
            </a:ln>
            <a:effectLst/>
          </c:spPr>
          <c:marker>
            <c:symbol val="circle"/>
            <c:size val="12"/>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marker>
          <c:xVal>
            <c:numRef>
              <c:f>'ANÁLISE DE RISCO'!$J$6</c:f>
              <c:numCache>
                <c:formatCode>0.00%</c:formatCode>
                <c:ptCount val="1"/>
                <c:pt idx="0">
                  <c:v>4.4538468979982461E-3</c:v>
                </c:pt>
              </c:numCache>
            </c:numRef>
          </c:xVal>
          <c:yVal>
            <c:numRef>
              <c:f>'ANÁLISE DE RISCO'!$F$6</c:f>
              <c:numCache>
                <c:formatCode>0.00%</c:formatCode>
                <c:ptCount val="1"/>
                <c:pt idx="0">
                  <c:v>9.1064542319548192E-2</c:v>
                </c:pt>
              </c:numCache>
            </c:numRef>
          </c:yVal>
          <c:smooth val="0"/>
          <c:extLst>
            <c:ext xmlns:c16="http://schemas.microsoft.com/office/drawing/2014/chart" uri="{C3380CC4-5D6E-409C-BE32-E72D297353CC}">
              <c16:uniqueId val="{00000003-029F-479F-969E-E93C299A9023}"/>
            </c:ext>
          </c:extLst>
        </c:ser>
        <c:ser>
          <c:idx val="5"/>
          <c:order val="4"/>
          <c:tx>
            <c:strRef>
              <c:f>'ANÁLISE DE RISCO'!$B$7</c:f>
              <c:strCache>
                <c:ptCount val="1"/>
                <c:pt idx="0">
                  <c:v>CAIXA BRASIL IMA-B 5+ TÍTULOS PÚBLICOS FI RENDA FIXA LP</c:v>
                </c:pt>
              </c:strCache>
            </c:strRef>
          </c:tx>
          <c:spPr>
            <a:ln w="25400" cap="flat" cmpd="sng" algn="ctr">
              <a:noFill/>
              <a:prstDash val="sysDot"/>
              <a:round/>
            </a:ln>
            <a:effectLst/>
          </c:spPr>
          <c:marker>
            <c:symbol val="circle"/>
            <c:size val="12"/>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marker>
          <c:xVal>
            <c:numRef>
              <c:f>'ANÁLISE DE RISCO'!$J$7</c:f>
              <c:numCache>
                <c:formatCode>0.00%</c:formatCode>
                <c:ptCount val="1"/>
                <c:pt idx="0">
                  <c:v>6.9397137799067268E-2</c:v>
                </c:pt>
              </c:numCache>
            </c:numRef>
          </c:xVal>
          <c:yVal>
            <c:numRef>
              <c:f>'ANÁLISE DE RISCO'!$F$7</c:f>
              <c:numCache>
                <c:formatCode>0.00%</c:formatCode>
                <c:ptCount val="1"/>
                <c:pt idx="0">
                  <c:v>-8.7021137968967266E-2</c:v>
                </c:pt>
              </c:numCache>
            </c:numRef>
          </c:yVal>
          <c:smooth val="0"/>
          <c:extLst>
            <c:ext xmlns:c16="http://schemas.microsoft.com/office/drawing/2014/chart" uri="{C3380CC4-5D6E-409C-BE32-E72D297353CC}">
              <c16:uniqueId val="{00000004-029F-479F-969E-E93C299A9023}"/>
            </c:ext>
          </c:extLst>
        </c:ser>
        <c:ser>
          <c:idx val="6"/>
          <c:order val="5"/>
          <c:tx>
            <c:strRef>
              <c:f>'ANÁLISE DE RISCO'!$B$8</c:f>
              <c:strCache>
                <c:ptCount val="1"/>
                <c:pt idx="0">
                  <c:v>CAIXA BRASIL IRF-M 1 TÍTULOS PÚBLICOS FI RENDA FIXA</c:v>
                </c:pt>
              </c:strCache>
            </c:strRef>
          </c:tx>
          <c:spPr>
            <a:ln w="25400" cap="flat" cmpd="sng" algn="ctr">
              <a:noFill/>
              <a:prstDash val="sysDot"/>
              <a:round/>
            </a:ln>
            <a:effectLst/>
          </c:spPr>
          <c:marker>
            <c:symbol val="circle"/>
            <c:size val="11"/>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marker>
          <c:xVal>
            <c:numRef>
              <c:f>'ANÁLISE DE RISCO'!$J$8</c:f>
              <c:numCache>
                <c:formatCode>0.00%</c:formatCode>
                <c:ptCount val="1"/>
                <c:pt idx="0">
                  <c:v>4.4577872566184239E-3</c:v>
                </c:pt>
              </c:numCache>
            </c:numRef>
          </c:xVal>
          <c:yVal>
            <c:numRef>
              <c:f>'ANÁLISE DE RISCO'!$F$8</c:f>
              <c:numCache>
                <c:formatCode>0.00%</c:formatCode>
                <c:ptCount val="1"/>
                <c:pt idx="0">
                  <c:v>9.2722286118729569E-2</c:v>
                </c:pt>
              </c:numCache>
            </c:numRef>
          </c:yVal>
          <c:smooth val="0"/>
          <c:extLst>
            <c:ext xmlns:c16="http://schemas.microsoft.com/office/drawing/2014/chart" uri="{C3380CC4-5D6E-409C-BE32-E72D297353CC}">
              <c16:uniqueId val="{00000005-029F-479F-969E-E93C299A9023}"/>
            </c:ext>
          </c:extLst>
        </c:ser>
        <c:ser>
          <c:idx val="4"/>
          <c:order val="6"/>
          <c:tx>
            <c:strRef>
              <c:f>'ANÁLISE DE RISCO'!$B$10</c:f>
              <c:strCache>
                <c:ptCount val="1"/>
                <c:pt idx="0">
                  <c:v>TREND PÓS-FIXADO FIC RENDA FIXA SIMPLES</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11"/>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marker>
          <c:xVal>
            <c:numRef>
              <c:f>'ANÁLISE DE RISCO'!$J$10</c:f>
              <c:numCache>
                <c:formatCode>0.00%</c:formatCode>
                <c:ptCount val="1"/>
                <c:pt idx="0">
                  <c:v>6.4678547957680978E-4</c:v>
                </c:pt>
              </c:numCache>
            </c:numRef>
          </c:xVal>
          <c:yVal>
            <c:numRef>
              <c:f>'ANÁLISE DE RISCO'!$F$10</c:f>
              <c:numCache>
                <c:formatCode>0.00%</c:formatCode>
                <c:ptCount val="1"/>
                <c:pt idx="0">
                  <c:v>0.10800413128132647</c:v>
                </c:pt>
              </c:numCache>
            </c:numRef>
          </c:yVal>
          <c:smooth val="0"/>
          <c:extLst>
            <c:ext xmlns:c16="http://schemas.microsoft.com/office/drawing/2014/chart" uri="{C3380CC4-5D6E-409C-BE32-E72D297353CC}">
              <c16:uniqueId val="{00000006-029F-479F-969E-E93C299A9023}"/>
            </c:ext>
          </c:extLst>
        </c:ser>
        <c:ser>
          <c:idx val="7"/>
          <c:order val="7"/>
          <c:tx>
            <c:strRef>
              <c:f>'ANÁLISE DE RISCO'!$B$9</c:f>
              <c:strCache>
                <c:ptCount val="1"/>
                <c:pt idx="0">
                  <c:v>BNB SOBERANO RESP LIMITADA FIF RENDA FIXA</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marker>
          <c:xVal>
            <c:numRef>
              <c:f>'ANÁLISE DE RISCO'!$J$9</c:f>
              <c:numCache>
                <c:formatCode>0.00%</c:formatCode>
                <c:ptCount val="1"/>
                <c:pt idx="0">
                  <c:v>5.5243324614113456E-4</c:v>
                </c:pt>
              </c:numCache>
            </c:numRef>
          </c:xVal>
          <c:yVal>
            <c:numRef>
              <c:f>'ANÁLISE DE RISCO'!$F$9</c:f>
              <c:numCache>
                <c:formatCode>0.00%</c:formatCode>
                <c:ptCount val="1"/>
                <c:pt idx="0">
                  <c:v>0.10742036963640378</c:v>
                </c:pt>
              </c:numCache>
            </c:numRef>
          </c:yVal>
          <c:smooth val="0"/>
          <c:extLst>
            <c:ext xmlns:c16="http://schemas.microsoft.com/office/drawing/2014/chart" uri="{C3380CC4-5D6E-409C-BE32-E72D297353CC}">
              <c16:uniqueId val="{00000007-029F-479F-969E-E93C299A9023}"/>
            </c:ext>
          </c:extLst>
        </c:ser>
        <c:dLbls>
          <c:showLegendKey val="0"/>
          <c:showVal val="0"/>
          <c:showCatName val="0"/>
          <c:showSerName val="0"/>
          <c:showPercent val="0"/>
          <c:showBubbleSize val="0"/>
        </c:dLbls>
        <c:axId val="1117648272"/>
        <c:axId val="1150314560"/>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manualLayout>
          <c:xMode val="edge"/>
          <c:yMode val="edge"/>
          <c:x val="4.5461698186922112E-2"/>
          <c:y val="0.79877420299478874"/>
          <c:w val="0.83646565406831164"/>
          <c:h val="0.1700561213815743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100">
          <a:solidFill>
            <a:sysClr val="windowText" lastClr="000000"/>
          </a:solidFill>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Fundos Renda Fixa em geral Art. 7º, III,"a“: </a:t>
            </a: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0"/>
          <c:order val="0"/>
          <c:tx>
            <c:strRef>
              <c:f>'ANÁLISE DE RISCO'!$B$13</c:f>
              <c:strCache>
                <c:ptCount val="1"/>
                <c:pt idx="0">
                  <c:v>BB FLUXO FIC RENDA FIXA SIMPLES PREVIDENCIÁRIO</c:v>
                </c:pt>
              </c:strCache>
            </c:strRef>
          </c:tx>
          <c:spPr>
            <a:ln w="25400" cap="flat" cmpd="sng" algn="ctr">
              <a:noFill/>
              <a:prstDash val="sysDot"/>
              <a:round/>
            </a:ln>
            <a:effectLst/>
          </c:spPr>
          <c:marker>
            <c:symbol val="circle"/>
            <c:size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'ANÁLISE DE RISCO'!$J$13</c:f>
              <c:numCache>
                <c:formatCode>0.00%</c:formatCode>
                <c:ptCount val="1"/>
                <c:pt idx="0">
                  <c:v>3.9007325730128158E-4</c:v>
                </c:pt>
              </c:numCache>
            </c:numRef>
          </c:xVal>
          <c:yVal>
            <c:numRef>
              <c:f>'ANÁLISE DE RISCO'!$F$13</c:f>
              <c:numCache>
                <c:formatCode>0.00%</c:formatCode>
                <c:ptCount val="1"/>
                <c:pt idx="0">
                  <c:v>9.72841998638172E-2</c:v>
                </c:pt>
              </c:numCache>
            </c:numRef>
          </c:yVal>
          <c:smooth val="0"/>
          <c:extLst>
            <c:ext xmlns:c16="http://schemas.microsoft.com/office/drawing/2014/chart" uri="{C3380CC4-5D6E-409C-BE32-E72D297353CC}">
              <c16:uniqueId val="{00000000-758E-4E09-824C-C497A63B5064}"/>
            </c:ext>
          </c:extLst>
        </c:ser>
        <c:ser>
          <c:idx val="1"/>
          <c:order val="1"/>
          <c:tx>
            <c:strRef>
              <c:f>'ANÁLISE DE RISCO'!$B$14</c:f>
              <c:strCache>
                <c:ptCount val="1"/>
                <c:pt idx="0">
                  <c:v>BB PERFIL FIC RENDA FIXA REFERENCIADO DI PREVIDENCIÁRIO LP</c:v>
                </c:pt>
              </c:strCache>
            </c:strRef>
          </c:tx>
          <c:spPr>
            <a:ln w="25400" cap="flat" cmpd="sng" algn="ctr">
              <a:noFill/>
              <a:prstDash val="sysDot"/>
              <a:round/>
            </a:ln>
            <a:effectLst/>
          </c:spPr>
          <c:marker>
            <c:symbol val="circle"/>
            <c:size val="1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'ANÁLISE DE RISCO'!$J$14</c:f>
              <c:numCache>
                <c:formatCode>0.00%</c:formatCode>
                <c:ptCount val="1"/>
                <c:pt idx="0">
                  <c:v>5.5234422941303899E-4</c:v>
                </c:pt>
              </c:numCache>
            </c:numRef>
          </c:xVal>
          <c:yVal>
            <c:numRef>
              <c:f>'ANÁLISE DE RISCO'!$F$14</c:f>
              <c:numCache>
                <c:formatCode>0.00%</c:formatCode>
                <c:ptCount val="1"/>
                <c:pt idx="0">
                  <c:v>0.10830001257140065</c:v>
                </c:pt>
              </c:numCache>
            </c:numRef>
          </c:yVal>
          <c:smooth val="0"/>
          <c:extLst>
            <c:ext xmlns:c16="http://schemas.microsoft.com/office/drawing/2014/chart" uri="{C3380CC4-5D6E-409C-BE32-E72D297353CC}">
              <c16:uniqueId val="{00000001-758E-4E09-824C-C497A63B5064}"/>
            </c:ext>
          </c:extLst>
        </c:ser>
        <c:ser>
          <c:idx val="2"/>
          <c:order val="2"/>
          <c:tx>
            <c:strRef>
              <c:f>'ANÁLISE DE RISCO'!$B$15</c:f>
              <c:strCache>
                <c:ptCount val="1"/>
                <c:pt idx="0">
                  <c:v>CAIXA BRASIL FI RENDA FIXA REFERENCIADO DI LP</c:v>
                </c:pt>
              </c:strCache>
            </c:strRef>
          </c:tx>
          <c:spPr>
            <a:ln w="25400" cap="flat" cmpd="sng" algn="ctr">
              <a:noFill/>
              <a:prstDash val="sysDot"/>
              <a:round/>
            </a:ln>
            <a:effectLst/>
          </c:spPr>
          <c:marker>
            <c:symbol val="circle"/>
            <c:size val="11"/>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RISCO'!$J$15</c:f>
              <c:numCache>
                <c:formatCode>0.00%</c:formatCode>
                <c:ptCount val="1"/>
                <c:pt idx="0">
                  <c:v>6.0658266549630134E-4</c:v>
                </c:pt>
              </c:numCache>
            </c:numRef>
          </c:xVal>
          <c:yVal>
            <c:numRef>
              <c:f>'ANÁLISE DE RISCO'!$F$15</c:f>
              <c:numCache>
                <c:formatCode>0.00%</c:formatCode>
                <c:ptCount val="1"/>
                <c:pt idx="0">
                  <c:v>0.10980431718382633</c:v>
                </c:pt>
              </c:numCache>
            </c:numRef>
          </c:yVal>
          <c:smooth val="0"/>
          <c:extLst>
            <c:ext xmlns:c16="http://schemas.microsoft.com/office/drawing/2014/chart" uri="{C3380CC4-5D6E-409C-BE32-E72D297353CC}">
              <c16:uniqueId val="{00000002-758E-4E09-824C-C497A63B5064}"/>
            </c:ext>
          </c:extLst>
        </c:ser>
        <c:ser>
          <c:idx val="3"/>
          <c:order val="3"/>
          <c:tx>
            <c:strRef>
              <c:f>'ANÁLISE DE RISCO'!$B$16</c:f>
              <c:strCache>
                <c:ptCount val="1"/>
                <c:pt idx="0">
                  <c:v>TOWER IMA-B 5 FI RENDA FIXA</c:v>
                </c:pt>
              </c:strCache>
            </c:strRef>
          </c:tx>
          <c:spPr>
            <a:ln w="25400" cap="flat" cmpd="sng" algn="ctr">
              <a:noFill/>
              <a:prstDash val="sysDot"/>
              <a:round/>
            </a:ln>
            <a:effectLst/>
          </c:spPr>
          <c:marker>
            <c:symbol val="circle"/>
            <c:size val="12"/>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marker>
          <c:xVal>
            <c:numRef>
              <c:f>'ANÁLISE DE RISCO'!$J$16</c:f>
              <c:numCache>
                <c:formatCode>0.00%</c:formatCode>
                <c:ptCount val="1"/>
                <c:pt idx="0">
                  <c:v>0.63316124595524781</c:v>
                </c:pt>
              </c:numCache>
            </c:numRef>
          </c:xVal>
          <c:yVal>
            <c:numRef>
              <c:f>'ANÁLISE DE RISCO'!$F$16</c:f>
              <c:numCache>
                <c:formatCode>0.00%</c:formatCode>
                <c:ptCount val="1"/>
                <c:pt idx="0">
                  <c:v>-0.78041944959699361</c:v>
                </c:pt>
              </c:numCache>
            </c:numRef>
          </c:yVal>
          <c:smooth val="0"/>
          <c:extLst>
            <c:ext xmlns:c16="http://schemas.microsoft.com/office/drawing/2014/chart" uri="{C3380CC4-5D6E-409C-BE32-E72D297353CC}">
              <c16:uniqueId val="{00000003-758E-4E09-824C-C497A63B5064}"/>
            </c:ext>
          </c:extLst>
        </c:ser>
        <c:ser>
          <c:idx val="4"/>
          <c:order val="4"/>
          <c:tx>
            <c:strRef>
              <c:f>'ANÁLISE DE RISCO'!$B$18</c:f>
              <c:strCache>
                <c:ptCount val="1"/>
                <c:pt idx="0">
                  <c:v>XP MACRO JUROS ATIVO FIC RENDA FIXA LP</c:v>
                </c:pt>
              </c:strCache>
            </c:strRef>
          </c:tx>
          <c:spPr>
            <a:ln w="25400" cap="flat" cmpd="sng" algn="ctr">
              <a:noFill/>
              <a:prstDash val="sysDot"/>
              <a:round/>
            </a:ln>
            <a:effectLst/>
          </c:spPr>
          <c:marker>
            <c:symbol val="circle"/>
            <c:size val="12"/>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marker>
          <c:xVal>
            <c:numRef>
              <c:f>'ANÁLISE DE RISCO'!$J$18</c:f>
              <c:numCache>
                <c:formatCode>0.00%</c:formatCode>
                <c:ptCount val="1"/>
                <c:pt idx="0">
                  <c:v>6.5428462538200297E-2</c:v>
                </c:pt>
              </c:numCache>
            </c:numRef>
          </c:xVal>
          <c:yVal>
            <c:numRef>
              <c:f>'ANÁLISE DE RISCO'!$F$18</c:f>
              <c:numCache>
                <c:formatCode>0.00%</c:formatCode>
                <c:ptCount val="1"/>
                <c:pt idx="0">
                  <c:v>1.0986630979489487E-2</c:v>
                </c:pt>
              </c:numCache>
            </c:numRef>
          </c:yVal>
          <c:smooth val="0"/>
          <c:extLst>
            <c:ext xmlns:c16="http://schemas.microsoft.com/office/drawing/2014/chart" uri="{C3380CC4-5D6E-409C-BE32-E72D297353CC}">
              <c16:uniqueId val="{00000004-758E-4E09-824C-C497A63B5064}"/>
            </c:ext>
          </c:extLst>
        </c:ser>
        <c:ser>
          <c:idx val="5"/>
          <c:order val="5"/>
          <c:tx>
            <c:strRef>
              <c:f>'ANÁLISE DE RISCO'!$B$17</c:f>
              <c:strCache>
                <c:ptCount val="1"/>
                <c:pt idx="0">
                  <c:v>TOWER II IMA-B 5 FI RENDA FIXA</c:v>
                </c:pt>
              </c:strCache>
            </c:strRef>
          </c:tx>
          <c:spPr>
            <a:ln w="25400" cap="flat" cmpd="sng" algn="ctr">
              <a:noFill/>
              <a:prstDash val="sysDot"/>
              <a:round/>
            </a:ln>
            <a:effectLst>
              <a:outerShdw sx="1000" sy="1000" rotWithShape="0">
                <a:srgbClr val="000000"/>
              </a:outerShdw>
            </a:effectLst>
          </c:spPr>
          <c:marker>
            <c:symbol val="circle"/>
            <c:size val="12"/>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12700" cap="flat" cmpd="sng" algn="ctr">
                <a:solidFill>
                  <a:schemeClr val="accent6">
                    <a:shade val="95000"/>
                  </a:schemeClr>
                </a:solidFill>
                <a:round/>
              </a:ln>
              <a:effectLst>
                <a:outerShdw sx="1000" sy="1000" rotWithShape="0">
                  <a:srgbClr val="000000"/>
                </a:outerShdw>
              </a:effectLst>
            </c:spPr>
          </c:marker>
          <c:xVal>
            <c:numRef>
              <c:f>'ANÁLISE DE RISCO'!$J$17</c:f>
              <c:numCache>
                <c:formatCode>0.00%</c:formatCode>
                <c:ptCount val="1"/>
                <c:pt idx="0">
                  <c:v>0.13413042434535921</c:v>
                </c:pt>
              </c:numCache>
            </c:numRef>
          </c:xVal>
          <c:yVal>
            <c:numRef>
              <c:f>'ANÁLISE DE RISCO'!$F$17</c:f>
              <c:numCache>
                <c:formatCode>0.00%</c:formatCode>
                <c:ptCount val="1"/>
                <c:pt idx="0">
                  <c:v>-0.10361921533947938</c:v>
                </c:pt>
              </c:numCache>
            </c:numRef>
          </c:yVal>
          <c:smooth val="0"/>
          <c:extLst>
            <c:ext xmlns:c16="http://schemas.microsoft.com/office/drawing/2014/chart" uri="{C3380CC4-5D6E-409C-BE32-E72D297353CC}">
              <c16:uniqueId val="{00000005-758E-4E09-824C-C497A63B5064}"/>
            </c:ext>
          </c:extLst>
        </c:ser>
        <c:dLbls>
          <c:showLegendKey val="0"/>
          <c:showVal val="0"/>
          <c:showCatName val="0"/>
          <c:showSerName val="0"/>
          <c:showPercent val="0"/>
          <c:showBubbleSize val="0"/>
        </c:dLbls>
        <c:axId val="1117648272"/>
        <c:axId val="1150314560"/>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egendEntry>
        <c:idx val="5"/>
        <c:txPr>
          <a:bodyPr rot="0" spcFirstLastPara="1" vertOverflow="ellipsis" vert="horz" wrap="square" anchor="ctr" anchorCtr="1"/>
          <a:lstStyle/>
          <a:p>
            <a:pPr>
              <a:defRPr sz="1200" b="0" i="0" u="none" strike="noStrike" kern="1200" spc="0" baseline="0">
                <a:solidFill>
                  <a:sysClr val="windowText" lastClr="000000">
                    <a:alpha val="99000"/>
                  </a:sysClr>
                </a:solidFill>
                <a:latin typeface="+mn-lt"/>
                <a:ea typeface="+mn-ea"/>
                <a:cs typeface="+mn-cs"/>
              </a:defRPr>
            </a:pPr>
            <a:endParaRPr lang="pt-BR"/>
          </a:p>
        </c:txPr>
      </c:legendEntry>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Fundos de Ações CVM Art. 8°, I: </a:t>
            </a:r>
          </a:p>
          <a:p>
            <a:pPr>
              <a:defRPr/>
            </a:pPr>
            <a:endParaRPr lang="pt-BR"/>
          </a:p>
        </c:rich>
      </c:tx>
      <c:layout>
        <c:manualLayout>
          <c:xMode val="edge"/>
          <c:yMode val="edge"/>
          <c:x val="0.36686912185199388"/>
          <c:y val="1.7813768968040416E-2"/>
        </c:manualLayout>
      </c:layout>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0"/>
          <c:order val="0"/>
          <c:tx>
            <c:strRef>
              <c:f>'ANÁLISE DE RISCO'!$B$21</c:f>
              <c:strCache>
                <c:ptCount val="1"/>
                <c:pt idx="0">
                  <c:v>AZ QUEST SMALL MID CAPS FIC AÇÕES</c:v>
                </c:pt>
              </c:strCache>
            </c:strRef>
          </c:tx>
          <c:spPr>
            <a:ln w="25400" cap="flat" cmpd="sng" algn="ctr">
              <a:noFill/>
              <a:prstDash val="sysDot"/>
              <a:round/>
            </a:ln>
            <a:effectLst/>
          </c:spPr>
          <c:marker>
            <c:symbol val="circle"/>
            <c:size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'ANÁLISE DE RISCO'!$J$21</c:f>
              <c:numCache>
                <c:formatCode>0.00%</c:formatCode>
                <c:ptCount val="1"/>
                <c:pt idx="0">
                  <c:v>0.12464488181575259</c:v>
                </c:pt>
              </c:numCache>
            </c:numRef>
          </c:xVal>
          <c:yVal>
            <c:numRef>
              <c:f>'ANÁLISE DE RISCO'!$F$21</c:f>
              <c:numCache>
                <c:formatCode>0.00%</c:formatCode>
                <c:ptCount val="1"/>
                <c:pt idx="0">
                  <c:v>-1.11876587711085E-2</c:v>
                </c:pt>
              </c:numCache>
            </c:numRef>
          </c:yVal>
          <c:smooth val="0"/>
          <c:extLst>
            <c:ext xmlns:c16="http://schemas.microsoft.com/office/drawing/2014/chart" uri="{C3380CC4-5D6E-409C-BE32-E72D297353CC}">
              <c16:uniqueId val="{00000000-1440-49A9-9584-C398FE83F35D}"/>
            </c:ext>
          </c:extLst>
        </c:ser>
        <c:ser>
          <c:idx val="2"/>
          <c:order val="2"/>
          <c:tx>
            <c:strRef>
              <c:f>'ANÁLISE DE RISCO'!$B$22</c:f>
              <c:strCache>
                <c:ptCount val="1"/>
                <c:pt idx="0">
                  <c:v>BRADESCO DIVIDENDOS FI AÇÕES</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RISCO'!$J$22</c:f>
              <c:numCache>
                <c:formatCode>0.00%</c:formatCode>
                <c:ptCount val="1"/>
                <c:pt idx="0">
                  <c:v>0.12520445440386557</c:v>
                </c:pt>
              </c:numCache>
            </c:numRef>
          </c:xVal>
          <c:yVal>
            <c:numRef>
              <c:f>'ANÁLISE DE RISCO'!$F$22</c:f>
              <c:numCache>
                <c:formatCode>0.00%</c:formatCode>
                <c:ptCount val="1"/>
                <c:pt idx="0">
                  <c:v>-7.8158385264545438E-2</c:v>
                </c:pt>
              </c:numCache>
            </c:numRef>
          </c:yVal>
          <c:smooth val="0"/>
          <c:extLst>
            <c:ext xmlns:c16="http://schemas.microsoft.com/office/drawing/2014/chart" uri="{C3380CC4-5D6E-409C-BE32-E72D297353CC}">
              <c16:uniqueId val="{00000001-1440-49A9-9584-C398FE83F35D}"/>
            </c:ext>
          </c:extLst>
        </c:ser>
        <c:ser>
          <c:idx val="3"/>
          <c:order val="3"/>
          <c:tx>
            <c:strRef>
              <c:f>'ANÁLISE DE RISCO'!$B$23</c:f>
              <c:strCache>
                <c:ptCount val="1"/>
                <c:pt idx="0">
                  <c:v>FINACAP MAURITSSTAD FI AÇÕES</c:v>
                </c:pt>
              </c:strCache>
            </c:strRef>
          </c:tx>
          <c:spPr>
            <a:ln w="25400" cap="flat" cmpd="sng" algn="ctr">
              <a:noFill/>
              <a:prstDash val="sysDot"/>
              <a:round/>
            </a:ln>
            <a:effectLst>
              <a:outerShdw blurRad="40000" dist="20000" dir="5400000" rotWithShape="0">
                <a:schemeClr val="bg1">
                  <a:alpha val="38000"/>
                </a:schemeClr>
              </a:outerShdw>
            </a:effectLst>
          </c:spPr>
          <c:marker>
            <c:symbol val="circle"/>
            <c:size val="5"/>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chemeClr val="bg1">
                    <a:alpha val="38000"/>
                  </a:schemeClr>
                </a:outerShdw>
              </a:effectLst>
            </c:spPr>
          </c:marker>
          <c:dPt>
            <c:idx val="0"/>
            <c:marker>
              <c:symbol val="circle"/>
              <c:size val="12"/>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5">
                      <a:shade val="95000"/>
                      <a:alpha val="99000"/>
                    </a:schemeClr>
                  </a:solidFill>
                  <a:round/>
                </a:ln>
                <a:effectLst>
                  <a:outerShdw blurRad="40000" dist="20000" dir="5400000" rotWithShape="0">
                    <a:schemeClr val="bg1">
                      <a:alpha val="38000"/>
                    </a:schemeClr>
                  </a:outerShdw>
                </a:effectLst>
              </c:spPr>
            </c:marker>
            <c:bubble3D val="0"/>
            <c:extLst>
              <c:ext xmlns:c16="http://schemas.microsoft.com/office/drawing/2014/chart" uri="{C3380CC4-5D6E-409C-BE32-E72D297353CC}">
                <c16:uniqueId val="{00000002-1440-49A9-9584-C398FE83F35D}"/>
              </c:ext>
            </c:extLst>
          </c:dPt>
          <c:xVal>
            <c:numRef>
              <c:f>'ANÁLISE DE RISCO'!$J$23</c:f>
              <c:numCache>
                <c:formatCode>0.00%</c:formatCode>
                <c:ptCount val="1"/>
                <c:pt idx="0">
                  <c:v>0.14066901528349363</c:v>
                </c:pt>
              </c:numCache>
            </c:numRef>
          </c:xVal>
          <c:yVal>
            <c:numRef>
              <c:f>'ANÁLISE DE RISCO'!$F$23</c:f>
              <c:numCache>
                <c:formatCode>0.00%</c:formatCode>
                <c:ptCount val="1"/>
                <c:pt idx="0">
                  <c:v>-8.9778607099066043E-2</c:v>
                </c:pt>
              </c:numCache>
            </c:numRef>
          </c:yVal>
          <c:smooth val="0"/>
          <c:extLst>
            <c:ext xmlns:c16="http://schemas.microsoft.com/office/drawing/2014/chart" uri="{C3380CC4-5D6E-409C-BE32-E72D297353CC}">
              <c16:uniqueId val="{00000003-1440-49A9-9584-C398FE83F35D}"/>
            </c:ext>
          </c:extLst>
        </c:ser>
        <c:ser>
          <c:idx val="4"/>
          <c:order val="4"/>
          <c:tx>
            <c:strRef>
              <c:f>'ANÁLISE DE RISCO'!$B$24</c:f>
              <c:strCache>
                <c:ptCount val="1"/>
                <c:pt idx="0">
                  <c:v>CONSTÂNCIA FUNDAMENTO FI AÇÕES</c:v>
                </c:pt>
              </c:strCache>
            </c:strRef>
          </c:tx>
          <c:spPr>
            <a:ln w="25400" cap="flat" cmpd="sng" algn="ctr">
              <a:noFill/>
              <a:prstDash val="sysDot"/>
              <a:round/>
            </a:ln>
            <a:effectLst>
              <a:outerShdw blurRad="40000" dist="20000" dir="5400000" rotWithShape="0">
                <a:schemeClr val="bg1">
                  <a:alpha val="38000"/>
                </a:schemeClr>
              </a:outerShdw>
            </a:effectLst>
          </c:spPr>
          <c:marker>
            <c:symbol val="circle"/>
            <c:size val="11"/>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12700" cap="flat" cmpd="sng" algn="ctr">
                <a:solidFill>
                  <a:schemeClr val="accent5">
                    <a:shade val="95000"/>
                    <a:alpha val="89000"/>
                  </a:schemeClr>
                </a:solidFill>
                <a:round/>
              </a:ln>
              <a:effectLst>
                <a:outerShdw blurRad="40000" dist="20000" dir="5400000" rotWithShape="0">
                  <a:schemeClr val="bg1">
                    <a:alpha val="38000"/>
                  </a:schemeClr>
                </a:outerShdw>
              </a:effectLst>
            </c:spPr>
          </c:marker>
          <c:xVal>
            <c:numRef>
              <c:f>'ANÁLISE DE RISCO'!$J$24</c:f>
              <c:numCache>
                <c:formatCode>0.00%</c:formatCode>
                <c:ptCount val="1"/>
                <c:pt idx="0">
                  <c:v>0.11800930967207281</c:v>
                </c:pt>
              </c:numCache>
            </c:numRef>
          </c:xVal>
          <c:yVal>
            <c:numRef>
              <c:f>'ANÁLISE DE RISCO'!$F$24</c:f>
              <c:numCache>
                <c:formatCode>0.00%</c:formatCode>
                <c:ptCount val="1"/>
                <c:pt idx="0">
                  <c:v>-8.6742974602080247E-2</c:v>
                </c:pt>
              </c:numCache>
            </c:numRef>
          </c:yVal>
          <c:smooth val="0"/>
          <c:extLst>
            <c:ext xmlns:c16="http://schemas.microsoft.com/office/drawing/2014/chart" uri="{C3380CC4-5D6E-409C-BE32-E72D297353CC}">
              <c16:uniqueId val="{00000004-1440-49A9-9584-C398FE83F35D}"/>
            </c:ext>
          </c:extLst>
        </c:ser>
        <c:dLbls>
          <c:showLegendKey val="0"/>
          <c:showVal val="0"/>
          <c:showCatName val="0"/>
          <c:showSerName val="0"/>
          <c:showPercent val="0"/>
          <c:showBubbleSize val="0"/>
        </c:dLbls>
        <c:axId val="1117648272"/>
        <c:axId val="1150314560"/>
        <c:extLst>
          <c:ext xmlns:c15="http://schemas.microsoft.com/office/drawing/2012/chart" uri="{02D57815-91ED-43cb-92C2-25804820EDAC}">
            <c15:filteredScatterSeries>
              <c15:ser>
                <c:idx val="1"/>
                <c:order val="1"/>
                <c:tx>
                  <c:strRef>
                    <c:extLst>
                      <c:ext uri="{02D57815-91ED-43cb-92C2-25804820EDAC}">
                        <c15:formulaRef>
                          <c15:sqref>'ANÁLISE DE RISCO'!#REF!</c15:sqref>
                        </c15:formulaRef>
                      </c:ext>
                    </c:extLst>
                    <c:strCache>
                      <c:ptCount val="1"/>
                      <c:pt idx="0">
                        <c:v>#REF!</c:v>
                      </c:pt>
                    </c:strCache>
                  </c:strRef>
                </c:tx>
                <c:spPr>
                  <a:ln w="25400" cap="flat" cmpd="sng" algn="ctr">
                    <a:noFill/>
                    <a:prstDash val="sysDot"/>
                    <a:round/>
                  </a:ln>
                  <a:effectLst/>
                </c:spPr>
                <c:marker>
                  <c:symbol val="circle"/>
                  <c:size val="1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extLst>
                      <c:ext uri="{02D57815-91ED-43cb-92C2-25804820EDAC}">
                        <c15:formulaRef>
                          <c15:sqref>'ANÁLISE DE RISCO'!#REF!</c15:sqref>
                        </c15:formulaRef>
                      </c:ext>
                    </c:extLst>
                  </c:numRef>
                </c:xVal>
                <c:yVal>
                  <c:numRef>
                    <c:extLst>
                      <c:ext uri="{02D57815-91ED-43cb-92C2-25804820EDAC}">
                        <c15:formulaRef>
                          <c15:sqref>'ANÁLISE DE RISCO'!#REF!</c15:sqref>
                        </c15:formulaRef>
                      </c:ext>
                    </c:extLst>
                    <c:numCache>
                      <c:formatCode>General</c:formatCode>
                      <c:ptCount val="1"/>
                      <c:pt idx="0">
                        <c:v>1</c:v>
                      </c:pt>
                    </c:numCache>
                  </c:numRef>
                </c:yVal>
                <c:smooth val="0"/>
                <c:extLst>
                  <c:ext xmlns:c16="http://schemas.microsoft.com/office/drawing/2014/chart" uri="{C3380CC4-5D6E-409C-BE32-E72D297353CC}">
                    <c16:uniqueId val="{00000005-1440-49A9-9584-C398FE83F35D}"/>
                  </c:ext>
                </c:extLst>
              </c15:ser>
            </c15:filteredScatterSeries>
          </c:ext>
        </c:extLst>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legend pos="r" align="ctr" overlay="0">
      <cx:txPr>
        <a:bodyPr spcFirstLastPara="1" vertOverflow="ellipsis" horzOverflow="overflow" wrap="square" lIns="0" tIns="0" rIns="0" bIns="0" anchor="ctr" anchorCtr="1"/>
        <a:lstStyle/>
        <a:p>
          <a:pPr algn="ctr" rtl="0">
            <a:defRPr sz="900" b="1"/>
          </a:pPr>
          <a:endParaRPr lang="pt-BR" sz="900" b="1" i="0" u="none" strike="noStrike" kern="1200" baseline="0">
            <a:solidFill>
              <a:sysClr val="windowText" lastClr="000000">
                <a:lumMod val="65000"/>
                <a:lumOff val="35000"/>
              </a:sysClr>
            </a:solidFill>
            <a:latin typeface="Calibri"/>
          </a:endParaRPr>
        </a:p>
      </cx:txPr>
    </cx:legend>
  </cx:chart>
  <cx:spPr>
    <a:noFill/>
    <a:ln w="15875">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POLÍTICA!$C$43:$D$51</cx:f>
        <cx:lvl ptCount="9"/>
        <cx:lvl ptCount="9">
          <cx:pt idx="0">Títulos Públicos de Emissão do Tesouro Nacional - SELIC - Art. 7º, I,"a"    39,25%</cx:pt>
          <cx:pt idx="1">Fundos Renda fixa 100% TP Art. 7º, I,"b"    34,44%</cx:pt>
          <cx:pt idx="2">Fundos Renda Fixa em geral Art. 7º, III,"a"    12,12%</cx:pt>
          <cx:pt idx="3">Ativos financeiros de renda fixa de emissão com obrigação ou coobrigação de instituições financeiras (Lista BACEN) Art. 7º, IV    5,93%</cx:pt>
          <cx:pt idx="4">FIDC Sênior Art. 7º, V,"a"    0,13%</cx:pt>
          <cx:pt idx="5">Renda Fixa - Crédito Privado Art. 7º, V,"b"    2,12%</cx:pt>
          <cx:pt idx="6">FI Imobiliários Art. 11    0,08%</cx:pt>
          <cx:pt idx="7">Fundo de Ações CVM Art. 8º, I    3,96%</cx:pt>
          <cx:pt idx="8">FI em Participações Art. 10, II    -0,01%</cx:pt>
        </cx:lvl>
      </cx:strDim>
      <cx:numDim type="size">
        <cx:f>POLÍTICA!$F$31:$F$39</cx:f>
        <cx:lvl ptCount="9" formatCode="0,00%">
          <cx:pt idx="0">0.39248377720519911</cx:pt>
          <cx:pt idx="1">0.34441491028424209</cx:pt>
          <cx:pt idx="2">0.12115451086189896</cx:pt>
          <cx:pt idx="3">0.059348713041077861</cx:pt>
          <cx:pt idx="4">0.0013136833196035586</cx:pt>
          <cx:pt idx="5">0.021197278483607911</cx:pt>
          <cx:pt idx="6">0.00081047469733793831</cx:pt>
          <cx:pt idx="7">0.039648727394045971</cx:pt>
          <cx:pt idx="8">-9.5039307345053131e-05</cx:pt>
        </cx:lvl>
      </cx:numDim>
    </cx:data>
  </cx:chartData>
  <cx:chart>
    <cx:plotArea>
      <cx:plotAreaRegion>
        <cx:series layoutId="treemap" uniqueId="{F4FAB8F4-8110-48BE-8EBC-8C08B571414A}">
          <cx:dataLabels>
            <cx:txPr>
              <a:bodyPr spcFirstLastPara="1" vertOverflow="ellipsis" horzOverflow="overflow" wrap="square" lIns="0" tIns="0" rIns="0" bIns="0" anchor="ctr" anchorCtr="1"/>
              <a:lstStyle/>
              <a:p>
                <a:pPr algn="ctr" rtl="0">
                  <a:defRPr sz="1100" b="1">
                    <a:solidFill>
                      <a:schemeClr val="bg1"/>
                    </a:solidFill>
                  </a:defRPr>
                </a:pPr>
                <a:endParaRPr lang="pt-BR" sz="1100" b="1" i="0" u="none" strike="noStrike" kern="1200" baseline="0">
                  <a:solidFill>
                    <a:schemeClr val="bg1"/>
                  </a:solidFill>
                  <a:latin typeface="Calibri"/>
                </a:endParaRPr>
              </a:p>
            </cx:txPr>
            <cx:visibility seriesName="0" categoryName="0" value="1"/>
            <cx:separator>, </cx:separator>
          </cx:dataLabels>
          <cx:dataId val="0"/>
          <cx:layoutPr/>
        </cx:series>
      </cx:plotAreaRegion>
    </cx:plotArea>
    <cx:legend pos="r" align="ctr" overlay="0">
      <cx:txPr>
        <a:bodyPr spcFirstLastPara="1" vertOverflow="ellipsis" horzOverflow="overflow" wrap="square" lIns="0" tIns="0" rIns="0" bIns="0" anchor="ctr" anchorCtr="1"/>
        <a:lstStyle/>
        <a:p>
          <a:pPr algn="ctr" rtl="0">
            <a:defRPr sz="1200" b="1"/>
          </a:pPr>
          <a:endParaRPr lang="pt-BR" sz="1200" b="1" i="0" u="none" strike="noStrike" kern="1200" baseline="0">
            <a:solidFill>
              <a:sysClr val="windowText" lastClr="000000">
                <a:lumMod val="65000"/>
                <a:lumOff val="35000"/>
              </a:sysClr>
            </a:solidFill>
            <a:latin typeface="Calibri"/>
          </a:endParaRPr>
        </a:p>
      </cx:txPr>
    </cx:legend>
  </cx:chart>
  <cx:spPr>
    <a:noFill/>
    <a:ln w="15875">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28E53-644F-4523-91B9-9FC0168FD646}" type="datetimeFigureOut">
              <a:rPr lang="pt-BR" smtClean="0"/>
              <a:t>30/01/2025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2ECFF-117E-4F2E-A4E5-62719CAD9142}" type="slidenum">
              <a:rPr lang="pt-BR" smtClean="0"/>
              <a:t>‹nº›</a:t>
            </a:fld>
            <a:endParaRPr lang="pt-BR"/>
          </a:p>
        </p:txBody>
      </p:sp>
    </p:spTree>
    <p:extLst>
      <p:ext uri="{BB962C8B-B14F-4D97-AF65-F5344CB8AC3E}">
        <p14:creationId xmlns:p14="http://schemas.microsoft.com/office/powerpoint/2010/main" val="174897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CB9BF8-5769-42F5-8682-A0E0E96F99FC}" type="slidenum">
              <a:rPr lang="pt-BR" smtClean="0"/>
              <a:t>12</a:t>
            </a:fld>
            <a:endParaRPr lang="pt-BR"/>
          </a:p>
        </p:txBody>
      </p:sp>
    </p:spTree>
    <p:extLst>
      <p:ext uri="{BB962C8B-B14F-4D97-AF65-F5344CB8AC3E}">
        <p14:creationId xmlns:p14="http://schemas.microsoft.com/office/powerpoint/2010/main" val="409806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CB9BF8-5769-42F5-8682-A0E0E96F99FC}" type="slidenum">
              <a:rPr lang="pt-BR" smtClean="0"/>
              <a:t>39</a:t>
            </a:fld>
            <a:endParaRPr lang="pt-BR"/>
          </a:p>
        </p:txBody>
      </p:sp>
    </p:spTree>
    <p:extLst>
      <p:ext uri="{BB962C8B-B14F-4D97-AF65-F5344CB8AC3E}">
        <p14:creationId xmlns:p14="http://schemas.microsoft.com/office/powerpoint/2010/main" val="318953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CB9BF8-5769-42F5-8682-A0E0E96F99FC}" type="slidenum">
              <a:rPr lang="pt-BR" smtClean="0"/>
              <a:t>40</a:t>
            </a:fld>
            <a:endParaRPr lang="pt-BR"/>
          </a:p>
        </p:txBody>
      </p:sp>
    </p:spTree>
    <p:extLst>
      <p:ext uri="{BB962C8B-B14F-4D97-AF65-F5344CB8AC3E}">
        <p14:creationId xmlns:p14="http://schemas.microsoft.com/office/powerpoint/2010/main" val="298763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1859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420531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937018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495391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325125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916482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525764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906363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740074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781898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044858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1600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392127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662666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313172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727319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11254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867351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8297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570609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987231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0213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4325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31"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925295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78835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54522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476106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889964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631893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168326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692462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13031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47326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8485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720242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09110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352908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008670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499162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70437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5886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634319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890151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066530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6517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085538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593892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321346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845061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766918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433232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633723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437587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023720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40959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80958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88858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52527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634629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636200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50557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14587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216241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576872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333511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827616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6986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713248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641099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510731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997257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523354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631147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396360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927813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861244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225024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09969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437705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371477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268265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315986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62452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324022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848831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607446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902143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369954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72162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339323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247361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964816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056080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587335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7425131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9387800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253267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46404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80323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23678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1752006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539870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52345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197216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84935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135112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837044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8805241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79953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095408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69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68865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501995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48424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3757768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210016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264350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738986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8801837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71835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6855714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452322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8091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554782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9601054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635930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861368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968160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68551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642766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6507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417642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343930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7688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056686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457384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6946746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4613097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673809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8431161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77539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727575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242627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262693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4863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5337255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4149896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5870349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9361554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459157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074706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230955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0754802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151672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9374763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78619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6273136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6673156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566013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317560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032542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7931303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7961351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632674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3726476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3794741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19660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0464804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819155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572327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85085601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00492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1067576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62191529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31"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092713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3525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95291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19882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8054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40099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0846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58854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61479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7644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1995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02163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76258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72037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50872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7563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1114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8122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921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25437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54427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62273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79860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1274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1491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98390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9173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46092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696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59216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48459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39407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42642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58389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09768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16889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05460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3290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3567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52010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62013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245333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423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47036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57076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8624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67179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42365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1204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32651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44981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13621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8354622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869628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44587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9375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807055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17193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434518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7738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779850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70721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35215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79283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242088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13246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68941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06896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68108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8130148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8501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766893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16269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25079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46061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29179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003399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06422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695006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608642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37375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3065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pn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2" Type="http://schemas.openxmlformats.org/officeDocument/2006/relationships/slideLayout" Target="../slideLayouts/slideLayout245.xml"/><Relationship Id="rId16" Type="http://schemas.openxmlformats.org/officeDocument/2006/relationships/image" Target="../media/image2.png"/><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5" Type="http://schemas.openxmlformats.org/officeDocument/2006/relationships/image" Target="../media/image1.png"/><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4">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5">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77953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9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1545799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14147985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34089648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9324844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2160024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29049588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915799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14159609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5902394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37872375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994758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8604473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09791092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46735867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5">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6">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21636322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236872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6062846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926121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18671137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7164012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1715108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1/30/2025</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8037310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8.xml"/><Relationship Id="rId1" Type="http://schemas.openxmlformats.org/officeDocument/2006/relationships/themeOverride" Target="../theme/themeOverride1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85.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85.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85.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85.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85.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85.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85.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85.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96.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96.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6.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96.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96.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7.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8.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9.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slideLayout" Target="../slideLayouts/slideLayout140.xml"/><Relationship Id="rId1" Type="http://schemas.openxmlformats.org/officeDocument/2006/relationships/themeOverride" Target="../theme/themeOverride27.xml"/><Relationship Id="rId6" Type="http://schemas.openxmlformats.org/officeDocument/2006/relationships/image" Target="../media/image7.png"/><Relationship Id="rId5" Type="http://schemas.microsoft.com/office/2014/relationships/chartEx" Target="../charts/chartEx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151.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162.xml"/><Relationship Id="rId1" Type="http://schemas.openxmlformats.org/officeDocument/2006/relationships/themeOverride" Target="../theme/themeOverride29.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173.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184.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195.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06.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17.xml"/><Relationship Id="rId1" Type="http://schemas.openxmlformats.org/officeDocument/2006/relationships/themeOverride" Target="../theme/themeOverride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28.xml"/><Relationship Id="rId1" Type="http://schemas.openxmlformats.org/officeDocument/2006/relationships/themeOverride" Target="../theme/themeOverride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28.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9.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9.xml"/><Relationship Id="rId1" Type="http://schemas.openxmlformats.org/officeDocument/2006/relationships/themeOverride" Target="../theme/themeOverride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50.xml"/><Relationship Id="rId1" Type="http://schemas.openxmlformats.org/officeDocument/2006/relationships/themeOverride" Target="../theme/themeOverr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56.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50.xml"/><Relationship Id="rId1" Type="http://schemas.openxmlformats.org/officeDocument/2006/relationships/themeOverride" Target="../theme/themeOverride40.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50.xml"/><Relationship Id="rId1" Type="http://schemas.openxmlformats.org/officeDocument/2006/relationships/themeOverride" Target="../theme/themeOverride41.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4" name="object 4"/>
          <p:cNvSpPr txBox="1">
            <a:spLocks noGrp="1"/>
          </p:cNvSpPr>
          <p:nvPr>
            <p:ph type="title"/>
          </p:nvPr>
        </p:nvSpPr>
        <p:spPr>
          <a:xfrm>
            <a:off x="198537" y="4740611"/>
            <a:ext cx="5113957" cy="797387"/>
          </a:xfrm>
          <a:prstGeom prst="rect">
            <a:avLst/>
          </a:prstGeom>
        </p:spPr>
        <p:txBody>
          <a:bodyPr vert="horz" wrap="square" lIns="0" tIns="16118" rIns="0" bIns="0" rtlCol="0">
            <a:spAutoFit/>
          </a:bodyPr>
          <a:lstStyle/>
          <a:p>
            <a:pPr marL="16118">
              <a:lnSpc>
                <a:spcPct val="100000"/>
              </a:lnSpc>
              <a:spcBef>
                <a:spcPts val="127"/>
              </a:spcBef>
            </a:pPr>
            <a:r>
              <a:rPr lang="pt-BR" sz="2538" spc="-51" dirty="0">
                <a:solidFill>
                  <a:srgbClr val="F1F1F1"/>
                </a:solidFill>
              </a:rPr>
              <a:t>RELATÓRIO DE INVESTIMENTOS</a:t>
            </a:r>
            <a:endParaRPr sz="2538" dirty="0"/>
          </a:p>
        </p:txBody>
      </p:sp>
      <p:sp>
        <p:nvSpPr>
          <p:cNvPr id="5" name="object 5"/>
          <p:cNvSpPr txBox="1"/>
          <p:nvPr/>
        </p:nvSpPr>
        <p:spPr>
          <a:xfrm>
            <a:off x="198536" y="5537998"/>
            <a:ext cx="2087464" cy="367782"/>
          </a:xfrm>
          <a:prstGeom prst="rect">
            <a:avLst/>
          </a:prstGeom>
        </p:spPr>
        <p:txBody>
          <a:bodyPr vert="horz" wrap="square" lIns="0" tIns="16118" rIns="0" bIns="0" rtlCol="0">
            <a:spAutoFit/>
          </a:bodyPr>
          <a:lstStyle/>
          <a:p>
            <a:pPr marL="16118">
              <a:spcBef>
                <a:spcPts val="127"/>
              </a:spcBef>
            </a:pPr>
            <a:r>
              <a:rPr lang="pt-BR" sz="2284" spc="-44" dirty="0">
                <a:solidFill>
                  <a:srgbClr val="F1F1F1"/>
                </a:solidFill>
                <a:latin typeface="Verdana"/>
                <a:cs typeface="Verdana"/>
              </a:rPr>
              <a:t>Dezembro</a:t>
            </a:r>
            <a:r>
              <a:rPr sz="2284" spc="-44" dirty="0">
                <a:solidFill>
                  <a:srgbClr val="F1F1F1"/>
                </a:solidFill>
                <a:latin typeface="Verdana"/>
                <a:cs typeface="Verdana"/>
              </a:rPr>
              <a:t>/24</a:t>
            </a:r>
            <a:endParaRPr sz="2284" dirty="0">
              <a:latin typeface="Verdana"/>
              <a:cs typeface="Verdana"/>
            </a:endParaRPr>
          </a:p>
        </p:txBody>
      </p:sp>
      <p:sp>
        <p:nvSpPr>
          <p:cNvPr id="6" name="object 6"/>
          <p:cNvSpPr/>
          <p:nvPr/>
        </p:nvSpPr>
        <p:spPr>
          <a:xfrm>
            <a:off x="198537" y="4475839"/>
            <a:ext cx="4777228" cy="176487"/>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pic>
        <p:nvPicPr>
          <p:cNvPr id="18" name="Imagem 17" descr="Imagem de desenho animado&#10;&#10;Descrição gerada automaticamente com confiança média">
            <a:extLst>
              <a:ext uri="{FF2B5EF4-FFF2-40B4-BE49-F238E27FC236}">
                <a16:creationId xmlns:a16="http://schemas.microsoft.com/office/drawing/2014/main" id="{9E4E5AB1-CCB3-EC19-3E60-C34DB4409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37" y="6000060"/>
            <a:ext cx="2976892" cy="670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B34CE503-F785-4CF3-AC41-E128A63520CD}"/>
              </a:ext>
            </a:extLst>
          </p:cNvPr>
          <p:cNvSpPr/>
          <p:nvPr/>
        </p:nvSpPr>
        <p:spPr>
          <a:xfrm>
            <a:off x="388453" y="14725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a:t>
            </a:r>
          </a:p>
        </p:txBody>
      </p:sp>
      <p:sp>
        <p:nvSpPr>
          <p:cNvPr id="7" name="CaixaDeTexto 6">
            <a:extLst>
              <a:ext uri="{FF2B5EF4-FFF2-40B4-BE49-F238E27FC236}">
                <a16:creationId xmlns:a16="http://schemas.microsoft.com/office/drawing/2014/main" id="{87E252DC-C7C0-4315-984D-D15E0DE116BB}"/>
              </a:ext>
            </a:extLst>
          </p:cNvPr>
          <p:cNvSpPr txBox="1"/>
          <p:nvPr/>
        </p:nvSpPr>
        <p:spPr>
          <a:xfrm>
            <a:off x="984802" y="175485"/>
            <a:ext cx="4041913" cy="369332"/>
          </a:xfrm>
          <a:prstGeom prst="rect">
            <a:avLst/>
          </a:prstGeom>
          <a:noFill/>
        </p:spPr>
        <p:txBody>
          <a:bodyPr wrap="square" rtlCol="0">
            <a:spAutoFit/>
          </a:bodyPr>
          <a:lstStyle/>
          <a:p>
            <a:r>
              <a:rPr lang="pt-BR" b="1" u="sng" dirty="0">
                <a:solidFill>
                  <a:schemeClr val="accent1">
                    <a:lumMod val="75000"/>
                  </a:schemeClr>
                </a:solidFill>
              </a:rPr>
              <a:t>DISPONIBILIDADE FINANCEIRA</a:t>
            </a:r>
          </a:p>
        </p:txBody>
      </p:sp>
      <p:sp>
        <p:nvSpPr>
          <p:cNvPr id="10" name="CaixaDeTexto 9">
            <a:extLst>
              <a:ext uri="{FF2B5EF4-FFF2-40B4-BE49-F238E27FC236}">
                <a16:creationId xmlns:a16="http://schemas.microsoft.com/office/drawing/2014/main" id="{DF7B4E50-5F6E-49F2-9842-0C619B098600}"/>
              </a:ext>
            </a:extLst>
          </p:cNvPr>
          <p:cNvSpPr txBox="1"/>
          <p:nvPr/>
        </p:nvSpPr>
        <p:spPr>
          <a:xfrm>
            <a:off x="10257183" y="491098"/>
            <a:ext cx="1900030" cy="307777"/>
          </a:xfrm>
          <a:prstGeom prst="rect">
            <a:avLst/>
          </a:prstGeom>
          <a:noFill/>
        </p:spPr>
        <p:txBody>
          <a:bodyPr wrap="square" rtlCol="0">
            <a:spAutoFit/>
          </a:bodyPr>
          <a:lstStyle/>
          <a:p>
            <a:pPr algn="ctr"/>
            <a:r>
              <a:rPr lang="pt-BR" sz="1400" b="1" dirty="0"/>
              <a:t>Tabela 1.3</a:t>
            </a:r>
          </a:p>
        </p:txBody>
      </p:sp>
      <p:sp>
        <p:nvSpPr>
          <p:cNvPr id="2" name="CaixaDeTexto 1">
            <a:extLst>
              <a:ext uri="{FF2B5EF4-FFF2-40B4-BE49-F238E27FC236}">
                <a16:creationId xmlns:a16="http://schemas.microsoft.com/office/drawing/2014/main" id="{FA4F11EA-1C7F-11BF-B46F-17122E6112AE}"/>
              </a:ext>
            </a:extLst>
          </p:cNvPr>
          <p:cNvSpPr txBox="1"/>
          <p:nvPr/>
        </p:nvSpPr>
        <p:spPr>
          <a:xfrm>
            <a:off x="1026366" y="3059668"/>
            <a:ext cx="5111327" cy="369332"/>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DISTRIBUIÇÃO POR INSTITUIÇÃO FINANCEIRA</a:t>
            </a:r>
          </a:p>
        </p:txBody>
      </p:sp>
      <p:sp>
        <p:nvSpPr>
          <p:cNvPr id="4" name="CaixaDeTexto 3">
            <a:extLst>
              <a:ext uri="{FF2B5EF4-FFF2-40B4-BE49-F238E27FC236}">
                <a16:creationId xmlns:a16="http://schemas.microsoft.com/office/drawing/2014/main" id="{B70F67D9-72AA-DFED-2CD0-1E42CC76F3A7}"/>
              </a:ext>
            </a:extLst>
          </p:cNvPr>
          <p:cNvSpPr txBox="1"/>
          <p:nvPr/>
        </p:nvSpPr>
        <p:spPr>
          <a:xfrm>
            <a:off x="388452" y="3575457"/>
            <a:ext cx="11167444" cy="1200329"/>
          </a:xfrm>
          <a:prstGeom prst="rect">
            <a:avLst/>
          </a:prstGeom>
          <a:noFill/>
        </p:spPr>
        <p:txBody>
          <a:bodyPr wrap="square" rtlCol="0">
            <a:spAutoFit/>
          </a:bodyPr>
          <a:lstStyle/>
          <a:p>
            <a:pPr algn="just"/>
            <a:r>
              <a:rPr lang="pt-BR" dirty="0"/>
              <a:t>Conforme demonstrado na</a:t>
            </a:r>
            <a:r>
              <a:rPr lang="pt-BR" b="1" dirty="0"/>
              <a:t> Tabela 2</a:t>
            </a:r>
            <a:r>
              <a:rPr lang="pt-BR" dirty="0"/>
              <a:t>, a seguir,</a:t>
            </a:r>
            <a:r>
              <a:rPr lang="pt-BR" b="1" dirty="0"/>
              <a:t> </a:t>
            </a:r>
            <a:r>
              <a:rPr lang="pt-BR" dirty="0"/>
              <a:t> os recursos do Fundo Previdenciário Capitalizado estão distribuídos entre oito instituições administradoras de recursos, das quais três são também gestoras de recursos. A maior participação na carteira é do Tesouro Nacional com 39,25% considerando as compras de Títulos Públicos Federais seguido pelo Banco do Brasil com 27,94% dos recursos.</a:t>
            </a:r>
            <a:endParaRPr lang="pt-BR" b="1" dirty="0"/>
          </a:p>
        </p:txBody>
      </p:sp>
      <p:sp>
        <p:nvSpPr>
          <p:cNvPr id="5" name="Retângulo 4">
            <a:extLst>
              <a:ext uri="{FF2B5EF4-FFF2-40B4-BE49-F238E27FC236}">
                <a16:creationId xmlns:a16="http://schemas.microsoft.com/office/drawing/2014/main" id="{145D2F69-A8C2-28F5-0C22-CAAC23B6E7C4}"/>
              </a:ext>
            </a:extLst>
          </p:cNvPr>
          <p:cNvSpPr/>
          <p:nvPr/>
        </p:nvSpPr>
        <p:spPr>
          <a:xfrm>
            <a:off x="388453" y="3031435"/>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a:t>
            </a:r>
          </a:p>
        </p:txBody>
      </p:sp>
      <p:graphicFrame>
        <p:nvGraphicFramePr>
          <p:cNvPr id="8" name="Tabela 7">
            <a:extLst>
              <a:ext uri="{FF2B5EF4-FFF2-40B4-BE49-F238E27FC236}">
                <a16:creationId xmlns:a16="http://schemas.microsoft.com/office/drawing/2014/main" id="{5697EB73-B6DB-93D8-A8CD-AE8B6D0FE8C4}"/>
              </a:ext>
            </a:extLst>
          </p:cNvPr>
          <p:cNvGraphicFramePr>
            <a:graphicFrameLocks noGrp="1"/>
          </p:cNvGraphicFramePr>
          <p:nvPr>
            <p:extLst>
              <p:ext uri="{D42A27DB-BD31-4B8C-83A1-F6EECF244321}">
                <p14:modId xmlns:p14="http://schemas.microsoft.com/office/powerpoint/2010/main" val="3185449920"/>
              </p:ext>
            </p:extLst>
          </p:nvPr>
        </p:nvGraphicFramePr>
        <p:xfrm>
          <a:off x="388451" y="783567"/>
          <a:ext cx="11167445" cy="1676400"/>
        </p:xfrm>
        <a:graphic>
          <a:graphicData uri="http://schemas.openxmlformats.org/drawingml/2006/table">
            <a:tbl>
              <a:tblPr/>
              <a:tblGrid>
                <a:gridCol w="2171142">
                  <a:extLst>
                    <a:ext uri="{9D8B030D-6E8A-4147-A177-3AD203B41FA5}">
                      <a16:colId xmlns:a16="http://schemas.microsoft.com/office/drawing/2014/main" val="3419721430"/>
                    </a:ext>
                  </a:extLst>
                </a:gridCol>
                <a:gridCol w="1182759">
                  <a:extLst>
                    <a:ext uri="{9D8B030D-6E8A-4147-A177-3AD203B41FA5}">
                      <a16:colId xmlns:a16="http://schemas.microsoft.com/office/drawing/2014/main" val="1388296545"/>
                    </a:ext>
                  </a:extLst>
                </a:gridCol>
                <a:gridCol w="1136916">
                  <a:extLst>
                    <a:ext uri="{9D8B030D-6E8A-4147-A177-3AD203B41FA5}">
                      <a16:colId xmlns:a16="http://schemas.microsoft.com/office/drawing/2014/main" val="3780915407"/>
                    </a:ext>
                  </a:extLst>
                </a:gridCol>
                <a:gridCol w="1393639">
                  <a:extLst>
                    <a:ext uri="{9D8B030D-6E8A-4147-A177-3AD203B41FA5}">
                      <a16:colId xmlns:a16="http://schemas.microsoft.com/office/drawing/2014/main" val="1780918028"/>
                    </a:ext>
                  </a:extLst>
                </a:gridCol>
                <a:gridCol w="1138749">
                  <a:extLst>
                    <a:ext uri="{9D8B030D-6E8A-4147-A177-3AD203B41FA5}">
                      <a16:colId xmlns:a16="http://schemas.microsoft.com/office/drawing/2014/main" val="1014597719"/>
                    </a:ext>
                  </a:extLst>
                </a:gridCol>
                <a:gridCol w="1122246">
                  <a:extLst>
                    <a:ext uri="{9D8B030D-6E8A-4147-A177-3AD203B41FA5}">
                      <a16:colId xmlns:a16="http://schemas.microsoft.com/office/drawing/2014/main" val="3886095511"/>
                    </a:ext>
                  </a:extLst>
                </a:gridCol>
                <a:gridCol w="1496328">
                  <a:extLst>
                    <a:ext uri="{9D8B030D-6E8A-4147-A177-3AD203B41FA5}">
                      <a16:colId xmlns:a16="http://schemas.microsoft.com/office/drawing/2014/main" val="2000951538"/>
                    </a:ext>
                  </a:extLst>
                </a:gridCol>
                <a:gridCol w="718823">
                  <a:extLst>
                    <a:ext uri="{9D8B030D-6E8A-4147-A177-3AD203B41FA5}">
                      <a16:colId xmlns:a16="http://schemas.microsoft.com/office/drawing/2014/main" val="2363907533"/>
                    </a:ext>
                  </a:extLst>
                </a:gridCol>
                <a:gridCol w="806843">
                  <a:extLst>
                    <a:ext uri="{9D8B030D-6E8A-4147-A177-3AD203B41FA5}">
                      <a16:colId xmlns:a16="http://schemas.microsoft.com/office/drawing/2014/main" val="3380968163"/>
                    </a:ext>
                  </a:extLst>
                </a:gridCol>
              </a:tblGrid>
              <a:tr h="103636">
                <a:tc>
                  <a:txBody>
                    <a:bodyPr/>
                    <a:lstStyle/>
                    <a:p>
                      <a:pPr algn="l" fontAlgn="b"/>
                      <a:r>
                        <a:rPr lang="pt-BR" sz="1100" b="1" i="0" u="none" strike="noStrike">
                          <a:solidFill>
                            <a:srgbClr val="FFFFFF"/>
                          </a:solidFill>
                          <a:effectLst/>
                          <a:latin typeface="Calibri" panose="020F0502020204030204" pitchFamily="34" charset="0"/>
                        </a:rPr>
                        <a:t>Banco</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Saldo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extLst>
                  <a:ext uri="{0D108BD9-81ED-4DB2-BD59-A6C34878D82A}">
                    <a16:rowId xmlns:a16="http://schemas.microsoft.com/office/drawing/2014/main" val="2995641857"/>
                  </a:ext>
                </a:extLst>
              </a:tr>
              <a:tr h="108818">
                <a:tc>
                  <a:txBody>
                    <a:bodyPr/>
                    <a:lstStyle/>
                    <a:p>
                      <a:pPr algn="l" fontAlgn="b"/>
                      <a:r>
                        <a:rPr lang="pt-BR" sz="1100" b="0" i="0" u="none" strike="noStrike">
                          <a:solidFill>
                            <a:srgbClr val="000000"/>
                          </a:solidFill>
                          <a:effectLst/>
                          <a:latin typeface="Calibri" panose="020F0502020204030204" pitchFamily="34" charset="0"/>
                        </a:rPr>
                        <a:t>CC 22484-7 - BANCO DO BRASIL</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latin typeface="Calibri" panose="020F0502020204030204" pitchFamily="34" charset="0"/>
                        </a:rPr>
                        <a:t>R$ 0,00</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914085965"/>
                  </a:ext>
                </a:extLst>
              </a:tr>
              <a:tr h="108818">
                <a:tc>
                  <a:txBody>
                    <a:bodyPr/>
                    <a:lstStyle/>
                    <a:p>
                      <a:pPr algn="l" fontAlgn="b"/>
                      <a:r>
                        <a:rPr lang="pt-BR" sz="1100" b="0" i="0" u="none" strike="noStrike">
                          <a:solidFill>
                            <a:srgbClr val="000000"/>
                          </a:solidFill>
                          <a:effectLst/>
                          <a:latin typeface="Calibri" panose="020F0502020204030204" pitchFamily="34" charset="0"/>
                        </a:rPr>
                        <a:t>CC 71747-9 - BANCO DO BRASIL</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latin typeface="Calibri" panose="020F0502020204030204" pitchFamily="34" charset="0"/>
                        </a:rPr>
                        <a:t>R$ 0,00</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91405538"/>
                  </a:ext>
                </a:extLst>
              </a:tr>
              <a:tr h="108818">
                <a:tc>
                  <a:txBody>
                    <a:bodyPr/>
                    <a:lstStyle/>
                    <a:p>
                      <a:pPr algn="l" fontAlgn="b"/>
                      <a:r>
                        <a:rPr lang="pt-BR" sz="1100" b="0" i="0" u="none" strike="noStrike">
                          <a:solidFill>
                            <a:srgbClr val="000000"/>
                          </a:solidFill>
                          <a:effectLst/>
                          <a:latin typeface="Calibri" panose="020F0502020204030204" pitchFamily="34" charset="0"/>
                        </a:rPr>
                        <a:t>CC 00000040-6 CAIXA ECONOMICA</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latin typeface="Calibri" panose="020F0502020204030204" pitchFamily="34" charset="0"/>
                        </a:rPr>
                        <a:t>R$ 0,00</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29520"/>
                  </a:ext>
                </a:extLst>
              </a:tr>
              <a:tr h="108818">
                <a:tc>
                  <a:txBody>
                    <a:bodyPr/>
                    <a:lstStyle/>
                    <a:p>
                      <a:pPr algn="l" fontAlgn="b"/>
                      <a:r>
                        <a:rPr lang="pt-BR" sz="1100" b="0" i="0" u="none" strike="noStrike">
                          <a:solidFill>
                            <a:srgbClr val="000000"/>
                          </a:solidFill>
                          <a:effectLst/>
                          <a:latin typeface="Calibri" panose="020F0502020204030204" pitchFamily="34" charset="0"/>
                        </a:rPr>
                        <a:t>CC 00000098-8 CAIXA ECONOMICA</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latin typeface="Calibri" panose="020F0502020204030204" pitchFamily="34" charset="0"/>
                        </a:rPr>
                        <a:t>R$ 0,00</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21029498"/>
                  </a:ext>
                </a:extLst>
              </a:tr>
              <a:tr h="108818">
                <a:tc>
                  <a:txBody>
                    <a:bodyPr/>
                    <a:lstStyle/>
                    <a:p>
                      <a:pPr algn="l" fontAlgn="b"/>
                      <a:r>
                        <a:rPr lang="pt-BR" sz="1100" b="0" i="0" u="none" strike="noStrike">
                          <a:solidFill>
                            <a:srgbClr val="000000"/>
                          </a:solidFill>
                          <a:effectLst/>
                          <a:latin typeface="Calibri" panose="020F0502020204030204" pitchFamily="34" charset="0"/>
                        </a:rPr>
                        <a:t>CC 290000974 - BANCO SANTANDER</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latin typeface="Calibri" panose="020F0502020204030204" pitchFamily="34" charset="0"/>
                        </a:rPr>
                        <a:t>R$ 0,00</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228569075"/>
                  </a:ext>
                </a:extLst>
              </a:tr>
              <a:tr h="108818">
                <a:tc>
                  <a:txBody>
                    <a:bodyPr/>
                    <a:lstStyle/>
                    <a:p>
                      <a:pPr algn="l" fontAlgn="b"/>
                      <a:r>
                        <a:rPr lang="pt-BR" sz="1100" b="0" i="0" u="none" strike="noStrike">
                          <a:solidFill>
                            <a:srgbClr val="000000"/>
                          </a:solidFill>
                          <a:effectLst/>
                          <a:latin typeface="Calibri" panose="020F0502020204030204" pitchFamily="34" charset="0"/>
                        </a:rPr>
                        <a:t>CC 290000981 - BANCO SANTANDER</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latin typeface="Calibri" panose="020F0502020204030204" pitchFamily="34" charset="0"/>
                        </a:rPr>
                        <a:t>R$ 6.838,81</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68256696"/>
                  </a:ext>
                </a:extLst>
              </a:tr>
              <a:tr h="108818">
                <a:tc>
                  <a:txBody>
                    <a:bodyPr/>
                    <a:lstStyle/>
                    <a:p>
                      <a:pPr algn="l" fontAlgn="b"/>
                      <a:r>
                        <a:rPr lang="pt-BR" sz="1100" b="0" i="0" u="none" strike="noStrike">
                          <a:solidFill>
                            <a:srgbClr val="000000"/>
                          </a:solidFill>
                          <a:effectLst/>
                          <a:latin typeface="Calibri" panose="020F0502020204030204" pitchFamily="34" charset="0"/>
                        </a:rPr>
                        <a:t>CC 90002-7 - BANCO ITAÚ</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latin typeface="Arial" panose="020B0604020202020204" pitchFamily="34" charset="0"/>
                        </a:rPr>
                        <a:t>0,001%</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latin typeface="Calibri" panose="020F0502020204030204" pitchFamily="34" charset="0"/>
                        </a:rPr>
                        <a:t>R$ 0,00</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0534898"/>
                  </a:ext>
                </a:extLst>
              </a:tr>
              <a:tr h="108818">
                <a:tc>
                  <a:txBody>
                    <a:bodyPr/>
                    <a:lstStyle/>
                    <a:p>
                      <a:pPr algn="l" fontAlgn="b"/>
                      <a:r>
                        <a:rPr lang="pt-BR" sz="1100" b="1" i="0" u="none" strike="noStrike">
                          <a:solidFill>
                            <a:srgbClr val="FFFFFF"/>
                          </a:solidFill>
                          <a:effectLst/>
                          <a:latin typeface="Calibri" panose="020F0502020204030204" pitchFamily="34" charset="0"/>
                        </a:rPr>
                        <a:t>Saldo Conta Corrente</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latin typeface="Calibri" panose="020F0502020204030204" pitchFamily="34" charset="0"/>
                        </a:rPr>
                        <a:t>R$ 6.838,81</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extLst>
                  <a:ext uri="{0D108BD9-81ED-4DB2-BD59-A6C34878D82A}">
                    <a16:rowId xmlns:a16="http://schemas.microsoft.com/office/drawing/2014/main" val="1177703448"/>
                  </a:ext>
                </a:extLst>
              </a:tr>
              <a:tr h="108818">
                <a:tc>
                  <a:txBody>
                    <a:bodyPr/>
                    <a:lstStyle/>
                    <a:p>
                      <a:pPr algn="l" fontAlgn="b"/>
                      <a:r>
                        <a:rPr lang="pt-BR" sz="1100" b="1" i="0" u="none" strike="noStrike">
                          <a:solidFill>
                            <a:srgbClr val="FFFFFF"/>
                          </a:solidFill>
                          <a:effectLst/>
                          <a:latin typeface="Calibri" panose="020F0502020204030204" pitchFamily="34" charset="0"/>
                        </a:rPr>
                        <a:t>TOTAL FUNDO PREVIDENCIÁRIO</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latin typeface="Calibri" panose="020F0502020204030204" pitchFamily="34" charset="0"/>
                        </a:rPr>
                        <a:t>100,00%</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latin typeface="Calibri" panose="020F0502020204030204" pitchFamily="34" charset="0"/>
                        </a:rPr>
                        <a:t>R$ 904.382.063,14</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tc>
                  <a:txBody>
                    <a:bodyPr/>
                    <a:lstStyle/>
                    <a:p>
                      <a:pPr algn="l" fontAlgn="b"/>
                      <a:r>
                        <a:rPr lang="pt-BR" sz="1100" b="1" i="0" u="none" strike="noStrike" dirty="0">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366092"/>
                    </a:solidFill>
                  </a:tcPr>
                </a:tc>
                <a:extLst>
                  <a:ext uri="{0D108BD9-81ED-4DB2-BD59-A6C34878D82A}">
                    <a16:rowId xmlns:a16="http://schemas.microsoft.com/office/drawing/2014/main" val="2467884781"/>
                  </a:ext>
                </a:extLst>
              </a:tr>
            </a:tbl>
          </a:graphicData>
        </a:graphic>
      </p:graphicFrame>
    </p:spTree>
    <p:extLst>
      <p:ext uri="{BB962C8B-B14F-4D97-AF65-F5344CB8AC3E}">
        <p14:creationId xmlns:p14="http://schemas.microsoft.com/office/powerpoint/2010/main" val="223022220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E629DC5-1D40-4029-A2B7-8271D942A7F9}"/>
              </a:ext>
            </a:extLst>
          </p:cNvPr>
          <p:cNvSpPr/>
          <p:nvPr/>
        </p:nvSpPr>
        <p:spPr>
          <a:xfrm>
            <a:off x="388324" y="318307"/>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2.1</a:t>
            </a:r>
          </a:p>
        </p:txBody>
      </p:sp>
      <p:sp>
        <p:nvSpPr>
          <p:cNvPr id="5" name="CaixaDeTexto 4">
            <a:extLst>
              <a:ext uri="{FF2B5EF4-FFF2-40B4-BE49-F238E27FC236}">
                <a16:creationId xmlns:a16="http://schemas.microsoft.com/office/drawing/2014/main" id="{666DC433-DA19-4E67-A4B2-A119CAF31BD8}"/>
              </a:ext>
            </a:extLst>
          </p:cNvPr>
          <p:cNvSpPr txBox="1"/>
          <p:nvPr/>
        </p:nvSpPr>
        <p:spPr>
          <a:xfrm>
            <a:off x="984673" y="346540"/>
            <a:ext cx="6568652" cy="369332"/>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FUNDO PREVIDENCIÁRIO CAPITALIZADO - ADMINISTRADORES</a:t>
            </a:r>
          </a:p>
        </p:txBody>
      </p:sp>
      <p:sp>
        <p:nvSpPr>
          <p:cNvPr id="7" name="Retângulo 6">
            <a:extLst>
              <a:ext uri="{FF2B5EF4-FFF2-40B4-BE49-F238E27FC236}">
                <a16:creationId xmlns:a16="http://schemas.microsoft.com/office/drawing/2014/main" id="{B91235D4-72ED-4F0F-BCDA-1ADC38D8C69B}"/>
              </a:ext>
            </a:extLst>
          </p:cNvPr>
          <p:cNvSpPr/>
          <p:nvPr/>
        </p:nvSpPr>
        <p:spPr>
          <a:xfrm>
            <a:off x="388324" y="296127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2.2</a:t>
            </a:r>
          </a:p>
        </p:txBody>
      </p:sp>
      <p:sp>
        <p:nvSpPr>
          <p:cNvPr id="8" name="CaixaDeTexto 7">
            <a:extLst>
              <a:ext uri="{FF2B5EF4-FFF2-40B4-BE49-F238E27FC236}">
                <a16:creationId xmlns:a16="http://schemas.microsoft.com/office/drawing/2014/main" id="{5412FAA8-E7DB-44C4-B179-3ECF9AD05ABF}"/>
              </a:ext>
            </a:extLst>
          </p:cNvPr>
          <p:cNvSpPr txBox="1"/>
          <p:nvPr/>
        </p:nvSpPr>
        <p:spPr>
          <a:xfrm>
            <a:off x="984673" y="2962615"/>
            <a:ext cx="6054305" cy="369332"/>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FUNDO PREVIDENCIÁRIO CAPITALIZADO - GESTORES</a:t>
            </a:r>
          </a:p>
        </p:txBody>
      </p:sp>
      <p:sp>
        <p:nvSpPr>
          <p:cNvPr id="10" name="CaixaDeTexto 9">
            <a:extLst>
              <a:ext uri="{FF2B5EF4-FFF2-40B4-BE49-F238E27FC236}">
                <a16:creationId xmlns:a16="http://schemas.microsoft.com/office/drawing/2014/main" id="{A8EB3A1C-FFC6-40DE-ACDD-A702255A2C51}"/>
              </a:ext>
            </a:extLst>
          </p:cNvPr>
          <p:cNvSpPr txBox="1"/>
          <p:nvPr/>
        </p:nvSpPr>
        <p:spPr>
          <a:xfrm>
            <a:off x="10257312" y="359848"/>
            <a:ext cx="1900030" cy="307777"/>
          </a:xfrm>
          <a:prstGeom prst="rect">
            <a:avLst/>
          </a:prstGeom>
          <a:noFill/>
        </p:spPr>
        <p:txBody>
          <a:bodyPr wrap="square" rtlCol="0">
            <a:spAutoFit/>
          </a:bodyPr>
          <a:lstStyle/>
          <a:p>
            <a:pPr algn="ctr"/>
            <a:r>
              <a:rPr lang="pt-BR" sz="1400" b="1" dirty="0"/>
              <a:t>Tabela 2</a:t>
            </a:r>
          </a:p>
        </p:txBody>
      </p:sp>
      <p:sp>
        <p:nvSpPr>
          <p:cNvPr id="11" name="CaixaDeTexto 10">
            <a:extLst>
              <a:ext uri="{FF2B5EF4-FFF2-40B4-BE49-F238E27FC236}">
                <a16:creationId xmlns:a16="http://schemas.microsoft.com/office/drawing/2014/main" id="{E4EAF470-B55A-4A70-8295-5F5FFD12CA8B}"/>
              </a:ext>
            </a:extLst>
          </p:cNvPr>
          <p:cNvSpPr txBox="1"/>
          <p:nvPr/>
        </p:nvSpPr>
        <p:spPr>
          <a:xfrm>
            <a:off x="10168529" y="2993392"/>
            <a:ext cx="1900030" cy="307777"/>
          </a:xfrm>
          <a:prstGeom prst="rect">
            <a:avLst/>
          </a:prstGeom>
          <a:noFill/>
        </p:spPr>
        <p:txBody>
          <a:bodyPr wrap="square" rtlCol="0">
            <a:spAutoFit/>
          </a:bodyPr>
          <a:lstStyle/>
          <a:p>
            <a:pPr algn="ctr"/>
            <a:r>
              <a:rPr lang="pt-BR" sz="1400" b="1" dirty="0"/>
              <a:t>Tabela 2.2</a:t>
            </a:r>
          </a:p>
        </p:txBody>
      </p:sp>
      <p:graphicFrame>
        <p:nvGraphicFramePr>
          <p:cNvPr id="6" name="Tabela 5">
            <a:extLst>
              <a:ext uri="{FF2B5EF4-FFF2-40B4-BE49-F238E27FC236}">
                <a16:creationId xmlns:a16="http://schemas.microsoft.com/office/drawing/2014/main" id="{FFD117AE-7246-0F67-7F98-B19B3CE2D75A}"/>
              </a:ext>
            </a:extLst>
          </p:cNvPr>
          <p:cNvGraphicFramePr>
            <a:graphicFrameLocks noGrp="1"/>
          </p:cNvGraphicFramePr>
          <p:nvPr>
            <p:extLst>
              <p:ext uri="{D42A27DB-BD31-4B8C-83A1-F6EECF244321}">
                <p14:modId xmlns:p14="http://schemas.microsoft.com/office/powerpoint/2010/main" val="3065411755"/>
              </p:ext>
            </p:extLst>
          </p:nvPr>
        </p:nvGraphicFramePr>
        <p:xfrm>
          <a:off x="382798" y="743290"/>
          <a:ext cx="11180082" cy="2219325"/>
        </p:xfrm>
        <a:graphic>
          <a:graphicData uri="http://schemas.openxmlformats.org/drawingml/2006/table">
            <a:tbl>
              <a:tblPr/>
              <a:tblGrid>
                <a:gridCol w="5405152">
                  <a:extLst>
                    <a:ext uri="{9D8B030D-6E8A-4147-A177-3AD203B41FA5}">
                      <a16:colId xmlns:a16="http://schemas.microsoft.com/office/drawing/2014/main" val="436375424"/>
                    </a:ext>
                  </a:extLst>
                </a:gridCol>
                <a:gridCol w="2944530">
                  <a:extLst>
                    <a:ext uri="{9D8B030D-6E8A-4147-A177-3AD203B41FA5}">
                      <a16:colId xmlns:a16="http://schemas.microsoft.com/office/drawing/2014/main" val="3485306322"/>
                    </a:ext>
                  </a:extLst>
                </a:gridCol>
                <a:gridCol w="2830400">
                  <a:extLst>
                    <a:ext uri="{9D8B030D-6E8A-4147-A177-3AD203B41FA5}">
                      <a16:colId xmlns:a16="http://schemas.microsoft.com/office/drawing/2014/main" val="2221069264"/>
                    </a:ext>
                  </a:extLst>
                </a:gridCol>
              </a:tblGrid>
              <a:tr h="209550">
                <a:tc>
                  <a:txBody>
                    <a:bodyPr/>
                    <a:lstStyle/>
                    <a:p>
                      <a:pPr algn="l" fontAlgn="b"/>
                      <a:r>
                        <a:rPr lang="pt-BR" sz="1200" b="1" i="0" u="none" strike="noStrike">
                          <a:solidFill>
                            <a:srgbClr val="000000"/>
                          </a:solidFill>
                          <a:effectLst/>
                          <a:latin typeface="Calibri" panose="020F0502020204030204" pitchFamily="34" charset="0"/>
                        </a:rPr>
                        <a:t>2.1 Fundo Previdenciário - Administradores</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3387273"/>
                  </a:ext>
                </a:extLst>
              </a:tr>
              <a:tr h="200025">
                <a:tc>
                  <a:txBody>
                    <a:bodyPr/>
                    <a:lstStyle/>
                    <a:p>
                      <a:pPr algn="l" fontAlgn="b"/>
                      <a:r>
                        <a:rPr lang="pt-BR" sz="1200" b="0" i="0" u="none" strike="noStrike">
                          <a:solidFill>
                            <a:srgbClr val="000000"/>
                          </a:solidFill>
                          <a:effectLst/>
                          <a:latin typeface="Calibri" panose="020F0502020204030204" pitchFamily="34" charset="0"/>
                        </a:rPr>
                        <a:t>BB DTVM (GRUPO BANCO DO BRASIL)</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252.709.103,32 </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pt-BR" sz="1200" b="0" i="0" u="none" strike="noStrike">
                          <a:solidFill>
                            <a:srgbClr val="000000"/>
                          </a:solidFill>
                          <a:effectLst/>
                          <a:latin typeface="Calibri" panose="020F0502020204030204" pitchFamily="34" charset="0"/>
                        </a:rPr>
                        <a:t>27,94%</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23084454"/>
                  </a:ext>
                </a:extLst>
              </a:tr>
              <a:tr h="200025">
                <a:tc>
                  <a:txBody>
                    <a:bodyPr/>
                    <a:lstStyle/>
                    <a:p>
                      <a:pPr algn="l" fontAlgn="b"/>
                      <a:r>
                        <a:rPr lang="pt-BR" sz="1200" b="0" i="0" u="none" strike="noStrike">
                          <a:solidFill>
                            <a:srgbClr val="000000"/>
                          </a:solidFill>
                          <a:effectLst/>
                          <a:latin typeface="Calibri" panose="020F0502020204030204" pitchFamily="34" charset="0"/>
                        </a:rPr>
                        <a:t>TESOURO NACIONAL </a:t>
                      </a:r>
                    </a:p>
                  </a:txBody>
                  <a:tcPr marL="0" marR="0" marT="0"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354.952.604,05 </a:t>
                      </a:r>
                    </a:p>
                  </a:txBody>
                  <a:tcPr marL="0" marR="0" marT="0"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39,25%</a:t>
                      </a:r>
                    </a:p>
                  </a:txBody>
                  <a:tcPr marL="0" marR="0" marT="0" marB="0" anchor="b">
                    <a:lnL>
                      <a:noFill/>
                    </a:lnL>
                    <a:lnR>
                      <a:noFill/>
                    </a:lnR>
                    <a:lnT>
                      <a:noFill/>
                    </a:lnT>
                    <a:lnB>
                      <a:noFill/>
                    </a:lnB>
                    <a:noFill/>
                  </a:tcPr>
                </a:tc>
                <a:extLst>
                  <a:ext uri="{0D108BD9-81ED-4DB2-BD59-A6C34878D82A}">
                    <a16:rowId xmlns:a16="http://schemas.microsoft.com/office/drawing/2014/main" val="1097453500"/>
                  </a:ext>
                </a:extLst>
              </a:tr>
              <a:tr h="200025">
                <a:tc>
                  <a:txBody>
                    <a:bodyPr/>
                    <a:lstStyle/>
                    <a:p>
                      <a:pPr algn="l" fontAlgn="b"/>
                      <a:r>
                        <a:rPr lang="pt-BR" sz="1200" b="0" i="0" u="none" strike="noStrike">
                          <a:solidFill>
                            <a:srgbClr val="000000"/>
                          </a:solidFill>
                          <a:effectLst/>
                          <a:latin typeface="Calibri" panose="020F0502020204030204" pitchFamily="34" charset="0"/>
                        </a:rPr>
                        <a:t>CAIXA ECONOMICA FEDERAL</a:t>
                      </a:r>
                    </a:p>
                  </a:txBody>
                  <a:tcPr marL="0" marR="0" marT="0"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134.091.009,99 </a:t>
                      </a:r>
                    </a:p>
                  </a:txBody>
                  <a:tcPr marL="0" marR="0" marT="0"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14,83%</a:t>
                      </a:r>
                    </a:p>
                  </a:txBody>
                  <a:tcPr marL="0" marR="0" marT="0" marB="0" anchor="b">
                    <a:lnL>
                      <a:noFill/>
                    </a:lnL>
                    <a:lnR>
                      <a:noFill/>
                    </a:lnR>
                    <a:lnT>
                      <a:noFill/>
                    </a:lnT>
                    <a:lnB>
                      <a:noFill/>
                    </a:lnB>
                    <a:noFill/>
                  </a:tcPr>
                </a:tc>
                <a:extLst>
                  <a:ext uri="{0D108BD9-81ED-4DB2-BD59-A6C34878D82A}">
                    <a16:rowId xmlns:a16="http://schemas.microsoft.com/office/drawing/2014/main" val="3945440063"/>
                  </a:ext>
                </a:extLst>
              </a:tr>
              <a:tr h="200025">
                <a:tc>
                  <a:txBody>
                    <a:bodyPr/>
                    <a:lstStyle/>
                    <a:p>
                      <a:pPr algn="l" fontAlgn="b"/>
                      <a:r>
                        <a:rPr lang="pt-BR" sz="1200" b="0" i="0" u="none" strike="noStrike">
                          <a:solidFill>
                            <a:srgbClr val="000000"/>
                          </a:solidFill>
                          <a:effectLst/>
                          <a:latin typeface="Calibri" panose="020F0502020204030204" pitchFamily="34" charset="0"/>
                        </a:rPr>
                        <a:t>BEM DTVM LTDA</a:t>
                      </a:r>
                    </a:p>
                  </a:txBody>
                  <a:tcPr marL="0" marR="0" marT="0"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74.067.171,73 </a:t>
                      </a:r>
                    </a:p>
                  </a:txBody>
                  <a:tcPr marL="0" marR="0" marT="0"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8,19%</a:t>
                      </a:r>
                    </a:p>
                  </a:txBody>
                  <a:tcPr marL="0" marR="0" marT="0" marB="0" anchor="b">
                    <a:lnL>
                      <a:noFill/>
                    </a:lnL>
                    <a:lnR>
                      <a:noFill/>
                    </a:lnR>
                    <a:lnT>
                      <a:noFill/>
                    </a:lnT>
                    <a:lnB>
                      <a:noFill/>
                    </a:lnB>
                    <a:noFill/>
                  </a:tcPr>
                </a:tc>
                <a:extLst>
                  <a:ext uri="{0D108BD9-81ED-4DB2-BD59-A6C34878D82A}">
                    <a16:rowId xmlns:a16="http://schemas.microsoft.com/office/drawing/2014/main" val="2914227929"/>
                  </a:ext>
                </a:extLst>
              </a:tr>
              <a:tr h="200025">
                <a:tc>
                  <a:txBody>
                    <a:bodyPr/>
                    <a:lstStyle/>
                    <a:p>
                      <a:pPr algn="l" fontAlgn="b"/>
                      <a:r>
                        <a:rPr lang="pt-BR" sz="1200" b="0" i="0" u="none" strike="noStrike">
                          <a:solidFill>
                            <a:srgbClr val="000000"/>
                          </a:solidFill>
                          <a:effectLst/>
                          <a:latin typeface="Calibri" panose="020F0502020204030204" pitchFamily="34" charset="0"/>
                        </a:rPr>
                        <a:t>BTG PACTUAL SERVIÇOS FINANCEIROS</a:t>
                      </a:r>
                    </a:p>
                  </a:txBody>
                  <a:tcPr marL="0" marR="0" marT="0"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42.235.166,77 </a:t>
                      </a:r>
                    </a:p>
                  </a:txBody>
                  <a:tcPr marL="0" marR="0" marT="0"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4,67%</a:t>
                      </a:r>
                    </a:p>
                  </a:txBody>
                  <a:tcPr marL="0" marR="0" marT="0" marB="0" anchor="b">
                    <a:lnL>
                      <a:noFill/>
                    </a:lnL>
                    <a:lnR>
                      <a:noFill/>
                    </a:lnR>
                    <a:lnT>
                      <a:noFill/>
                    </a:lnT>
                    <a:lnB>
                      <a:noFill/>
                    </a:lnB>
                    <a:noFill/>
                  </a:tcPr>
                </a:tc>
                <a:extLst>
                  <a:ext uri="{0D108BD9-81ED-4DB2-BD59-A6C34878D82A}">
                    <a16:rowId xmlns:a16="http://schemas.microsoft.com/office/drawing/2014/main" val="128088405"/>
                  </a:ext>
                </a:extLst>
              </a:tr>
              <a:tr h="200025">
                <a:tc>
                  <a:txBody>
                    <a:bodyPr/>
                    <a:lstStyle/>
                    <a:p>
                      <a:pPr algn="l" fontAlgn="b"/>
                      <a:r>
                        <a:rPr lang="pt-BR" sz="1200" b="0" i="0" u="none" strike="noStrike">
                          <a:solidFill>
                            <a:srgbClr val="000000"/>
                          </a:solidFill>
                          <a:effectLst/>
                          <a:latin typeface="Calibri" panose="020F0502020204030204" pitchFamily="34" charset="0"/>
                        </a:rPr>
                        <a:t>SANTANDER CACEIS (GRUPO SANTANDER)</a:t>
                      </a:r>
                    </a:p>
                  </a:txBody>
                  <a:tcPr marL="0" marR="0" marT="0"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19.321.770,95 </a:t>
                      </a:r>
                    </a:p>
                  </a:txBody>
                  <a:tcPr marL="0" marR="0" marT="0"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2,14%</a:t>
                      </a:r>
                    </a:p>
                  </a:txBody>
                  <a:tcPr marL="0" marR="0" marT="0" marB="0" anchor="b">
                    <a:lnL>
                      <a:noFill/>
                    </a:lnL>
                    <a:lnR>
                      <a:noFill/>
                    </a:lnR>
                    <a:lnT>
                      <a:noFill/>
                    </a:lnT>
                    <a:lnB>
                      <a:noFill/>
                    </a:lnB>
                    <a:noFill/>
                  </a:tcPr>
                </a:tc>
                <a:extLst>
                  <a:ext uri="{0D108BD9-81ED-4DB2-BD59-A6C34878D82A}">
                    <a16:rowId xmlns:a16="http://schemas.microsoft.com/office/drawing/2014/main" val="1071040009"/>
                  </a:ext>
                </a:extLst>
              </a:tr>
              <a:tr h="200025">
                <a:tc>
                  <a:txBody>
                    <a:bodyPr/>
                    <a:lstStyle/>
                    <a:p>
                      <a:pPr algn="l" fontAlgn="b"/>
                      <a:r>
                        <a:rPr lang="pt-BR" sz="1200" b="0" i="0" u="none" strike="noStrike">
                          <a:solidFill>
                            <a:srgbClr val="000000"/>
                          </a:solidFill>
                          <a:effectLst/>
                          <a:latin typeface="Calibri" panose="020F0502020204030204" pitchFamily="34" charset="0"/>
                        </a:rPr>
                        <a:t>BANCO SANTANDER (BRASIL) S.A</a:t>
                      </a:r>
                    </a:p>
                  </a:txBody>
                  <a:tcPr marL="0" marR="0" marT="0"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10.235.747,40 </a:t>
                      </a:r>
                    </a:p>
                  </a:txBody>
                  <a:tcPr marL="0" marR="0" marT="0"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1,13%</a:t>
                      </a:r>
                    </a:p>
                  </a:txBody>
                  <a:tcPr marL="0" marR="0" marT="0" marB="0" anchor="b">
                    <a:lnL>
                      <a:noFill/>
                    </a:lnL>
                    <a:lnR>
                      <a:noFill/>
                    </a:lnR>
                    <a:lnT>
                      <a:noFill/>
                    </a:lnT>
                    <a:lnB>
                      <a:noFill/>
                    </a:lnB>
                    <a:noFill/>
                  </a:tcPr>
                </a:tc>
                <a:extLst>
                  <a:ext uri="{0D108BD9-81ED-4DB2-BD59-A6C34878D82A}">
                    <a16:rowId xmlns:a16="http://schemas.microsoft.com/office/drawing/2014/main" val="2262300064"/>
                  </a:ext>
                </a:extLst>
              </a:tr>
              <a:tr h="200025">
                <a:tc>
                  <a:txBody>
                    <a:bodyPr/>
                    <a:lstStyle/>
                    <a:p>
                      <a:pPr algn="l" fontAlgn="b"/>
                      <a:r>
                        <a:rPr lang="pt-BR" sz="1200" b="0" i="0" u="none" strike="noStrike">
                          <a:solidFill>
                            <a:srgbClr val="000000"/>
                          </a:solidFill>
                          <a:effectLst/>
                          <a:latin typeface="Calibri" panose="020F0502020204030204" pitchFamily="34" charset="0"/>
                        </a:rPr>
                        <a:t>RJI CORRETORA DE VALORES</a:t>
                      </a:r>
                    </a:p>
                  </a:txBody>
                  <a:tcPr marL="0" marR="0" marT="0"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918.724,36 </a:t>
                      </a:r>
                    </a:p>
                  </a:txBody>
                  <a:tcPr marL="0" marR="0" marT="0"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0,10%</a:t>
                      </a:r>
                    </a:p>
                  </a:txBody>
                  <a:tcPr marL="0" marR="0" marT="0" marB="0" anchor="b">
                    <a:lnL>
                      <a:noFill/>
                    </a:lnL>
                    <a:lnR>
                      <a:noFill/>
                    </a:lnR>
                    <a:lnT>
                      <a:noFill/>
                    </a:lnT>
                    <a:lnB>
                      <a:noFill/>
                    </a:lnB>
                    <a:noFill/>
                  </a:tcPr>
                </a:tc>
                <a:extLst>
                  <a:ext uri="{0D108BD9-81ED-4DB2-BD59-A6C34878D82A}">
                    <a16:rowId xmlns:a16="http://schemas.microsoft.com/office/drawing/2014/main" val="1463408453"/>
                  </a:ext>
                </a:extLst>
              </a:tr>
              <a:tr h="200025">
                <a:tc>
                  <a:txBody>
                    <a:bodyPr/>
                    <a:lstStyle/>
                    <a:p>
                      <a:pPr algn="l" fontAlgn="b"/>
                      <a:r>
                        <a:rPr lang="pt-BR" sz="1200" b="0" i="0" u="none" strike="noStrike">
                          <a:solidFill>
                            <a:srgbClr val="000000"/>
                          </a:solidFill>
                          <a:effectLst/>
                          <a:latin typeface="Calibri" panose="020F0502020204030204" pitchFamily="34" charset="0"/>
                        </a:rPr>
                        <a:t>XP INVESTIMENTOS</a:t>
                      </a:r>
                    </a:p>
                  </a:txBody>
                  <a:tcPr marL="0" marR="0" marT="0"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15.843.925,75 </a:t>
                      </a:r>
                    </a:p>
                  </a:txBody>
                  <a:tcPr marL="0" marR="0" marT="0"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1,75%</a:t>
                      </a:r>
                    </a:p>
                  </a:txBody>
                  <a:tcPr marL="0" marR="0" marT="0" marB="0" anchor="b">
                    <a:lnL>
                      <a:noFill/>
                    </a:lnL>
                    <a:lnR>
                      <a:noFill/>
                    </a:lnR>
                    <a:lnT>
                      <a:noFill/>
                    </a:lnT>
                    <a:lnB>
                      <a:noFill/>
                    </a:lnB>
                    <a:noFill/>
                  </a:tcPr>
                </a:tc>
                <a:extLst>
                  <a:ext uri="{0D108BD9-81ED-4DB2-BD59-A6C34878D82A}">
                    <a16:rowId xmlns:a16="http://schemas.microsoft.com/office/drawing/2014/main" val="3276045596"/>
                  </a:ext>
                </a:extLst>
              </a:tr>
              <a:tr h="209550">
                <a:tc>
                  <a:txBody>
                    <a:bodyPr/>
                    <a:lstStyle/>
                    <a:p>
                      <a:pPr algn="l" fontAlgn="b"/>
                      <a:r>
                        <a:rPr lang="pt-BR" sz="1200" b="0" i="0" u="none" strike="noStrike">
                          <a:solidFill>
                            <a:srgbClr val="000000"/>
                          </a:solidFill>
                          <a:effectLst/>
                          <a:latin typeface="Calibri" panose="020F0502020204030204" pitchFamily="34" charset="0"/>
                        </a:rPr>
                        <a:t>TOTAL</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200" b="0" i="0" u="none" strike="noStrike">
                          <a:solidFill>
                            <a:srgbClr val="000000"/>
                          </a:solidFill>
                          <a:effectLst/>
                          <a:latin typeface="Calibri" panose="020F0502020204030204" pitchFamily="34" charset="0"/>
                        </a:rPr>
                        <a:t> R$                     904.375.224,33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100,00%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3740666"/>
                  </a:ext>
                </a:extLst>
              </a:tr>
            </a:tbl>
          </a:graphicData>
        </a:graphic>
      </p:graphicFrame>
      <p:graphicFrame>
        <p:nvGraphicFramePr>
          <p:cNvPr id="9" name="Tabela 8">
            <a:extLst>
              <a:ext uri="{FF2B5EF4-FFF2-40B4-BE49-F238E27FC236}">
                <a16:creationId xmlns:a16="http://schemas.microsoft.com/office/drawing/2014/main" id="{A3598BA0-FBFC-F74B-26E8-882A55154E46}"/>
              </a:ext>
            </a:extLst>
          </p:cNvPr>
          <p:cNvGraphicFramePr>
            <a:graphicFrameLocks noGrp="1"/>
          </p:cNvGraphicFramePr>
          <p:nvPr>
            <p:extLst>
              <p:ext uri="{D42A27DB-BD31-4B8C-83A1-F6EECF244321}">
                <p14:modId xmlns:p14="http://schemas.microsoft.com/office/powerpoint/2010/main" val="482283460"/>
              </p:ext>
            </p:extLst>
          </p:nvPr>
        </p:nvGraphicFramePr>
        <p:xfrm>
          <a:off x="382797" y="3429000"/>
          <a:ext cx="11180081" cy="3348466"/>
        </p:xfrm>
        <a:graphic>
          <a:graphicData uri="http://schemas.openxmlformats.org/drawingml/2006/table">
            <a:tbl>
              <a:tblPr/>
              <a:tblGrid>
                <a:gridCol w="5405151">
                  <a:extLst>
                    <a:ext uri="{9D8B030D-6E8A-4147-A177-3AD203B41FA5}">
                      <a16:colId xmlns:a16="http://schemas.microsoft.com/office/drawing/2014/main" val="3892321469"/>
                    </a:ext>
                  </a:extLst>
                </a:gridCol>
                <a:gridCol w="2944530">
                  <a:extLst>
                    <a:ext uri="{9D8B030D-6E8A-4147-A177-3AD203B41FA5}">
                      <a16:colId xmlns:a16="http://schemas.microsoft.com/office/drawing/2014/main" val="2279032584"/>
                    </a:ext>
                  </a:extLst>
                </a:gridCol>
                <a:gridCol w="2830400">
                  <a:extLst>
                    <a:ext uri="{9D8B030D-6E8A-4147-A177-3AD203B41FA5}">
                      <a16:colId xmlns:a16="http://schemas.microsoft.com/office/drawing/2014/main" val="1101534666"/>
                    </a:ext>
                  </a:extLst>
                </a:gridCol>
              </a:tblGrid>
              <a:tr h="183707">
                <a:tc>
                  <a:txBody>
                    <a:bodyPr/>
                    <a:lstStyle/>
                    <a:p>
                      <a:pPr algn="l" fontAlgn="b"/>
                      <a:r>
                        <a:rPr lang="pt-BR" sz="1000" b="1" i="0" u="none" strike="noStrike">
                          <a:solidFill>
                            <a:srgbClr val="000000"/>
                          </a:solidFill>
                          <a:effectLst/>
                          <a:latin typeface="Calibri" panose="020F0502020204030204" pitchFamily="34" charset="0"/>
                        </a:rPr>
                        <a:t>2.2 Fundo Previdenciário - Gestores</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2331386"/>
                  </a:ext>
                </a:extLst>
              </a:tr>
              <a:tr h="175356">
                <a:tc>
                  <a:txBody>
                    <a:bodyPr/>
                    <a:lstStyle/>
                    <a:p>
                      <a:pPr algn="l" fontAlgn="b"/>
                      <a:r>
                        <a:rPr lang="pt-BR" sz="1000" b="0" i="0" u="none" strike="noStrike">
                          <a:solidFill>
                            <a:srgbClr val="000000"/>
                          </a:solidFill>
                          <a:effectLst/>
                          <a:latin typeface="Calibri" panose="020F0502020204030204" pitchFamily="34" charset="0"/>
                        </a:rPr>
                        <a:t>BB DTVM (GRUPO BANCO DO BRASIL)</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252.709.103,32 </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pt-BR" sz="1000" b="0" i="0" u="none" strike="noStrike">
                          <a:solidFill>
                            <a:srgbClr val="000000"/>
                          </a:solidFill>
                          <a:effectLst/>
                          <a:latin typeface="Calibri" panose="020F0502020204030204" pitchFamily="34" charset="0"/>
                        </a:rPr>
                        <a:t>27,94%</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68692754"/>
                  </a:ext>
                </a:extLst>
              </a:tr>
              <a:tr h="175356">
                <a:tc>
                  <a:txBody>
                    <a:bodyPr/>
                    <a:lstStyle/>
                    <a:p>
                      <a:pPr algn="l" fontAlgn="b"/>
                      <a:r>
                        <a:rPr lang="pt-BR" sz="1000" b="0" i="0" u="none" strike="noStrike">
                          <a:solidFill>
                            <a:srgbClr val="000000"/>
                          </a:solidFill>
                          <a:effectLst/>
                          <a:latin typeface="Calibri" panose="020F0502020204030204" pitchFamily="34" charset="0"/>
                        </a:rPr>
                        <a:t>TESOURO NACIONAL </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354.952.604,05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39,25%</a:t>
                      </a:r>
                    </a:p>
                  </a:txBody>
                  <a:tcPr marL="0" marR="0" marT="0" marB="0" anchor="b">
                    <a:lnL>
                      <a:noFill/>
                    </a:lnL>
                    <a:lnR>
                      <a:noFill/>
                    </a:lnR>
                    <a:lnT>
                      <a:noFill/>
                    </a:lnT>
                    <a:lnB>
                      <a:noFill/>
                    </a:lnB>
                    <a:noFill/>
                  </a:tcPr>
                </a:tc>
                <a:extLst>
                  <a:ext uri="{0D108BD9-81ED-4DB2-BD59-A6C34878D82A}">
                    <a16:rowId xmlns:a16="http://schemas.microsoft.com/office/drawing/2014/main" val="577684501"/>
                  </a:ext>
                </a:extLst>
              </a:tr>
              <a:tr h="175356">
                <a:tc>
                  <a:txBody>
                    <a:bodyPr/>
                    <a:lstStyle/>
                    <a:p>
                      <a:pPr algn="l" fontAlgn="b"/>
                      <a:r>
                        <a:rPr lang="pt-BR" sz="1000" b="0" i="0" u="none" strike="noStrike">
                          <a:solidFill>
                            <a:srgbClr val="000000"/>
                          </a:solidFill>
                          <a:effectLst/>
                          <a:latin typeface="Calibri" panose="020F0502020204030204" pitchFamily="34" charset="0"/>
                        </a:rPr>
                        <a:t>CAIXA DISTRIBUIDORA DE TITULOS E VALORES MOBILIARIOS S.A</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134.091.009,99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14,83%</a:t>
                      </a:r>
                    </a:p>
                  </a:txBody>
                  <a:tcPr marL="0" marR="0" marT="0" marB="0" anchor="b">
                    <a:lnL>
                      <a:noFill/>
                    </a:lnL>
                    <a:lnR>
                      <a:noFill/>
                    </a:lnR>
                    <a:lnT>
                      <a:noFill/>
                    </a:lnT>
                    <a:lnB>
                      <a:noFill/>
                    </a:lnB>
                    <a:noFill/>
                  </a:tcPr>
                </a:tc>
                <a:extLst>
                  <a:ext uri="{0D108BD9-81ED-4DB2-BD59-A6C34878D82A}">
                    <a16:rowId xmlns:a16="http://schemas.microsoft.com/office/drawing/2014/main" val="3101286632"/>
                  </a:ext>
                </a:extLst>
              </a:tr>
              <a:tr h="175356">
                <a:tc>
                  <a:txBody>
                    <a:bodyPr/>
                    <a:lstStyle/>
                    <a:p>
                      <a:pPr algn="l" fontAlgn="b"/>
                      <a:r>
                        <a:rPr lang="pt-BR" sz="1000" b="0" i="0" u="none" strike="noStrike">
                          <a:solidFill>
                            <a:srgbClr val="000000"/>
                          </a:solidFill>
                          <a:effectLst/>
                          <a:latin typeface="Calibri" panose="020F0502020204030204" pitchFamily="34" charset="0"/>
                        </a:rPr>
                        <a:t>BTG PACTUAL ASSET MANAGEMENT</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36.894.948,00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4,08%</a:t>
                      </a:r>
                    </a:p>
                  </a:txBody>
                  <a:tcPr marL="0" marR="0" marT="0" marB="0" anchor="b">
                    <a:lnL>
                      <a:noFill/>
                    </a:lnL>
                    <a:lnR>
                      <a:noFill/>
                    </a:lnR>
                    <a:lnT>
                      <a:noFill/>
                    </a:lnT>
                    <a:lnB>
                      <a:noFill/>
                    </a:lnB>
                    <a:noFill/>
                  </a:tcPr>
                </a:tc>
                <a:extLst>
                  <a:ext uri="{0D108BD9-81ED-4DB2-BD59-A6C34878D82A}">
                    <a16:rowId xmlns:a16="http://schemas.microsoft.com/office/drawing/2014/main" val="1123468701"/>
                  </a:ext>
                </a:extLst>
              </a:tr>
              <a:tr h="175356">
                <a:tc>
                  <a:txBody>
                    <a:bodyPr/>
                    <a:lstStyle/>
                    <a:p>
                      <a:pPr algn="l" fontAlgn="b"/>
                      <a:r>
                        <a:rPr lang="pt-BR" sz="1000" b="0" i="0" u="none" strike="noStrike">
                          <a:solidFill>
                            <a:srgbClr val="000000"/>
                          </a:solidFill>
                          <a:effectLst/>
                          <a:latin typeface="Calibri" panose="020F0502020204030204" pitchFamily="34" charset="0"/>
                        </a:rPr>
                        <a:t>BRAM - Bradesco Asset Management S.A. - DTVM</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22.214.346,07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2,46%</a:t>
                      </a:r>
                    </a:p>
                  </a:txBody>
                  <a:tcPr marL="0" marR="0" marT="0" marB="0" anchor="b">
                    <a:lnL>
                      <a:noFill/>
                    </a:lnL>
                    <a:lnR>
                      <a:noFill/>
                    </a:lnR>
                    <a:lnT>
                      <a:noFill/>
                    </a:lnT>
                    <a:lnB>
                      <a:noFill/>
                    </a:lnB>
                    <a:noFill/>
                  </a:tcPr>
                </a:tc>
                <a:extLst>
                  <a:ext uri="{0D108BD9-81ED-4DB2-BD59-A6C34878D82A}">
                    <a16:rowId xmlns:a16="http://schemas.microsoft.com/office/drawing/2014/main" val="362339054"/>
                  </a:ext>
                </a:extLst>
              </a:tr>
              <a:tr h="175356">
                <a:tc>
                  <a:txBody>
                    <a:bodyPr/>
                    <a:lstStyle/>
                    <a:p>
                      <a:pPr algn="l" fontAlgn="b"/>
                      <a:r>
                        <a:rPr lang="pt-BR" sz="1000" b="0" i="0" u="none" strike="noStrike">
                          <a:solidFill>
                            <a:srgbClr val="000000"/>
                          </a:solidFill>
                          <a:effectLst/>
                          <a:latin typeface="Calibri" panose="020F0502020204030204" pitchFamily="34" charset="0"/>
                        </a:rPr>
                        <a:t>AZ QUEST INVESTIMENTOS</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7.037.816,56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0,78%</a:t>
                      </a:r>
                    </a:p>
                  </a:txBody>
                  <a:tcPr marL="0" marR="0" marT="0" marB="0" anchor="b">
                    <a:lnL>
                      <a:noFill/>
                    </a:lnL>
                    <a:lnR>
                      <a:noFill/>
                    </a:lnR>
                    <a:lnT>
                      <a:noFill/>
                    </a:lnT>
                    <a:lnB>
                      <a:noFill/>
                    </a:lnB>
                    <a:noFill/>
                  </a:tcPr>
                </a:tc>
                <a:extLst>
                  <a:ext uri="{0D108BD9-81ED-4DB2-BD59-A6C34878D82A}">
                    <a16:rowId xmlns:a16="http://schemas.microsoft.com/office/drawing/2014/main" val="3598949724"/>
                  </a:ext>
                </a:extLst>
              </a:tr>
              <a:tr h="175356">
                <a:tc>
                  <a:txBody>
                    <a:bodyPr/>
                    <a:lstStyle/>
                    <a:p>
                      <a:pPr algn="l" fontAlgn="b"/>
                      <a:r>
                        <a:rPr lang="pt-BR" sz="1000" b="0" i="0" u="none" strike="noStrike">
                          <a:solidFill>
                            <a:srgbClr val="000000"/>
                          </a:solidFill>
                          <a:effectLst/>
                          <a:latin typeface="Calibri" panose="020F0502020204030204" pitchFamily="34" charset="0"/>
                        </a:rPr>
                        <a:t>RIO BRAVO INVESTIMENTOS LTDA</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4.884.522,94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0,54%</a:t>
                      </a:r>
                    </a:p>
                  </a:txBody>
                  <a:tcPr marL="0" marR="0" marT="0" marB="0" anchor="b">
                    <a:lnL>
                      <a:noFill/>
                    </a:lnL>
                    <a:lnR>
                      <a:noFill/>
                    </a:lnR>
                    <a:lnT>
                      <a:noFill/>
                    </a:lnT>
                    <a:lnB>
                      <a:noFill/>
                    </a:lnB>
                    <a:noFill/>
                  </a:tcPr>
                </a:tc>
                <a:extLst>
                  <a:ext uri="{0D108BD9-81ED-4DB2-BD59-A6C34878D82A}">
                    <a16:rowId xmlns:a16="http://schemas.microsoft.com/office/drawing/2014/main" val="2493120872"/>
                  </a:ext>
                </a:extLst>
              </a:tr>
              <a:tr h="175356">
                <a:tc>
                  <a:txBody>
                    <a:bodyPr/>
                    <a:lstStyle/>
                    <a:p>
                      <a:pPr algn="l" fontAlgn="b"/>
                      <a:r>
                        <a:rPr lang="pt-BR" sz="1000" b="0" i="0" u="none" strike="noStrike">
                          <a:solidFill>
                            <a:srgbClr val="000000"/>
                          </a:solidFill>
                          <a:effectLst/>
                          <a:latin typeface="Calibri" panose="020F0502020204030204" pitchFamily="34" charset="0"/>
                        </a:rPr>
                        <a:t>XP ASSET MANAGEMENT</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23.889.193,89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2,64%</a:t>
                      </a:r>
                    </a:p>
                  </a:txBody>
                  <a:tcPr marL="0" marR="0" marT="0" marB="0" anchor="b">
                    <a:lnL>
                      <a:noFill/>
                    </a:lnL>
                    <a:lnR>
                      <a:noFill/>
                    </a:lnR>
                    <a:lnT>
                      <a:noFill/>
                    </a:lnT>
                    <a:lnB>
                      <a:noFill/>
                    </a:lnB>
                    <a:noFill/>
                  </a:tcPr>
                </a:tc>
                <a:extLst>
                  <a:ext uri="{0D108BD9-81ED-4DB2-BD59-A6C34878D82A}">
                    <a16:rowId xmlns:a16="http://schemas.microsoft.com/office/drawing/2014/main" val="3071765539"/>
                  </a:ext>
                </a:extLst>
              </a:tr>
              <a:tr h="175356">
                <a:tc>
                  <a:txBody>
                    <a:bodyPr/>
                    <a:lstStyle/>
                    <a:p>
                      <a:pPr algn="l" fontAlgn="b"/>
                      <a:r>
                        <a:rPr lang="pt-BR" sz="1000" b="0" i="0" u="none" strike="noStrike">
                          <a:solidFill>
                            <a:srgbClr val="000000"/>
                          </a:solidFill>
                          <a:effectLst/>
                          <a:latin typeface="Calibri" panose="020F0502020204030204" pitchFamily="34" charset="0"/>
                        </a:rPr>
                        <a:t> CONSTANCIA INVESTIMENTOS </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4.850.927,53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0,54%</a:t>
                      </a:r>
                    </a:p>
                  </a:txBody>
                  <a:tcPr marL="0" marR="0" marT="0" marB="0" anchor="b">
                    <a:lnL>
                      <a:noFill/>
                    </a:lnL>
                    <a:lnR>
                      <a:noFill/>
                    </a:lnR>
                    <a:lnT>
                      <a:noFill/>
                    </a:lnT>
                    <a:lnB>
                      <a:noFill/>
                    </a:lnB>
                    <a:noFill/>
                  </a:tcPr>
                </a:tc>
                <a:extLst>
                  <a:ext uri="{0D108BD9-81ED-4DB2-BD59-A6C34878D82A}">
                    <a16:rowId xmlns:a16="http://schemas.microsoft.com/office/drawing/2014/main" val="1758020367"/>
                  </a:ext>
                </a:extLst>
              </a:tr>
              <a:tr h="175356">
                <a:tc>
                  <a:txBody>
                    <a:bodyPr/>
                    <a:lstStyle/>
                    <a:p>
                      <a:pPr algn="l" fontAlgn="b"/>
                      <a:r>
                        <a:rPr lang="pt-BR" sz="1000" b="0" i="0" u="none" strike="noStrike">
                          <a:solidFill>
                            <a:srgbClr val="000000"/>
                          </a:solidFill>
                          <a:effectLst/>
                          <a:latin typeface="Calibri" panose="020F0502020204030204" pitchFamily="34" charset="0"/>
                        </a:rPr>
                        <a:t> FINACAP INVESTIMENTOS LTDA </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12.401.652,09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1,37%</a:t>
                      </a:r>
                    </a:p>
                  </a:txBody>
                  <a:tcPr marL="0" marR="0" marT="0" marB="0" anchor="b">
                    <a:lnL>
                      <a:noFill/>
                    </a:lnL>
                    <a:lnR>
                      <a:noFill/>
                    </a:lnR>
                    <a:lnT>
                      <a:noFill/>
                    </a:lnT>
                    <a:lnB>
                      <a:noFill/>
                    </a:lnB>
                    <a:noFill/>
                  </a:tcPr>
                </a:tc>
                <a:extLst>
                  <a:ext uri="{0D108BD9-81ED-4DB2-BD59-A6C34878D82A}">
                    <a16:rowId xmlns:a16="http://schemas.microsoft.com/office/drawing/2014/main" val="3350530872"/>
                  </a:ext>
                </a:extLst>
              </a:tr>
              <a:tr h="175356">
                <a:tc>
                  <a:txBody>
                    <a:bodyPr/>
                    <a:lstStyle/>
                    <a:p>
                      <a:pPr algn="l" fontAlgn="b"/>
                      <a:r>
                        <a:rPr lang="pt-BR" sz="1000" b="0" i="0" u="none" strike="noStrike">
                          <a:solidFill>
                            <a:srgbClr val="000000"/>
                          </a:solidFill>
                          <a:effectLst/>
                          <a:latin typeface="Calibri" panose="020F0502020204030204" pitchFamily="34" charset="0"/>
                        </a:rPr>
                        <a:t>SOMMA INVESTIMENTOS S.A</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9.725.469,46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1,08%</a:t>
                      </a:r>
                    </a:p>
                  </a:txBody>
                  <a:tcPr marL="0" marR="0" marT="0" marB="0" anchor="b">
                    <a:lnL>
                      <a:noFill/>
                    </a:lnL>
                    <a:lnR>
                      <a:noFill/>
                    </a:lnR>
                    <a:lnT>
                      <a:noFill/>
                    </a:lnT>
                    <a:lnB>
                      <a:noFill/>
                    </a:lnB>
                    <a:noFill/>
                  </a:tcPr>
                </a:tc>
                <a:extLst>
                  <a:ext uri="{0D108BD9-81ED-4DB2-BD59-A6C34878D82A}">
                    <a16:rowId xmlns:a16="http://schemas.microsoft.com/office/drawing/2014/main" val="591815249"/>
                  </a:ext>
                </a:extLst>
              </a:tr>
              <a:tr h="175356">
                <a:tc>
                  <a:txBody>
                    <a:bodyPr/>
                    <a:lstStyle/>
                    <a:p>
                      <a:pPr algn="l" fontAlgn="b"/>
                      <a:r>
                        <a:rPr lang="pt-BR" sz="1000" b="0" i="0" u="none" strike="noStrike">
                          <a:solidFill>
                            <a:srgbClr val="000000"/>
                          </a:solidFill>
                          <a:effectLst/>
                          <a:latin typeface="Calibri" panose="020F0502020204030204" pitchFamily="34" charset="0"/>
                        </a:rPr>
                        <a:t>BANCO SANTANDER (BRASIL) S.A</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10.235.747,40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1,13%</a:t>
                      </a:r>
                    </a:p>
                  </a:txBody>
                  <a:tcPr marL="0" marR="0" marT="0" marB="0" anchor="b">
                    <a:lnL>
                      <a:noFill/>
                    </a:lnL>
                    <a:lnR>
                      <a:noFill/>
                    </a:lnR>
                    <a:lnT>
                      <a:noFill/>
                    </a:lnT>
                    <a:lnB>
                      <a:noFill/>
                    </a:lnB>
                    <a:noFill/>
                  </a:tcPr>
                </a:tc>
                <a:extLst>
                  <a:ext uri="{0D108BD9-81ED-4DB2-BD59-A6C34878D82A}">
                    <a16:rowId xmlns:a16="http://schemas.microsoft.com/office/drawing/2014/main" val="213438247"/>
                  </a:ext>
                </a:extLst>
              </a:tr>
              <a:tr h="175356">
                <a:tc>
                  <a:txBody>
                    <a:bodyPr/>
                    <a:lstStyle/>
                    <a:p>
                      <a:pPr algn="l" fontAlgn="b"/>
                      <a:r>
                        <a:rPr lang="pt-BR" sz="1000" b="0" i="0" u="none" strike="noStrike">
                          <a:solidFill>
                            <a:srgbClr val="000000"/>
                          </a:solidFill>
                          <a:effectLst/>
                          <a:latin typeface="Calibri" panose="020F0502020204030204" pitchFamily="34" charset="0"/>
                        </a:rPr>
                        <a:t>BNB</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10.088.440,16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1,12%</a:t>
                      </a:r>
                    </a:p>
                  </a:txBody>
                  <a:tcPr marL="0" marR="0" marT="0" marB="0" anchor="b">
                    <a:lnL>
                      <a:noFill/>
                    </a:lnL>
                    <a:lnR>
                      <a:noFill/>
                    </a:lnR>
                    <a:lnT>
                      <a:noFill/>
                    </a:lnT>
                    <a:lnB>
                      <a:noFill/>
                    </a:lnB>
                    <a:noFill/>
                  </a:tcPr>
                </a:tc>
                <a:extLst>
                  <a:ext uri="{0D108BD9-81ED-4DB2-BD59-A6C34878D82A}">
                    <a16:rowId xmlns:a16="http://schemas.microsoft.com/office/drawing/2014/main" val="2334009077"/>
                  </a:ext>
                </a:extLst>
              </a:tr>
              <a:tr h="175356">
                <a:tc>
                  <a:txBody>
                    <a:bodyPr/>
                    <a:lstStyle/>
                    <a:p>
                      <a:pPr algn="l" fontAlgn="b"/>
                      <a:r>
                        <a:rPr lang="pt-BR" sz="1000" b="0" i="0" u="none" strike="noStrike">
                          <a:solidFill>
                            <a:srgbClr val="000000"/>
                          </a:solidFill>
                          <a:effectLst/>
                          <a:latin typeface="Calibri" panose="020F0502020204030204" pitchFamily="34" charset="0"/>
                        </a:rPr>
                        <a:t>BRPP GESTÃO DE P. EST. LTDA (GRUPO BRASIL PLURAL)</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1.373.813,77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0,15%</a:t>
                      </a:r>
                    </a:p>
                  </a:txBody>
                  <a:tcPr marL="0" marR="0" marT="0" marB="0" anchor="b">
                    <a:lnL>
                      <a:noFill/>
                    </a:lnL>
                    <a:lnR>
                      <a:noFill/>
                    </a:lnR>
                    <a:lnT>
                      <a:noFill/>
                    </a:lnT>
                    <a:lnB>
                      <a:noFill/>
                    </a:lnB>
                    <a:noFill/>
                  </a:tcPr>
                </a:tc>
                <a:extLst>
                  <a:ext uri="{0D108BD9-81ED-4DB2-BD59-A6C34878D82A}">
                    <a16:rowId xmlns:a16="http://schemas.microsoft.com/office/drawing/2014/main" val="3129518971"/>
                  </a:ext>
                </a:extLst>
              </a:tr>
              <a:tr h="175356">
                <a:tc>
                  <a:txBody>
                    <a:bodyPr/>
                    <a:lstStyle/>
                    <a:p>
                      <a:pPr algn="l" fontAlgn="b"/>
                      <a:r>
                        <a:rPr lang="pt-BR" sz="1000" b="0" i="0" u="none" strike="noStrike">
                          <a:solidFill>
                            <a:srgbClr val="000000"/>
                          </a:solidFill>
                          <a:effectLst/>
                          <a:latin typeface="Calibri" panose="020F0502020204030204" pitchFamily="34" charset="0"/>
                        </a:rPr>
                        <a:t>GRAPHEN INVESTIMENTOS</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732.973,24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0,08%</a:t>
                      </a:r>
                    </a:p>
                  </a:txBody>
                  <a:tcPr marL="0" marR="0" marT="0" marB="0" anchor="b">
                    <a:lnL>
                      <a:noFill/>
                    </a:lnL>
                    <a:lnR>
                      <a:noFill/>
                    </a:lnR>
                    <a:lnT>
                      <a:noFill/>
                    </a:lnT>
                    <a:lnB>
                      <a:noFill/>
                    </a:lnB>
                    <a:noFill/>
                  </a:tcPr>
                </a:tc>
                <a:extLst>
                  <a:ext uri="{0D108BD9-81ED-4DB2-BD59-A6C34878D82A}">
                    <a16:rowId xmlns:a16="http://schemas.microsoft.com/office/drawing/2014/main" val="3555345946"/>
                  </a:ext>
                </a:extLst>
              </a:tr>
              <a:tr h="175356">
                <a:tc>
                  <a:txBody>
                    <a:bodyPr/>
                    <a:lstStyle/>
                    <a:p>
                      <a:pPr algn="l" fontAlgn="b"/>
                      <a:r>
                        <a:rPr lang="pt-BR" sz="1000" b="0" i="0" u="none" strike="noStrike">
                          <a:solidFill>
                            <a:srgbClr val="000000"/>
                          </a:solidFill>
                          <a:effectLst/>
                          <a:latin typeface="Calibri" panose="020F0502020204030204" pitchFamily="34" charset="0"/>
                        </a:rPr>
                        <a:t>ICATU VANGUARDA GESTÃO DE RECURSOS LTDA.</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12.952.437,07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1,43%</a:t>
                      </a:r>
                    </a:p>
                  </a:txBody>
                  <a:tcPr marL="0" marR="0" marT="0" marB="0" anchor="b">
                    <a:lnL>
                      <a:noFill/>
                    </a:lnL>
                    <a:lnR>
                      <a:noFill/>
                    </a:lnR>
                    <a:lnT>
                      <a:noFill/>
                    </a:lnT>
                    <a:lnB>
                      <a:noFill/>
                    </a:lnB>
                    <a:noFill/>
                  </a:tcPr>
                </a:tc>
                <a:extLst>
                  <a:ext uri="{0D108BD9-81ED-4DB2-BD59-A6C34878D82A}">
                    <a16:rowId xmlns:a16="http://schemas.microsoft.com/office/drawing/2014/main" val="1642144201"/>
                  </a:ext>
                </a:extLst>
              </a:tr>
              <a:tr h="175356">
                <a:tc>
                  <a:txBody>
                    <a:bodyPr/>
                    <a:lstStyle/>
                    <a:p>
                      <a:pPr algn="l" fontAlgn="b"/>
                      <a:r>
                        <a:rPr lang="pt-BR" sz="1000" b="0" i="0" u="none" strike="noStrike">
                          <a:solidFill>
                            <a:srgbClr val="000000"/>
                          </a:solidFill>
                          <a:effectLst/>
                          <a:latin typeface="Calibri" panose="020F0502020204030204" pitchFamily="34" charset="0"/>
                        </a:rPr>
                        <a:t>RIO BRAVO INVESTIMENTOS LTDA</a:t>
                      </a:r>
                    </a:p>
                  </a:txBody>
                  <a:tcPr marL="0" marR="0" marT="0" marB="0" anchor="b">
                    <a:lnL>
                      <a:noFill/>
                    </a:lnL>
                    <a:lnR>
                      <a:noFill/>
                    </a:lnR>
                    <a:lnT>
                      <a:noFill/>
                    </a:lnT>
                    <a:lnB>
                      <a:noFill/>
                    </a:lnB>
                    <a:noFill/>
                  </a:tcPr>
                </a:tc>
                <a:tc>
                  <a:txBody>
                    <a:bodyPr/>
                    <a:lstStyle/>
                    <a:p>
                      <a:pPr algn="l" fontAlgn="b"/>
                      <a:r>
                        <a:rPr lang="pt-BR" sz="1000" b="0" i="0" u="none" strike="noStrike">
                          <a:solidFill>
                            <a:srgbClr val="000000"/>
                          </a:solidFill>
                          <a:effectLst/>
                          <a:latin typeface="Calibri" panose="020F0502020204030204" pitchFamily="34" charset="0"/>
                        </a:rPr>
                        <a:t> R$                         5.340.218,77 </a:t>
                      </a:r>
                    </a:p>
                  </a:txBody>
                  <a:tcPr marL="0" marR="0" marT="0" marB="0" anchor="b">
                    <a:lnL>
                      <a:noFill/>
                    </a:lnL>
                    <a:lnR>
                      <a:noFill/>
                    </a:lnR>
                    <a:lnT>
                      <a:noFill/>
                    </a:lnT>
                    <a:lnB>
                      <a:noFill/>
                    </a:lnB>
                    <a:noFill/>
                  </a:tcPr>
                </a:tc>
                <a:tc>
                  <a:txBody>
                    <a:bodyPr/>
                    <a:lstStyle/>
                    <a:p>
                      <a:pPr algn="r" fontAlgn="b"/>
                      <a:r>
                        <a:rPr lang="pt-BR" sz="1000" b="0" i="0" u="none" strike="noStrike">
                          <a:solidFill>
                            <a:srgbClr val="000000"/>
                          </a:solidFill>
                          <a:effectLst/>
                          <a:latin typeface="Calibri" panose="020F0502020204030204" pitchFamily="34" charset="0"/>
                        </a:rPr>
                        <a:t>0,59%</a:t>
                      </a:r>
                    </a:p>
                  </a:txBody>
                  <a:tcPr marL="0" marR="0" marT="0" marB="0" anchor="b">
                    <a:lnL>
                      <a:noFill/>
                    </a:lnL>
                    <a:lnR>
                      <a:noFill/>
                    </a:lnR>
                    <a:lnT>
                      <a:noFill/>
                    </a:lnT>
                    <a:lnB>
                      <a:noFill/>
                    </a:lnB>
                    <a:noFill/>
                  </a:tcPr>
                </a:tc>
                <a:extLst>
                  <a:ext uri="{0D108BD9-81ED-4DB2-BD59-A6C34878D82A}">
                    <a16:rowId xmlns:a16="http://schemas.microsoft.com/office/drawing/2014/main" val="3664604442"/>
                  </a:ext>
                </a:extLst>
              </a:tr>
              <a:tr h="183707">
                <a:tc>
                  <a:txBody>
                    <a:bodyPr/>
                    <a:lstStyle/>
                    <a:p>
                      <a:pPr algn="l" fontAlgn="b"/>
                      <a:r>
                        <a:rPr lang="pt-BR" sz="1000" b="0" i="0" u="none" strike="noStrike">
                          <a:solidFill>
                            <a:srgbClr val="000000"/>
                          </a:solidFill>
                          <a:effectLst/>
                          <a:latin typeface="Calibri" panose="020F0502020204030204" pitchFamily="34" charset="0"/>
                        </a:rPr>
                        <a:t>TOTAL</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000" b="0" i="0" u="none" strike="noStrike">
                          <a:solidFill>
                            <a:srgbClr val="000000"/>
                          </a:solidFill>
                          <a:effectLst/>
                          <a:latin typeface="Calibri" panose="020F0502020204030204" pitchFamily="34" charset="0"/>
                        </a:rPr>
                        <a:t> R$                     904.375.224,33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pt-BR" sz="1000" b="0" i="0" u="none" strike="noStrike" dirty="0">
                          <a:solidFill>
                            <a:srgbClr val="000000"/>
                          </a:solidFill>
                          <a:effectLst/>
                          <a:latin typeface="Calibri" panose="020F0502020204030204" pitchFamily="34" charset="0"/>
                        </a:rPr>
                        <a:t>100,00%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0017837"/>
                  </a:ext>
                </a:extLst>
              </a:tr>
            </a:tbl>
          </a:graphicData>
        </a:graphic>
      </p:graphicFrame>
    </p:spTree>
    <p:extLst>
      <p:ext uri="{BB962C8B-B14F-4D97-AF65-F5344CB8AC3E}">
        <p14:creationId xmlns:p14="http://schemas.microsoft.com/office/powerpoint/2010/main" val="37298097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3D350AB8-87F1-493E-9C46-552D47645CBD}"/>
              </a:ext>
            </a:extLst>
          </p:cNvPr>
          <p:cNvSpPr/>
          <p:nvPr/>
        </p:nvSpPr>
        <p:spPr>
          <a:xfrm>
            <a:off x="295558" y="40783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14" name="CaixaDeTexto 13">
            <a:extLst>
              <a:ext uri="{FF2B5EF4-FFF2-40B4-BE49-F238E27FC236}">
                <a16:creationId xmlns:a16="http://schemas.microsoft.com/office/drawing/2014/main" id="{8F5C9DE1-12B2-4464-925C-2E7E28612CD5}"/>
              </a:ext>
            </a:extLst>
          </p:cNvPr>
          <p:cNvSpPr txBox="1"/>
          <p:nvPr/>
        </p:nvSpPr>
        <p:spPr>
          <a:xfrm>
            <a:off x="891907" y="436066"/>
            <a:ext cx="4041913" cy="369332"/>
          </a:xfrm>
          <a:prstGeom prst="rect">
            <a:avLst/>
          </a:prstGeom>
          <a:noFill/>
        </p:spPr>
        <p:txBody>
          <a:bodyPr wrap="square" rtlCol="0">
            <a:spAutoFit/>
          </a:bodyPr>
          <a:lstStyle/>
          <a:p>
            <a:r>
              <a:rPr lang="pt-BR" b="1" u="sng" dirty="0">
                <a:solidFill>
                  <a:schemeClr val="accent1">
                    <a:lumMod val="75000"/>
                  </a:schemeClr>
                </a:solidFill>
              </a:rPr>
              <a:t>DISTRIBUIÇÃO POR SEGMENTO</a:t>
            </a:r>
          </a:p>
        </p:txBody>
      </p:sp>
      <p:sp>
        <p:nvSpPr>
          <p:cNvPr id="6" name="CaixaDeTexto 5">
            <a:extLst>
              <a:ext uri="{FF2B5EF4-FFF2-40B4-BE49-F238E27FC236}">
                <a16:creationId xmlns:a16="http://schemas.microsoft.com/office/drawing/2014/main" id="{99E0B46E-941A-4B17-8D52-50BDB8D5844E}"/>
              </a:ext>
            </a:extLst>
          </p:cNvPr>
          <p:cNvSpPr txBox="1"/>
          <p:nvPr/>
        </p:nvSpPr>
        <p:spPr>
          <a:xfrm>
            <a:off x="5145984" y="2379173"/>
            <a:ext cx="1900030" cy="307777"/>
          </a:xfrm>
          <a:prstGeom prst="rect">
            <a:avLst/>
          </a:prstGeom>
          <a:noFill/>
        </p:spPr>
        <p:txBody>
          <a:bodyPr wrap="square" rtlCol="0">
            <a:spAutoFit/>
          </a:bodyPr>
          <a:lstStyle/>
          <a:p>
            <a:pPr algn="ctr"/>
            <a:r>
              <a:rPr lang="pt-BR" sz="1400" b="1" dirty="0"/>
              <a:t>Gráfico 1</a:t>
            </a:r>
          </a:p>
        </p:txBody>
      </p:sp>
      <p:graphicFrame>
        <p:nvGraphicFramePr>
          <p:cNvPr id="3" name="Gráfico 2">
            <a:extLst>
              <a:ext uri="{FF2B5EF4-FFF2-40B4-BE49-F238E27FC236}">
                <a16:creationId xmlns:a16="http://schemas.microsoft.com/office/drawing/2014/main" id="{19587335-439E-4E76-8AB5-E948DC68A5AD}"/>
              </a:ext>
            </a:extLst>
          </p:cNvPr>
          <p:cNvGraphicFramePr>
            <a:graphicFrameLocks/>
          </p:cNvGraphicFramePr>
          <p:nvPr>
            <p:extLst>
              <p:ext uri="{D42A27DB-BD31-4B8C-83A1-F6EECF244321}">
                <p14:modId xmlns:p14="http://schemas.microsoft.com/office/powerpoint/2010/main" val="2379332651"/>
              </p:ext>
            </p:extLst>
          </p:nvPr>
        </p:nvGraphicFramePr>
        <p:xfrm>
          <a:off x="1516516" y="3729131"/>
          <a:ext cx="9158967" cy="2692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Gráfico 1">
            <a:extLst>
              <a:ext uri="{FF2B5EF4-FFF2-40B4-BE49-F238E27FC236}">
                <a16:creationId xmlns:a16="http://schemas.microsoft.com/office/drawing/2014/main" id="{19587335-439E-4E76-8AB5-E948DC68A5AD}"/>
              </a:ext>
            </a:extLst>
          </p:cNvPr>
          <p:cNvGraphicFramePr>
            <a:graphicFrameLocks/>
          </p:cNvGraphicFramePr>
          <p:nvPr>
            <p:extLst>
              <p:ext uri="{D42A27DB-BD31-4B8C-83A1-F6EECF244321}">
                <p14:modId xmlns:p14="http://schemas.microsoft.com/office/powerpoint/2010/main" val="13912454"/>
              </p:ext>
            </p:extLst>
          </p:nvPr>
        </p:nvGraphicFramePr>
        <p:xfrm>
          <a:off x="2414873" y="3340894"/>
          <a:ext cx="7671041" cy="3469276"/>
        </p:xfrm>
        <a:graphic>
          <a:graphicData uri="http://schemas.openxmlformats.org/drawingml/2006/chart">
            <c:chart xmlns:c="http://schemas.openxmlformats.org/drawingml/2006/chart" xmlns:r="http://schemas.openxmlformats.org/officeDocument/2006/relationships" r:id="rId5"/>
          </a:graphicData>
        </a:graphic>
      </p:graphicFrame>
      <p:sp>
        <p:nvSpPr>
          <p:cNvPr id="5" name="CaixaDeTexto 4">
            <a:extLst>
              <a:ext uri="{FF2B5EF4-FFF2-40B4-BE49-F238E27FC236}">
                <a16:creationId xmlns:a16="http://schemas.microsoft.com/office/drawing/2014/main" id="{03967819-218E-B0D4-8DBA-083DDEEDB14C}"/>
              </a:ext>
            </a:extLst>
          </p:cNvPr>
          <p:cNvSpPr txBox="1"/>
          <p:nvPr/>
        </p:nvSpPr>
        <p:spPr>
          <a:xfrm>
            <a:off x="891906" y="1193635"/>
            <a:ext cx="10787476" cy="923330"/>
          </a:xfrm>
          <a:prstGeom prst="rect">
            <a:avLst/>
          </a:prstGeom>
          <a:noFill/>
        </p:spPr>
        <p:txBody>
          <a:bodyPr wrap="square">
            <a:spAutoFit/>
          </a:bodyPr>
          <a:lstStyle/>
          <a:p>
            <a:pPr algn="just"/>
            <a:r>
              <a:rPr lang="pt-BR" dirty="0"/>
              <a:t>O </a:t>
            </a:r>
            <a:r>
              <a:rPr lang="pt-BR" b="1" dirty="0"/>
              <a:t>Gráfico 1 </a:t>
            </a:r>
            <a:r>
              <a:rPr lang="pt-BR" dirty="0"/>
              <a:t>mostra a distribuição dos recursos do Fundo Previdenciário Capitalizado entre os segmentos de renda fixa e renda variável. Atualmente, o patrimônio do fundo está alocado preponderantemente no segmento de renda fixa, com R$ 850.033.915,54.</a:t>
            </a:r>
          </a:p>
        </p:txBody>
      </p:sp>
      <p:graphicFrame>
        <p:nvGraphicFramePr>
          <p:cNvPr id="7" name="Gráfico 6">
            <a:extLst>
              <a:ext uri="{FF2B5EF4-FFF2-40B4-BE49-F238E27FC236}">
                <a16:creationId xmlns:a16="http://schemas.microsoft.com/office/drawing/2014/main" id="{19587335-439E-4E76-8AB5-E948DC68A5AD}"/>
              </a:ext>
            </a:extLst>
          </p:cNvPr>
          <p:cNvGraphicFramePr>
            <a:graphicFrameLocks/>
          </p:cNvGraphicFramePr>
          <p:nvPr>
            <p:extLst>
              <p:ext uri="{D42A27DB-BD31-4B8C-83A1-F6EECF244321}">
                <p14:modId xmlns:p14="http://schemas.microsoft.com/office/powerpoint/2010/main" val="1867282013"/>
              </p:ext>
            </p:extLst>
          </p:nvPr>
        </p:nvGraphicFramePr>
        <p:xfrm>
          <a:off x="2704859" y="1924917"/>
          <a:ext cx="7970624" cy="56322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685194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DISTRIBUIÇÃO POR NÍVEL DE RISCO</a:t>
            </a:r>
          </a:p>
        </p:txBody>
      </p:sp>
      <p:sp>
        <p:nvSpPr>
          <p:cNvPr id="6" name="CaixaDeTexto 5">
            <a:extLst>
              <a:ext uri="{FF2B5EF4-FFF2-40B4-BE49-F238E27FC236}">
                <a16:creationId xmlns:a16="http://schemas.microsoft.com/office/drawing/2014/main" id="{34C7C274-A1DE-4494-B26D-156ABC86D68A}"/>
              </a:ext>
            </a:extLst>
          </p:cNvPr>
          <p:cNvSpPr txBox="1"/>
          <p:nvPr/>
        </p:nvSpPr>
        <p:spPr>
          <a:xfrm>
            <a:off x="5145985" y="2691111"/>
            <a:ext cx="1900030" cy="307777"/>
          </a:xfrm>
          <a:prstGeom prst="rect">
            <a:avLst/>
          </a:prstGeom>
          <a:noFill/>
        </p:spPr>
        <p:txBody>
          <a:bodyPr wrap="square" rtlCol="0">
            <a:spAutoFit/>
          </a:bodyPr>
          <a:lstStyle/>
          <a:p>
            <a:pPr algn="ctr"/>
            <a:r>
              <a:rPr lang="pt-BR" sz="1400" b="1" dirty="0"/>
              <a:t>Gráfico 2</a:t>
            </a:r>
          </a:p>
        </p:txBody>
      </p:sp>
      <p:sp>
        <p:nvSpPr>
          <p:cNvPr id="2" name="CaixaDeTexto 1">
            <a:extLst>
              <a:ext uri="{FF2B5EF4-FFF2-40B4-BE49-F238E27FC236}">
                <a16:creationId xmlns:a16="http://schemas.microsoft.com/office/drawing/2014/main" id="{EE12B38F-2D6A-9D3D-5E68-CA9F526BF3AF}"/>
              </a:ext>
            </a:extLst>
          </p:cNvPr>
          <p:cNvSpPr txBox="1"/>
          <p:nvPr/>
        </p:nvSpPr>
        <p:spPr>
          <a:xfrm>
            <a:off x="646042" y="1195263"/>
            <a:ext cx="10899915" cy="1200329"/>
          </a:xfrm>
          <a:prstGeom prst="rect">
            <a:avLst/>
          </a:prstGeom>
          <a:noFill/>
        </p:spPr>
        <p:txBody>
          <a:bodyPr wrap="square" rtlCol="0">
            <a:spAutoFit/>
          </a:bodyPr>
          <a:lstStyle/>
          <a:p>
            <a:pPr algn="just"/>
            <a:r>
              <a:rPr lang="pt-BR" dirty="0"/>
              <a:t>Os administradores classificam o nível de risco dos fundos de investimentos numa escala de 1 a 5, cada número significa um nível de volatilidade, sendo 1 muito baixa, 2 baixa, 3 média, 4 alta e 5 muito alta. A carteira do Fundo Previdenciário Capitalizado tem 88,67% dos recursos alocados em ativos até o nível Médio de volatilidade. Conforme </a:t>
            </a:r>
            <a:r>
              <a:rPr lang="pt-BR" b="1" dirty="0"/>
              <a:t>Gráfico 2</a:t>
            </a:r>
            <a:r>
              <a:rPr lang="pt-BR" dirty="0"/>
              <a:t>.</a:t>
            </a:r>
          </a:p>
        </p:txBody>
      </p:sp>
      <p:graphicFrame>
        <p:nvGraphicFramePr>
          <p:cNvPr id="3" name="Gráfico 2">
            <a:extLst>
              <a:ext uri="{FF2B5EF4-FFF2-40B4-BE49-F238E27FC236}">
                <a16:creationId xmlns:a16="http://schemas.microsoft.com/office/drawing/2014/main" id="{2A291E6B-FC28-4E9D-9871-86AAA882026A}"/>
              </a:ext>
            </a:extLst>
          </p:cNvPr>
          <p:cNvGraphicFramePr>
            <a:graphicFrameLocks/>
          </p:cNvGraphicFramePr>
          <p:nvPr>
            <p:extLst>
              <p:ext uri="{D42A27DB-BD31-4B8C-83A1-F6EECF244321}">
                <p14:modId xmlns:p14="http://schemas.microsoft.com/office/powerpoint/2010/main" val="3135787459"/>
              </p:ext>
            </p:extLst>
          </p:nvPr>
        </p:nvGraphicFramePr>
        <p:xfrm>
          <a:off x="1058422" y="2998888"/>
          <a:ext cx="10075154" cy="365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928357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VOLATILIDADE NOS ÚLTIMOS 12 MESES</a:t>
            </a:r>
          </a:p>
        </p:txBody>
      </p:sp>
      <p:sp>
        <p:nvSpPr>
          <p:cNvPr id="4" name="CaixaDeTexto 3">
            <a:extLst>
              <a:ext uri="{FF2B5EF4-FFF2-40B4-BE49-F238E27FC236}">
                <a16:creationId xmlns:a16="http://schemas.microsoft.com/office/drawing/2014/main" id="{A5689A50-EAD7-488C-AA37-DA1B7BD7242E}"/>
              </a:ext>
            </a:extLst>
          </p:cNvPr>
          <p:cNvSpPr txBox="1"/>
          <p:nvPr/>
        </p:nvSpPr>
        <p:spPr>
          <a:xfrm>
            <a:off x="669232" y="1195264"/>
            <a:ext cx="10899915" cy="1477328"/>
          </a:xfrm>
          <a:prstGeom prst="rect">
            <a:avLst/>
          </a:prstGeom>
          <a:noFill/>
        </p:spPr>
        <p:txBody>
          <a:bodyPr wrap="square" rtlCol="0">
            <a:spAutoFit/>
          </a:bodyPr>
          <a:lstStyle/>
          <a:p>
            <a:pPr algn="just"/>
            <a:r>
              <a:rPr lang="pt-BR" dirty="0"/>
              <a:t>O cálculo da volatilidade de uma carteira permite observar a frequência e intensidade das oscilação no seu valor em um determinado período. O monitoramento desta medida é parte do gerenciamento de risco da carteira do Fundo Previdenciário Capitalizado. Se verificado um aumento significativo e consistente no nível de volatilidade será investigado o motivo e analisada a necessidade de serem feitas alterações nas proporções dos segmentos de aplicações e/ou substituição de ativos. O </a:t>
            </a:r>
            <a:r>
              <a:rPr lang="pt-BR" b="1" dirty="0"/>
              <a:t>Gráfico 3 </a:t>
            </a:r>
            <a:r>
              <a:rPr lang="pt-BR" dirty="0"/>
              <a:t>mostra a volatilidade mensal da carteira nos últimos 12 meses.</a:t>
            </a:r>
            <a:r>
              <a:rPr lang="pt-BR" b="1" dirty="0"/>
              <a:t> </a:t>
            </a:r>
            <a:endParaRPr lang="pt-BR" dirty="0"/>
          </a:p>
        </p:txBody>
      </p:sp>
      <p:sp>
        <p:nvSpPr>
          <p:cNvPr id="6" name="CaixaDeTexto 5">
            <a:extLst>
              <a:ext uri="{FF2B5EF4-FFF2-40B4-BE49-F238E27FC236}">
                <a16:creationId xmlns:a16="http://schemas.microsoft.com/office/drawing/2014/main" id="{34C7C274-A1DE-4494-B26D-156ABC86D68A}"/>
              </a:ext>
            </a:extLst>
          </p:cNvPr>
          <p:cNvSpPr txBox="1"/>
          <p:nvPr/>
        </p:nvSpPr>
        <p:spPr>
          <a:xfrm>
            <a:off x="5145985" y="3188348"/>
            <a:ext cx="1900030" cy="307777"/>
          </a:xfrm>
          <a:prstGeom prst="rect">
            <a:avLst/>
          </a:prstGeom>
          <a:noFill/>
        </p:spPr>
        <p:txBody>
          <a:bodyPr wrap="square" rtlCol="0">
            <a:spAutoFit/>
          </a:bodyPr>
          <a:lstStyle/>
          <a:p>
            <a:pPr algn="ctr"/>
            <a:r>
              <a:rPr lang="pt-BR" sz="1400" b="1" dirty="0"/>
              <a:t>Gráfico 3</a:t>
            </a:r>
          </a:p>
        </p:txBody>
      </p:sp>
      <p:graphicFrame>
        <p:nvGraphicFramePr>
          <p:cNvPr id="3" name="Gráfico 2">
            <a:extLst>
              <a:ext uri="{FF2B5EF4-FFF2-40B4-BE49-F238E27FC236}">
                <a16:creationId xmlns:a16="http://schemas.microsoft.com/office/drawing/2014/main" id="{D06E75CF-75AF-4F21-9AE2-898C0DAD6D01}"/>
              </a:ext>
            </a:extLst>
          </p:cNvPr>
          <p:cNvGraphicFramePr>
            <a:graphicFrameLocks/>
          </p:cNvGraphicFramePr>
          <p:nvPr>
            <p:extLst>
              <p:ext uri="{D42A27DB-BD31-4B8C-83A1-F6EECF244321}">
                <p14:modId xmlns:p14="http://schemas.microsoft.com/office/powerpoint/2010/main" val="1419207123"/>
              </p:ext>
            </p:extLst>
          </p:nvPr>
        </p:nvGraphicFramePr>
        <p:xfrm>
          <a:off x="1129710" y="3629669"/>
          <a:ext cx="9978958" cy="2341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99239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VAR HISTÓRICO NOS ÚLTIMOS 12 MESES </a:t>
            </a:r>
          </a:p>
        </p:txBody>
      </p:sp>
      <p:sp>
        <p:nvSpPr>
          <p:cNvPr id="4" name="CaixaDeTexto 3">
            <a:extLst>
              <a:ext uri="{FF2B5EF4-FFF2-40B4-BE49-F238E27FC236}">
                <a16:creationId xmlns:a16="http://schemas.microsoft.com/office/drawing/2014/main" id="{A5689A50-EAD7-488C-AA37-DA1B7BD7242E}"/>
              </a:ext>
            </a:extLst>
          </p:cNvPr>
          <p:cNvSpPr txBox="1"/>
          <p:nvPr/>
        </p:nvSpPr>
        <p:spPr>
          <a:xfrm>
            <a:off x="669232" y="1195264"/>
            <a:ext cx="10899915" cy="1754326"/>
          </a:xfrm>
          <a:prstGeom prst="rect">
            <a:avLst/>
          </a:prstGeom>
          <a:noFill/>
        </p:spPr>
        <p:txBody>
          <a:bodyPr wrap="square" rtlCol="0">
            <a:spAutoFit/>
          </a:bodyPr>
          <a:lstStyle/>
          <a:p>
            <a:pPr algn="just"/>
            <a:r>
              <a:rPr lang="pt-BR" dirty="0"/>
              <a:t>O </a:t>
            </a:r>
            <a:r>
              <a:rPr lang="pt-BR" dirty="0" err="1"/>
              <a:t>VaR</a:t>
            </a:r>
            <a:r>
              <a:rPr lang="pt-BR" dirty="0"/>
              <a:t> (</a:t>
            </a:r>
            <a:r>
              <a:rPr lang="pt-BR" dirty="0" err="1"/>
              <a:t>Value</a:t>
            </a:r>
            <a:r>
              <a:rPr lang="pt-BR" dirty="0"/>
              <a:t> </a:t>
            </a:r>
            <a:r>
              <a:rPr lang="pt-BR" dirty="0" err="1"/>
              <a:t>at</a:t>
            </a:r>
            <a:r>
              <a:rPr lang="pt-BR" dirty="0"/>
              <a:t> Risk) é uma medida estatística que estima a perda potencial máxima de um investimento para um período de tempo, com um determinado intervalo de confiança. O monitoramento desta medida é parte do gerenciamento de risco da carteira do Fundo Previdenciário Capitalizado. Se verificado um aumento significativo e consistente no </a:t>
            </a:r>
            <a:r>
              <a:rPr lang="pt-BR" dirty="0" err="1"/>
              <a:t>VaR</a:t>
            </a:r>
            <a:r>
              <a:rPr lang="pt-BR" dirty="0"/>
              <a:t> da carteira será investigado o motivo e analisada a necessidade de serem feitas alterações nas proporções dos segmentos de aplicações e/ou substituição de ativos. O </a:t>
            </a:r>
            <a:r>
              <a:rPr lang="pt-BR" b="1" dirty="0"/>
              <a:t>Gráfico 4 </a:t>
            </a:r>
            <a:r>
              <a:rPr lang="pt-BR" dirty="0"/>
              <a:t>mostra o </a:t>
            </a:r>
            <a:r>
              <a:rPr lang="pt-BR" dirty="0" err="1"/>
              <a:t>VaR</a:t>
            </a:r>
            <a:r>
              <a:rPr lang="pt-BR" dirty="0"/>
              <a:t> Histórico da carteira com periodicidade diária e intervalo de confiança de 95%.</a:t>
            </a:r>
            <a:r>
              <a:rPr lang="pt-BR" b="1" dirty="0"/>
              <a:t> </a:t>
            </a:r>
            <a:endParaRPr lang="pt-BR" dirty="0"/>
          </a:p>
        </p:txBody>
      </p:sp>
      <p:sp>
        <p:nvSpPr>
          <p:cNvPr id="6" name="CaixaDeTexto 5">
            <a:extLst>
              <a:ext uri="{FF2B5EF4-FFF2-40B4-BE49-F238E27FC236}">
                <a16:creationId xmlns:a16="http://schemas.microsoft.com/office/drawing/2014/main" id="{34C7C274-A1DE-4494-B26D-156ABC86D68A}"/>
              </a:ext>
            </a:extLst>
          </p:cNvPr>
          <p:cNvSpPr txBox="1"/>
          <p:nvPr/>
        </p:nvSpPr>
        <p:spPr>
          <a:xfrm>
            <a:off x="5169173" y="3600634"/>
            <a:ext cx="1900030" cy="307777"/>
          </a:xfrm>
          <a:prstGeom prst="rect">
            <a:avLst/>
          </a:prstGeom>
          <a:noFill/>
        </p:spPr>
        <p:txBody>
          <a:bodyPr wrap="square" rtlCol="0">
            <a:spAutoFit/>
          </a:bodyPr>
          <a:lstStyle/>
          <a:p>
            <a:pPr algn="ctr"/>
            <a:r>
              <a:rPr lang="pt-BR" sz="1400" b="1" dirty="0"/>
              <a:t>Gráfico 4</a:t>
            </a:r>
          </a:p>
        </p:txBody>
      </p:sp>
      <p:graphicFrame>
        <p:nvGraphicFramePr>
          <p:cNvPr id="2" name="Gráfico 1">
            <a:extLst>
              <a:ext uri="{FF2B5EF4-FFF2-40B4-BE49-F238E27FC236}">
                <a16:creationId xmlns:a16="http://schemas.microsoft.com/office/drawing/2014/main" id="{2E095974-624D-4D88-B9D0-9B7F7CCB6F8F}"/>
              </a:ext>
            </a:extLst>
          </p:cNvPr>
          <p:cNvGraphicFramePr>
            <a:graphicFrameLocks/>
          </p:cNvGraphicFramePr>
          <p:nvPr>
            <p:extLst>
              <p:ext uri="{D42A27DB-BD31-4B8C-83A1-F6EECF244321}">
                <p14:modId xmlns:p14="http://schemas.microsoft.com/office/powerpoint/2010/main" val="2884496343"/>
              </p:ext>
            </p:extLst>
          </p:nvPr>
        </p:nvGraphicFramePr>
        <p:xfrm>
          <a:off x="1117014" y="3908411"/>
          <a:ext cx="10004347" cy="2355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28615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7" y="294667"/>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7.1</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914398" y="322900"/>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3" name="Tabela 2">
            <a:extLst>
              <a:ext uri="{FF2B5EF4-FFF2-40B4-BE49-F238E27FC236}">
                <a16:creationId xmlns:a16="http://schemas.microsoft.com/office/drawing/2014/main" id="{EBADCF72-6D38-5833-C1A5-9B60C9AE3B31}"/>
              </a:ext>
            </a:extLst>
          </p:cNvPr>
          <p:cNvGraphicFramePr>
            <a:graphicFrameLocks noGrp="1"/>
          </p:cNvGraphicFramePr>
          <p:nvPr>
            <p:extLst>
              <p:ext uri="{D42A27DB-BD31-4B8C-83A1-F6EECF244321}">
                <p14:modId xmlns:p14="http://schemas.microsoft.com/office/powerpoint/2010/main" val="3488899432"/>
              </p:ext>
            </p:extLst>
          </p:nvPr>
        </p:nvGraphicFramePr>
        <p:xfrm>
          <a:off x="424067" y="787422"/>
          <a:ext cx="11186041" cy="2286000"/>
        </p:xfrm>
        <a:graphic>
          <a:graphicData uri="http://schemas.openxmlformats.org/drawingml/2006/table">
            <a:tbl>
              <a:tblPr/>
              <a:tblGrid>
                <a:gridCol w="2518880">
                  <a:extLst>
                    <a:ext uri="{9D8B030D-6E8A-4147-A177-3AD203B41FA5}">
                      <a16:colId xmlns:a16="http://schemas.microsoft.com/office/drawing/2014/main" val="1404410159"/>
                    </a:ext>
                  </a:extLst>
                </a:gridCol>
                <a:gridCol w="1372194">
                  <a:extLst>
                    <a:ext uri="{9D8B030D-6E8A-4147-A177-3AD203B41FA5}">
                      <a16:colId xmlns:a16="http://schemas.microsoft.com/office/drawing/2014/main" val="1532855568"/>
                    </a:ext>
                  </a:extLst>
                </a:gridCol>
                <a:gridCol w="1319008">
                  <a:extLst>
                    <a:ext uri="{9D8B030D-6E8A-4147-A177-3AD203B41FA5}">
                      <a16:colId xmlns:a16="http://schemas.microsoft.com/office/drawing/2014/main" val="949639496"/>
                    </a:ext>
                  </a:extLst>
                </a:gridCol>
                <a:gridCol w="1616849">
                  <a:extLst>
                    <a:ext uri="{9D8B030D-6E8A-4147-A177-3AD203B41FA5}">
                      <a16:colId xmlns:a16="http://schemas.microsoft.com/office/drawing/2014/main" val="292151842"/>
                    </a:ext>
                  </a:extLst>
                </a:gridCol>
                <a:gridCol w="1321136">
                  <a:extLst>
                    <a:ext uri="{9D8B030D-6E8A-4147-A177-3AD203B41FA5}">
                      <a16:colId xmlns:a16="http://schemas.microsoft.com/office/drawing/2014/main" val="4072770618"/>
                    </a:ext>
                  </a:extLst>
                </a:gridCol>
                <a:gridCol w="1301989">
                  <a:extLst>
                    <a:ext uri="{9D8B030D-6E8A-4147-A177-3AD203B41FA5}">
                      <a16:colId xmlns:a16="http://schemas.microsoft.com/office/drawing/2014/main" val="63738483"/>
                    </a:ext>
                  </a:extLst>
                </a:gridCol>
                <a:gridCol w="1735985">
                  <a:extLst>
                    <a:ext uri="{9D8B030D-6E8A-4147-A177-3AD203B41FA5}">
                      <a16:colId xmlns:a16="http://schemas.microsoft.com/office/drawing/2014/main" val="1401311696"/>
                    </a:ext>
                  </a:extLst>
                </a:gridCol>
              </a:tblGrid>
              <a:tr h="126043">
                <a:tc>
                  <a:txBody>
                    <a:bodyPr/>
                    <a:lstStyle/>
                    <a:p>
                      <a:pPr algn="ctr" fontAlgn="ctr"/>
                      <a:r>
                        <a:rPr lang="pt-BR" sz="1000" b="1" i="0" u="none" strike="noStrike">
                          <a:solidFill>
                            <a:srgbClr val="FFFFFF"/>
                          </a:solidFill>
                          <a:effectLst/>
                          <a:latin typeface="Calibri" panose="020F0502020204030204" pitchFamily="34" charset="0"/>
                        </a:rPr>
                        <a:t>Fundos Renda fixa 100% TP Art. 7º, I,"b“: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MÊS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ANO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SHARPE (12MESES)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VaR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VOLATILIDADE (12 MESES)</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341223795"/>
                  </a:ext>
                </a:extLst>
              </a:tr>
              <a:tr h="252086">
                <a:tc>
                  <a:txBody>
                    <a:bodyPr/>
                    <a:lstStyle/>
                    <a:p>
                      <a:pPr algn="ctr" fontAlgn="ctr"/>
                      <a:r>
                        <a:rPr lang="pt-BR" sz="1000" b="0" i="0" u="none" strike="noStrike">
                          <a:solidFill>
                            <a:srgbClr val="000000"/>
                          </a:solidFill>
                          <a:effectLst/>
                          <a:latin typeface="Calibri" panose="020F0502020204030204" pitchFamily="34" charset="0"/>
                        </a:rPr>
                        <a:t>BB IDKA 2 TÍTULOS PÚBLICOS FI RENDA FIXA PREVIDENCIÁRIO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6,08%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6,06%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2,18%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8948487"/>
                  </a:ext>
                </a:extLst>
              </a:tr>
              <a:tr h="126043">
                <a:tc>
                  <a:txBody>
                    <a:bodyPr/>
                    <a:lstStyle/>
                    <a:p>
                      <a:pPr algn="ctr" fontAlgn="ctr"/>
                      <a:r>
                        <a:rPr lang="pt-BR" sz="1000" b="0" i="0" u="none" strike="noStrike">
                          <a:solidFill>
                            <a:srgbClr val="000000"/>
                          </a:solidFill>
                          <a:effectLst/>
                          <a:latin typeface="Calibri" panose="020F0502020204030204" pitchFamily="34" charset="0"/>
                        </a:rPr>
                        <a:t>BB IMA-B 5 FIC RENDA FIXA PREVIDENCIÁRIO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5,87%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-2,18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2,10%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94145329"/>
                  </a:ext>
                </a:extLst>
              </a:tr>
              <a:tr h="252086">
                <a:tc>
                  <a:txBody>
                    <a:bodyPr/>
                    <a:lstStyle/>
                    <a:p>
                      <a:pPr algn="ctr" fontAlgn="ctr"/>
                      <a:r>
                        <a:rPr lang="pt-BR" sz="1000" b="0" i="0" u="none" strike="noStrike">
                          <a:solidFill>
                            <a:srgbClr val="000000"/>
                          </a:solidFill>
                          <a:effectLst/>
                          <a:latin typeface="Calibri" panose="020F0502020204030204" pitchFamily="34" charset="0"/>
                        </a:rPr>
                        <a:t>BB IMA-B TÍTULOS PÚBLICOS FI RENDA FIXA PREVIDENCIÁRIO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-2,62%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-2,69%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-2,74%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-2,80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2,20%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8045973"/>
                  </a:ext>
                </a:extLst>
              </a:tr>
              <a:tr h="252086">
                <a:tc>
                  <a:txBody>
                    <a:bodyPr/>
                    <a:lstStyle/>
                    <a:p>
                      <a:pPr algn="ctr" fontAlgn="ctr"/>
                      <a:r>
                        <a:rPr lang="pt-BR" sz="1000" b="0" i="0" u="none" strike="noStrike">
                          <a:solidFill>
                            <a:srgbClr val="000000"/>
                          </a:solidFill>
                          <a:effectLst/>
                          <a:latin typeface="Calibri" panose="020F0502020204030204" pitchFamily="34" charset="0"/>
                        </a:rPr>
                        <a:t>BB IRF-M 1 TÍTULOS PÚBLICOS FIC RENDA FIXA PREVIDENCIÁRIO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9,17%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9,11%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-3,51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19817408"/>
                  </a:ext>
                </a:extLst>
              </a:tr>
              <a:tr h="252086">
                <a:tc>
                  <a:txBody>
                    <a:bodyPr/>
                    <a:lstStyle/>
                    <a:p>
                      <a:pPr algn="ctr" fontAlgn="ctr"/>
                      <a:r>
                        <a:rPr lang="pt-BR" sz="1000" b="0" i="0" u="none" strike="noStrike">
                          <a:solidFill>
                            <a:srgbClr val="000000"/>
                          </a:solidFill>
                          <a:effectLst/>
                          <a:latin typeface="Calibri" panose="020F0502020204030204" pitchFamily="34" charset="0"/>
                        </a:rPr>
                        <a:t>CAIXA BRASIL IMA-B 5+ TÍTULOS PÚBLICOS FI RENDA FIXA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-4,31%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-8,64%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-8,70%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-2,76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3,30%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6,94%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73753961"/>
                  </a:ext>
                </a:extLst>
              </a:tr>
              <a:tr h="126043">
                <a:tc>
                  <a:txBody>
                    <a:bodyPr/>
                    <a:lstStyle/>
                    <a:p>
                      <a:pPr algn="ctr" fontAlgn="ctr"/>
                      <a:r>
                        <a:rPr lang="pt-BR" sz="1000" b="0" i="0" u="none" strike="noStrike">
                          <a:solidFill>
                            <a:srgbClr val="000000"/>
                          </a:solidFill>
                          <a:effectLst/>
                          <a:latin typeface="Calibri" panose="020F0502020204030204" pitchFamily="34" charset="0"/>
                        </a:rPr>
                        <a:t>BNB SOBERANO RESP LIMITADA FIF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10,79%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10,74%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-136,41%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16340819"/>
                  </a:ext>
                </a:extLst>
              </a:tr>
              <a:tr h="126043">
                <a:tc>
                  <a:txBody>
                    <a:bodyPr/>
                    <a:lstStyle/>
                    <a:p>
                      <a:pPr algn="ctr" fontAlgn="ctr"/>
                      <a:r>
                        <a:rPr lang="pt-BR" sz="1000" b="0" i="0" u="none" strike="noStrike">
                          <a:solidFill>
                            <a:srgbClr val="000000"/>
                          </a:solidFill>
                          <a:effectLst/>
                          <a:latin typeface="Calibri" panose="020F0502020204030204" pitchFamily="34" charset="0"/>
                        </a:rPr>
                        <a:t>CAIXA BRASIL IRF-M 1 TÍTULOS PÚBLICOS FI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9,33%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9,27%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-3,17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3367066"/>
                  </a:ext>
                </a:extLst>
              </a:tr>
              <a:tr h="126043">
                <a:tc>
                  <a:txBody>
                    <a:bodyPr/>
                    <a:lstStyle/>
                    <a:p>
                      <a:pPr algn="ctr" fontAlgn="ctr"/>
                      <a:r>
                        <a:rPr lang="pt-BR" sz="1000" b="0" i="0" u="none" strike="noStrike">
                          <a:solidFill>
                            <a:srgbClr val="000000"/>
                          </a:solidFill>
                          <a:effectLst/>
                          <a:latin typeface="Calibri" panose="020F0502020204030204" pitchFamily="34" charset="0"/>
                        </a:rPr>
                        <a:t>TREND PÓS-FIXADO FIC RENDA FIXA SIMPLES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10,85%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10,80%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-0,35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91532315"/>
                  </a:ext>
                </a:extLst>
              </a:tr>
              <a:tr h="126043">
                <a:tc>
                  <a:txBody>
                    <a:bodyPr/>
                    <a:lstStyle/>
                    <a:p>
                      <a:pPr algn="l" fontAlgn="b"/>
                      <a:endParaRPr lang="pt-B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pt-BR"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20063545"/>
                  </a:ext>
                </a:extLst>
              </a:tr>
            </a:tbl>
          </a:graphicData>
        </a:graphic>
      </p:graphicFrame>
      <p:graphicFrame>
        <p:nvGraphicFramePr>
          <p:cNvPr id="4" name="Gráfico 3">
            <a:extLst>
              <a:ext uri="{FF2B5EF4-FFF2-40B4-BE49-F238E27FC236}">
                <a16:creationId xmlns:a16="http://schemas.microsoft.com/office/drawing/2014/main" id="{280ADD2C-1654-44C1-933F-7D471936D1B2}"/>
              </a:ext>
            </a:extLst>
          </p:cNvPr>
          <p:cNvGraphicFramePr>
            <a:graphicFrameLocks/>
          </p:cNvGraphicFramePr>
          <p:nvPr>
            <p:extLst>
              <p:ext uri="{D42A27DB-BD31-4B8C-83A1-F6EECF244321}">
                <p14:modId xmlns:p14="http://schemas.microsoft.com/office/powerpoint/2010/main" val="1202069723"/>
              </p:ext>
            </p:extLst>
          </p:nvPr>
        </p:nvGraphicFramePr>
        <p:xfrm>
          <a:off x="1136072" y="3073422"/>
          <a:ext cx="9919856" cy="3664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91091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7.2</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2" name="Tabela 1">
            <a:extLst>
              <a:ext uri="{FF2B5EF4-FFF2-40B4-BE49-F238E27FC236}">
                <a16:creationId xmlns:a16="http://schemas.microsoft.com/office/drawing/2014/main" id="{3C0115D5-1E83-0B38-25C0-36682CF1F7D0}"/>
              </a:ext>
            </a:extLst>
          </p:cNvPr>
          <p:cNvGraphicFramePr>
            <a:graphicFrameLocks noGrp="1"/>
          </p:cNvGraphicFramePr>
          <p:nvPr>
            <p:extLst>
              <p:ext uri="{D42A27DB-BD31-4B8C-83A1-F6EECF244321}">
                <p14:modId xmlns:p14="http://schemas.microsoft.com/office/powerpoint/2010/main" val="1634311449"/>
              </p:ext>
            </p:extLst>
          </p:nvPr>
        </p:nvGraphicFramePr>
        <p:xfrm>
          <a:off x="424068" y="1141849"/>
          <a:ext cx="11047496" cy="1524000"/>
        </p:xfrm>
        <a:graphic>
          <a:graphicData uri="http://schemas.openxmlformats.org/drawingml/2006/table">
            <a:tbl>
              <a:tblPr/>
              <a:tblGrid>
                <a:gridCol w="2487682">
                  <a:extLst>
                    <a:ext uri="{9D8B030D-6E8A-4147-A177-3AD203B41FA5}">
                      <a16:colId xmlns:a16="http://schemas.microsoft.com/office/drawing/2014/main" val="632158594"/>
                    </a:ext>
                  </a:extLst>
                </a:gridCol>
                <a:gridCol w="1355199">
                  <a:extLst>
                    <a:ext uri="{9D8B030D-6E8A-4147-A177-3AD203B41FA5}">
                      <a16:colId xmlns:a16="http://schemas.microsoft.com/office/drawing/2014/main" val="3679997064"/>
                    </a:ext>
                  </a:extLst>
                </a:gridCol>
                <a:gridCol w="1302672">
                  <a:extLst>
                    <a:ext uri="{9D8B030D-6E8A-4147-A177-3AD203B41FA5}">
                      <a16:colId xmlns:a16="http://schemas.microsoft.com/office/drawing/2014/main" val="4041895932"/>
                    </a:ext>
                  </a:extLst>
                </a:gridCol>
                <a:gridCol w="1596823">
                  <a:extLst>
                    <a:ext uri="{9D8B030D-6E8A-4147-A177-3AD203B41FA5}">
                      <a16:colId xmlns:a16="http://schemas.microsoft.com/office/drawing/2014/main" val="3807465390"/>
                    </a:ext>
                  </a:extLst>
                </a:gridCol>
                <a:gridCol w="1304773">
                  <a:extLst>
                    <a:ext uri="{9D8B030D-6E8A-4147-A177-3AD203B41FA5}">
                      <a16:colId xmlns:a16="http://schemas.microsoft.com/office/drawing/2014/main" val="4147076972"/>
                    </a:ext>
                  </a:extLst>
                </a:gridCol>
                <a:gridCol w="1285863">
                  <a:extLst>
                    <a:ext uri="{9D8B030D-6E8A-4147-A177-3AD203B41FA5}">
                      <a16:colId xmlns:a16="http://schemas.microsoft.com/office/drawing/2014/main" val="41369971"/>
                    </a:ext>
                  </a:extLst>
                </a:gridCol>
                <a:gridCol w="1714484">
                  <a:extLst>
                    <a:ext uri="{9D8B030D-6E8A-4147-A177-3AD203B41FA5}">
                      <a16:colId xmlns:a16="http://schemas.microsoft.com/office/drawing/2014/main" val="2575527909"/>
                    </a:ext>
                  </a:extLst>
                </a:gridCol>
              </a:tblGrid>
              <a:tr h="126043">
                <a:tc>
                  <a:txBody>
                    <a:bodyPr/>
                    <a:lstStyle/>
                    <a:p>
                      <a:pPr algn="ctr" fontAlgn="ctr"/>
                      <a:r>
                        <a:rPr lang="pt-BR" sz="1000" b="1" i="0" u="none" strike="noStrike">
                          <a:solidFill>
                            <a:srgbClr val="FFFFFF"/>
                          </a:solidFill>
                          <a:effectLst/>
                          <a:latin typeface="Calibri" panose="020F0502020204030204" pitchFamily="34" charset="0"/>
                        </a:rPr>
                        <a:t>Fundos Renda Fixa em geral Art. 7º, III,"a“:</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MÊS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ANO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SHARPE (12MESES)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VaR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VOLATILIDADE (12 MESES)</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253517340"/>
                  </a:ext>
                </a:extLst>
              </a:tr>
              <a:tr h="126043">
                <a:tc>
                  <a:txBody>
                    <a:bodyPr/>
                    <a:lstStyle/>
                    <a:p>
                      <a:pPr algn="ctr" fontAlgn="ctr"/>
                      <a:r>
                        <a:rPr lang="pt-BR" sz="1000" b="0" i="0" u="none" strike="noStrike">
                          <a:solidFill>
                            <a:srgbClr val="000000"/>
                          </a:solidFill>
                          <a:effectLst/>
                          <a:latin typeface="Calibri" panose="020F0502020204030204" pitchFamily="34" charset="0"/>
                        </a:rPr>
                        <a:t>BB FLUXO FIC RENDA FIXA SIMPLES PREVIDENCIÁRIO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9,77%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9,73%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-25,51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55290030"/>
                  </a:ext>
                </a:extLst>
              </a:tr>
              <a:tr h="252086">
                <a:tc>
                  <a:txBody>
                    <a:bodyPr/>
                    <a:lstStyle/>
                    <a:p>
                      <a:pPr algn="ctr" fontAlgn="ctr"/>
                      <a:r>
                        <a:rPr lang="pt-BR" sz="1000" b="0" i="0" u="none" strike="noStrike">
                          <a:solidFill>
                            <a:srgbClr val="000000"/>
                          </a:solidFill>
                          <a:effectLst/>
                          <a:latin typeface="Calibri" panose="020F0502020204030204" pitchFamily="34" charset="0"/>
                        </a:rPr>
                        <a:t>BB PERFIL FIC RENDA FIXA REFERENCIADO DI PREVIDENCIÁRIO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10,88%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10,83%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80339520"/>
                  </a:ext>
                </a:extLst>
              </a:tr>
              <a:tr h="126043">
                <a:tc>
                  <a:txBody>
                    <a:bodyPr/>
                    <a:lstStyle/>
                    <a:p>
                      <a:pPr algn="ctr" fontAlgn="ctr"/>
                      <a:r>
                        <a:rPr lang="pt-BR" sz="1000" b="0" i="0" u="none" strike="noStrike">
                          <a:solidFill>
                            <a:srgbClr val="000000"/>
                          </a:solidFill>
                          <a:effectLst/>
                          <a:latin typeface="Calibri" panose="020F0502020204030204" pitchFamily="34" charset="0"/>
                        </a:rPr>
                        <a:t>CAIXA BRASIL FI RENDA FIXA REFERENCIADO DI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10,98%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2,30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99219309"/>
                  </a:ext>
                </a:extLst>
              </a:tr>
              <a:tr h="126043">
                <a:tc>
                  <a:txBody>
                    <a:bodyPr/>
                    <a:lstStyle/>
                    <a:p>
                      <a:pPr algn="ctr" fontAlgn="ctr"/>
                      <a:r>
                        <a:rPr lang="pt-BR" sz="1000" b="0" i="0" u="none" strike="noStrike">
                          <a:solidFill>
                            <a:srgbClr val="000000"/>
                          </a:solidFill>
                          <a:effectLst/>
                          <a:latin typeface="Calibri" panose="020F0502020204030204" pitchFamily="34" charset="0"/>
                        </a:rPr>
                        <a:t>TOWER IMA-B 5 FI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-1,66%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-78,05%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-78,04%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-2,10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30,06%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63,32%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89878772"/>
                  </a:ext>
                </a:extLst>
              </a:tr>
              <a:tr h="126043">
                <a:tc>
                  <a:txBody>
                    <a:bodyPr/>
                    <a:lstStyle/>
                    <a:p>
                      <a:pPr algn="ctr" fontAlgn="ctr"/>
                      <a:r>
                        <a:rPr lang="pt-BR" sz="1000" b="0" i="0" u="none" strike="noStrike">
                          <a:solidFill>
                            <a:srgbClr val="000000"/>
                          </a:solidFill>
                          <a:effectLst/>
                          <a:latin typeface="Calibri" panose="020F0502020204030204" pitchFamily="34" charset="0"/>
                        </a:rPr>
                        <a:t>TOWER II IMA-B 5 FI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-1,51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6,37%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3969535"/>
                  </a:ext>
                </a:extLst>
              </a:tr>
              <a:tr h="126043">
                <a:tc>
                  <a:txBody>
                    <a:bodyPr/>
                    <a:lstStyle/>
                    <a:p>
                      <a:pPr algn="ctr" fontAlgn="ctr"/>
                      <a:r>
                        <a:rPr lang="pt-BR" sz="1000" b="0" i="0" u="none" strike="noStrike">
                          <a:solidFill>
                            <a:srgbClr val="000000"/>
                          </a:solidFill>
                          <a:effectLst/>
                          <a:latin typeface="Calibri" panose="020F0502020204030204" pitchFamily="34" charset="0"/>
                        </a:rPr>
                        <a:t>XP MACRO JUROS ATIVO FIC RENDA FIXA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-4,11%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3,11%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latin typeface="Arial" panose="020B0604020202020204" pitchFamily="34" charset="0"/>
                        </a:rPr>
                        <a:t>6,54%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05924973"/>
                  </a:ext>
                </a:extLst>
              </a:tr>
            </a:tbl>
          </a:graphicData>
        </a:graphic>
      </p:graphicFrame>
      <p:graphicFrame>
        <p:nvGraphicFramePr>
          <p:cNvPr id="3" name="Gráfico 2">
            <a:extLst>
              <a:ext uri="{FF2B5EF4-FFF2-40B4-BE49-F238E27FC236}">
                <a16:creationId xmlns:a16="http://schemas.microsoft.com/office/drawing/2014/main" id="{C1825C10-2C8C-4CC0-9D43-4D54F0E58641}"/>
              </a:ext>
            </a:extLst>
          </p:cNvPr>
          <p:cNvGraphicFramePr>
            <a:graphicFrameLocks/>
          </p:cNvGraphicFramePr>
          <p:nvPr>
            <p:extLst>
              <p:ext uri="{D42A27DB-BD31-4B8C-83A1-F6EECF244321}">
                <p14:modId xmlns:p14="http://schemas.microsoft.com/office/powerpoint/2010/main" val="3007494355"/>
              </p:ext>
            </p:extLst>
          </p:nvPr>
        </p:nvGraphicFramePr>
        <p:xfrm>
          <a:off x="1025236" y="2665849"/>
          <a:ext cx="10141527" cy="4027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528249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7.3</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2" name="Tabela 1">
            <a:extLst>
              <a:ext uri="{FF2B5EF4-FFF2-40B4-BE49-F238E27FC236}">
                <a16:creationId xmlns:a16="http://schemas.microsoft.com/office/drawing/2014/main" id="{AAF78FA4-5DA0-64F0-6DA9-B39032103B15}"/>
              </a:ext>
            </a:extLst>
          </p:cNvPr>
          <p:cNvGraphicFramePr>
            <a:graphicFrameLocks noGrp="1"/>
          </p:cNvGraphicFramePr>
          <p:nvPr>
            <p:extLst>
              <p:ext uri="{D42A27DB-BD31-4B8C-83A1-F6EECF244321}">
                <p14:modId xmlns:p14="http://schemas.microsoft.com/office/powerpoint/2010/main" val="2574513790"/>
              </p:ext>
            </p:extLst>
          </p:nvPr>
        </p:nvGraphicFramePr>
        <p:xfrm>
          <a:off x="424068" y="1049221"/>
          <a:ext cx="11310732" cy="945835"/>
        </p:xfrm>
        <a:graphic>
          <a:graphicData uri="http://schemas.openxmlformats.org/drawingml/2006/table">
            <a:tbl>
              <a:tblPr/>
              <a:tblGrid>
                <a:gridCol w="2546958">
                  <a:extLst>
                    <a:ext uri="{9D8B030D-6E8A-4147-A177-3AD203B41FA5}">
                      <a16:colId xmlns:a16="http://schemas.microsoft.com/office/drawing/2014/main" val="630524942"/>
                    </a:ext>
                  </a:extLst>
                </a:gridCol>
                <a:gridCol w="1387490">
                  <a:extLst>
                    <a:ext uri="{9D8B030D-6E8A-4147-A177-3AD203B41FA5}">
                      <a16:colId xmlns:a16="http://schemas.microsoft.com/office/drawing/2014/main" val="2474730755"/>
                    </a:ext>
                  </a:extLst>
                </a:gridCol>
                <a:gridCol w="1333711">
                  <a:extLst>
                    <a:ext uri="{9D8B030D-6E8A-4147-A177-3AD203B41FA5}">
                      <a16:colId xmlns:a16="http://schemas.microsoft.com/office/drawing/2014/main" val="1725085094"/>
                    </a:ext>
                  </a:extLst>
                </a:gridCol>
                <a:gridCol w="1634872">
                  <a:extLst>
                    <a:ext uri="{9D8B030D-6E8A-4147-A177-3AD203B41FA5}">
                      <a16:colId xmlns:a16="http://schemas.microsoft.com/office/drawing/2014/main" val="839599565"/>
                    </a:ext>
                  </a:extLst>
                </a:gridCol>
                <a:gridCol w="1335863">
                  <a:extLst>
                    <a:ext uri="{9D8B030D-6E8A-4147-A177-3AD203B41FA5}">
                      <a16:colId xmlns:a16="http://schemas.microsoft.com/office/drawing/2014/main" val="1328941931"/>
                    </a:ext>
                  </a:extLst>
                </a:gridCol>
                <a:gridCol w="1316502">
                  <a:extLst>
                    <a:ext uri="{9D8B030D-6E8A-4147-A177-3AD203B41FA5}">
                      <a16:colId xmlns:a16="http://schemas.microsoft.com/office/drawing/2014/main" val="1373590549"/>
                    </a:ext>
                  </a:extLst>
                </a:gridCol>
                <a:gridCol w="1755336">
                  <a:extLst>
                    <a:ext uri="{9D8B030D-6E8A-4147-A177-3AD203B41FA5}">
                      <a16:colId xmlns:a16="http://schemas.microsoft.com/office/drawing/2014/main" val="153002459"/>
                    </a:ext>
                  </a:extLst>
                </a:gridCol>
              </a:tblGrid>
              <a:tr h="189167">
                <a:tc>
                  <a:txBody>
                    <a:bodyPr/>
                    <a:lstStyle/>
                    <a:p>
                      <a:pPr algn="ctr" fontAlgn="ctr"/>
                      <a:r>
                        <a:rPr lang="pt-BR" sz="1000" b="1" i="0" u="none" strike="noStrike">
                          <a:solidFill>
                            <a:srgbClr val="FFFFFF"/>
                          </a:solidFill>
                          <a:effectLst/>
                          <a:latin typeface="Calibri" panose="020F0502020204030204" pitchFamily="34" charset="0"/>
                        </a:rPr>
                        <a:t>Fundos de Ações CVM Art. 8°, I:</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MÊS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ANO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SHARPE (12MESES)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VaR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VOLATILIDADE (12 MESES)</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427772969"/>
                  </a:ext>
                </a:extLst>
              </a:tr>
              <a:tr h="189167">
                <a:tc>
                  <a:txBody>
                    <a:bodyPr/>
                    <a:lstStyle/>
                    <a:p>
                      <a:pPr algn="ctr" fontAlgn="ctr"/>
                      <a:r>
                        <a:rPr lang="en-US" sz="1000" b="0" i="0" u="none" strike="noStrike">
                          <a:solidFill>
                            <a:srgbClr val="000000"/>
                          </a:solidFill>
                          <a:effectLst/>
                          <a:latin typeface="Calibri" panose="020F0502020204030204" pitchFamily="34" charset="0"/>
                        </a:rPr>
                        <a:t>AZ QUEST SMALL MID CAPS FIC AÇÕES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-3,57%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-3,59%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5,92%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12,46%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4095472"/>
                  </a:ext>
                </a:extLst>
              </a:tr>
              <a:tr h="189167">
                <a:tc>
                  <a:txBody>
                    <a:bodyPr/>
                    <a:lstStyle/>
                    <a:p>
                      <a:pPr algn="ctr" fontAlgn="ctr"/>
                      <a:r>
                        <a:rPr lang="pt-BR" sz="1000" b="0" i="0" u="none" strike="noStrike">
                          <a:solidFill>
                            <a:srgbClr val="000000"/>
                          </a:solidFill>
                          <a:effectLst/>
                          <a:latin typeface="Calibri" panose="020F0502020204030204" pitchFamily="34" charset="0"/>
                        </a:rPr>
                        <a:t>BRADESCO DIVIDENDOS FI AÇÕES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-4,17%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-8,78%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-7,82%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-1,41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5,95%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12,52%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60625913"/>
                  </a:ext>
                </a:extLst>
              </a:tr>
              <a:tr h="189167">
                <a:tc>
                  <a:txBody>
                    <a:bodyPr/>
                    <a:lstStyle/>
                    <a:p>
                      <a:pPr algn="ctr" fontAlgn="ctr"/>
                      <a:r>
                        <a:rPr lang="pt-BR" sz="1000" b="0" i="0" u="none" strike="noStrike">
                          <a:solidFill>
                            <a:srgbClr val="000000"/>
                          </a:solidFill>
                          <a:effectLst/>
                          <a:latin typeface="Calibri" panose="020F0502020204030204" pitchFamily="34" charset="0"/>
                        </a:rPr>
                        <a:t>FINACAP MAURITSSTAD FI AÇÕES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-5,73%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-8,98%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6,68%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14,07%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95475213"/>
                  </a:ext>
                </a:extLst>
              </a:tr>
              <a:tr h="189167">
                <a:tc>
                  <a:txBody>
                    <a:bodyPr/>
                    <a:lstStyle/>
                    <a:p>
                      <a:pPr algn="ctr" fontAlgn="ctr"/>
                      <a:r>
                        <a:rPr lang="pt-BR" sz="1000" b="0" i="0" u="none" strike="noStrike">
                          <a:solidFill>
                            <a:srgbClr val="000000"/>
                          </a:solidFill>
                          <a:effectLst/>
                          <a:latin typeface="Calibri" panose="020F0502020204030204" pitchFamily="34" charset="0"/>
                        </a:rPr>
                        <a:t>CONSTÂNCIA FUNDAMENTO FI AÇÕES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-8,67%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-1,58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5,60%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latin typeface="Arial" panose="020B0604020202020204" pitchFamily="34" charset="0"/>
                        </a:rPr>
                        <a:t>11,80%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72003314"/>
                  </a:ext>
                </a:extLst>
              </a:tr>
            </a:tbl>
          </a:graphicData>
        </a:graphic>
      </p:graphicFrame>
      <p:graphicFrame>
        <p:nvGraphicFramePr>
          <p:cNvPr id="3" name="Gráfico 2">
            <a:extLst>
              <a:ext uri="{FF2B5EF4-FFF2-40B4-BE49-F238E27FC236}">
                <a16:creationId xmlns:a16="http://schemas.microsoft.com/office/drawing/2014/main" id="{CFAE2F66-8779-4583-8081-FC0C08F55DD6}"/>
              </a:ext>
            </a:extLst>
          </p:cNvPr>
          <p:cNvGraphicFramePr>
            <a:graphicFrameLocks/>
          </p:cNvGraphicFramePr>
          <p:nvPr>
            <p:extLst>
              <p:ext uri="{D42A27DB-BD31-4B8C-83A1-F6EECF244321}">
                <p14:modId xmlns:p14="http://schemas.microsoft.com/office/powerpoint/2010/main" val="647771746"/>
              </p:ext>
            </p:extLst>
          </p:nvPr>
        </p:nvGraphicFramePr>
        <p:xfrm>
          <a:off x="1217825" y="2762068"/>
          <a:ext cx="9723218" cy="3522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7346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7.4</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3" name="Tabela 2">
            <a:extLst>
              <a:ext uri="{FF2B5EF4-FFF2-40B4-BE49-F238E27FC236}">
                <a16:creationId xmlns:a16="http://schemas.microsoft.com/office/drawing/2014/main" id="{016E1013-B500-516C-1328-931003B5D2AE}"/>
              </a:ext>
            </a:extLst>
          </p:cNvPr>
          <p:cNvGraphicFramePr>
            <a:graphicFrameLocks noGrp="1"/>
          </p:cNvGraphicFramePr>
          <p:nvPr>
            <p:extLst>
              <p:ext uri="{D42A27DB-BD31-4B8C-83A1-F6EECF244321}">
                <p14:modId xmlns:p14="http://schemas.microsoft.com/office/powerpoint/2010/main" val="3680314956"/>
              </p:ext>
            </p:extLst>
          </p:nvPr>
        </p:nvGraphicFramePr>
        <p:xfrm>
          <a:off x="424068" y="991889"/>
          <a:ext cx="11186040" cy="914400"/>
        </p:xfrm>
        <a:graphic>
          <a:graphicData uri="http://schemas.openxmlformats.org/drawingml/2006/table">
            <a:tbl>
              <a:tblPr/>
              <a:tblGrid>
                <a:gridCol w="2518880">
                  <a:extLst>
                    <a:ext uri="{9D8B030D-6E8A-4147-A177-3AD203B41FA5}">
                      <a16:colId xmlns:a16="http://schemas.microsoft.com/office/drawing/2014/main" val="3625225073"/>
                    </a:ext>
                  </a:extLst>
                </a:gridCol>
                <a:gridCol w="1372194">
                  <a:extLst>
                    <a:ext uri="{9D8B030D-6E8A-4147-A177-3AD203B41FA5}">
                      <a16:colId xmlns:a16="http://schemas.microsoft.com/office/drawing/2014/main" val="2958501729"/>
                    </a:ext>
                  </a:extLst>
                </a:gridCol>
                <a:gridCol w="1319008">
                  <a:extLst>
                    <a:ext uri="{9D8B030D-6E8A-4147-A177-3AD203B41FA5}">
                      <a16:colId xmlns:a16="http://schemas.microsoft.com/office/drawing/2014/main" val="511362084"/>
                    </a:ext>
                  </a:extLst>
                </a:gridCol>
                <a:gridCol w="1616848">
                  <a:extLst>
                    <a:ext uri="{9D8B030D-6E8A-4147-A177-3AD203B41FA5}">
                      <a16:colId xmlns:a16="http://schemas.microsoft.com/office/drawing/2014/main" val="1686383937"/>
                    </a:ext>
                  </a:extLst>
                </a:gridCol>
                <a:gridCol w="1321136">
                  <a:extLst>
                    <a:ext uri="{9D8B030D-6E8A-4147-A177-3AD203B41FA5}">
                      <a16:colId xmlns:a16="http://schemas.microsoft.com/office/drawing/2014/main" val="1272206865"/>
                    </a:ext>
                  </a:extLst>
                </a:gridCol>
                <a:gridCol w="1301989">
                  <a:extLst>
                    <a:ext uri="{9D8B030D-6E8A-4147-A177-3AD203B41FA5}">
                      <a16:colId xmlns:a16="http://schemas.microsoft.com/office/drawing/2014/main" val="394080117"/>
                    </a:ext>
                  </a:extLst>
                </a:gridCol>
                <a:gridCol w="1735985">
                  <a:extLst>
                    <a:ext uri="{9D8B030D-6E8A-4147-A177-3AD203B41FA5}">
                      <a16:colId xmlns:a16="http://schemas.microsoft.com/office/drawing/2014/main" val="28833118"/>
                    </a:ext>
                  </a:extLst>
                </a:gridCol>
              </a:tblGrid>
              <a:tr h="126043">
                <a:tc>
                  <a:txBody>
                    <a:bodyPr/>
                    <a:lstStyle/>
                    <a:p>
                      <a:pPr algn="ctr" fontAlgn="ctr"/>
                      <a:r>
                        <a:rPr lang="pt-BR" sz="1000" b="1" i="0" u="none" strike="noStrike">
                          <a:solidFill>
                            <a:srgbClr val="FFFFFF"/>
                          </a:solidFill>
                          <a:effectLst/>
                          <a:latin typeface="Calibri" panose="020F0502020204030204" pitchFamily="34" charset="0"/>
                        </a:rPr>
                        <a:t>Renda Fixa - Crédito Privado Art. 7°, V, "b":</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MÊS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ANO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SHARPE (12MESES)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VaR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VOLATILIDADE (12 MESES)</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845666055"/>
                  </a:ext>
                </a:extLst>
              </a:tr>
              <a:tr h="126043">
                <a:tc>
                  <a:txBody>
                    <a:bodyPr/>
                    <a:lstStyle/>
                    <a:p>
                      <a:pPr algn="ctr" fontAlgn="ctr"/>
                      <a:r>
                        <a:rPr lang="pt-BR" sz="1000" b="0" i="0" u="none" strike="noStrike">
                          <a:solidFill>
                            <a:srgbClr val="000000"/>
                          </a:solidFill>
                          <a:effectLst/>
                          <a:latin typeface="Calibri" panose="020F0502020204030204" pitchFamily="34" charset="0"/>
                        </a:rPr>
                        <a:t>SOMMA TORINO FI RENDA FIXA CRÉDITO PRIVADO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0,37%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11,66%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11,61%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78612667"/>
                  </a:ext>
                </a:extLst>
              </a:tr>
              <a:tr h="252086">
                <a:tc>
                  <a:txBody>
                    <a:bodyPr/>
                    <a:lstStyle/>
                    <a:p>
                      <a:pPr algn="ctr" fontAlgn="ctr"/>
                      <a:r>
                        <a:rPr lang="pt-BR" sz="1000" b="0" i="0" u="none" strike="noStrike">
                          <a:solidFill>
                            <a:srgbClr val="000000"/>
                          </a:solidFill>
                          <a:effectLst/>
                          <a:latin typeface="Calibri" panose="020F0502020204030204" pitchFamily="34" charset="0"/>
                        </a:rPr>
                        <a:t>BTG PACTUAL CRÉDITO CORPORATIVO I FIC RENDA FIXA CRÉDITO PRIVADO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12,76%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12,70%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66300814"/>
                  </a:ext>
                </a:extLst>
              </a:tr>
              <a:tr h="126043">
                <a:tc>
                  <a:txBody>
                    <a:bodyPr/>
                    <a:lstStyle/>
                    <a:p>
                      <a:pPr algn="ctr" fontAlgn="ctr"/>
                      <a:r>
                        <a:rPr lang="pt-BR" sz="1000" b="0" i="0" u="none" strike="noStrike">
                          <a:solidFill>
                            <a:srgbClr val="000000"/>
                          </a:solidFill>
                          <a:effectLst/>
                          <a:latin typeface="Calibri" panose="020F0502020204030204" pitchFamily="34" charset="0"/>
                        </a:rPr>
                        <a:t>CLARITAS FI RENDA FIXA CRÉDITO PRIVADO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11,33%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11,27%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0,96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latin typeface="Arial" panose="020B0604020202020204" pitchFamily="34" charset="0"/>
                        </a:rPr>
                        <a:t>0,42%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0724282"/>
                  </a:ext>
                </a:extLst>
              </a:tr>
            </a:tbl>
          </a:graphicData>
        </a:graphic>
      </p:graphicFrame>
      <p:graphicFrame>
        <p:nvGraphicFramePr>
          <p:cNvPr id="4" name="Gráfico 3">
            <a:extLst>
              <a:ext uri="{FF2B5EF4-FFF2-40B4-BE49-F238E27FC236}">
                <a16:creationId xmlns:a16="http://schemas.microsoft.com/office/drawing/2014/main" id="{E0622724-0E22-427E-ABAF-ABB452D062BA}"/>
              </a:ext>
            </a:extLst>
          </p:cNvPr>
          <p:cNvGraphicFramePr>
            <a:graphicFrameLocks/>
          </p:cNvGraphicFramePr>
          <p:nvPr>
            <p:extLst>
              <p:ext uri="{D42A27DB-BD31-4B8C-83A1-F6EECF244321}">
                <p14:modId xmlns:p14="http://schemas.microsoft.com/office/powerpoint/2010/main" val="1581951854"/>
              </p:ext>
            </p:extLst>
          </p:nvPr>
        </p:nvGraphicFramePr>
        <p:xfrm>
          <a:off x="1179163" y="2488180"/>
          <a:ext cx="9675850" cy="4120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5700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6D8545E-D274-4B37-871B-3166F40D4C44}"/>
              </a:ext>
            </a:extLst>
          </p:cNvPr>
          <p:cNvSpPr/>
          <p:nvPr/>
        </p:nvSpPr>
        <p:spPr>
          <a:xfrm>
            <a:off x="1457738" y="96740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8" name="CaixaDeTexto 7">
            <a:extLst>
              <a:ext uri="{FF2B5EF4-FFF2-40B4-BE49-F238E27FC236}">
                <a16:creationId xmlns:a16="http://schemas.microsoft.com/office/drawing/2014/main" id="{09790A14-30A8-4279-8DB5-6DAE6B51755D}"/>
              </a:ext>
            </a:extLst>
          </p:cNvPr>
          <p:cNvSpPr txBox="1"/>
          <p:nvPr/>
        </p:nvSpPr>
        <p:spPr>
          <a:xfrm>
            <a:off x="2054087" y="995641"/>
            <a:ext cx="4041913" cy="646331"/>
          </a:xfrm>
          <a:prstGeom prst="rect">
            <a:avLst/>
          </a:prstGeom>
          <a:noFill/>
        </p:spPr>
        <p:txBody>
          <a:bodyPr wrap="square" rtlCol="0">
            <a:spAutoFit/>
          </a:bodyPr>
          <a:lstStyle/>
          <a:p>
            <a:r>
              <a:rPr lang="pt-BR" b="1" u="sng" dirty="0">
                <a:solidFill>
                  <a:schemeClr val="accent1">
                    <a:lumMod val="75000"/>
                  </a:schemeClr>
                </a:solidFill>
              </a:rPr>
              <a:t>CARTEIRA FUNDO PREVIDENCIÁRIO CAPITALIZADO</a:t>
            </a:r>
          </a:p>
        </p:txBody>
      </p:sp>
      <p:sp>
        <p:nvSpPr>
          <p:cNvPr id="9" name="Retângulo 8">
            <a:extLst>
              <a:ext uri="{FF2B5EF4-FFF2-40B4-BE49-F238E27FC236}">
                <a16:creationId xmlns:a16="http://schemas.microsoft.com/office/drawing/2014/main" id="{60C699A7-5162-4CC6-9F32-8456FDAD6722}"/>
              </a:ext>
            </a:extLst>
          </p:cNvPr>
          <p:cNvSpPr/>
          <p:nvPr/>
        </p:nvSpPr>
        <p:spPr>
          <a:xfrm>
            <a:off x="1457738" y="155712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a:t>
            </a:r>
          </a:p>
        </p:txBody>
      </p:sp>
      <p:sp>
        <p:nvSpPr>
          <p:cNvPr id="10" name="CaixaDeTexto 9">
            <a:extLst>
              <a:ext uri="{FF2B5EF4-FFF2-40B4-BE49-F238E27FC236}">
                <a16:creationId xmlns:a16="http://schemas.microsoft.com/office/drawing/2014/main" id="{89B7875E-687E-4D40-852A-E2E8ABD5C72B}"/>
              </a:ext>
            </a:extLst>
          </p:cNvPr>
          <p:cNvSpPr txBox="1"/>
          <p:nvPr/>
        </p:nvSpPr>
        <p:spPr>
          <a:xfrm>
            <a:off x="2054087" y="1585362"/>
            <a:ext cx="4041913" cy="646331"/>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DISTRIBUIÇÃO POR INSTITUIÇÃO FINANCEIRA</a:t>
            </a:r>
          </a:p>
        </p:txBody>
      </p:sp>
      <p:sp>
        <p:nvSpPr>
          <p:cNvPr id="11" name="Retângulo 10">
            <a:extLst>
              <a:ext uri="{FF2B5EF4-FFF2-40B4-BE49-F238E27FC236}">
                <a16:creationId xmlns:a16="http://schemas.microsoft.com/office/drawing/2014/main" id="{00FB63C9-5272-405A-B12B-3DCAE24BDC8D}"/>
              </a:ext>
            </a:extLst>
          </p:cNvPr>
          <p:cNvSpPr/>
          <p:nvPr/>
        </p:nvSpPr>
        <p:spPr>
          <a:xfrm>
            <a:off x="1457738" y="217508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12" name="CaixaDeTexto 11">
            <a:extLst>
              <a:ext uri="{FF2B5EF4-FFF2-40B4-BE49-F238E27FC236}">
                <a16:creationId xmlns:a16="http://schemas.microsoft.com/office/drawing/2014/main" id="{A43533B2-69C9-4C09-852B-7F23251B2AF4}"/>
              </a:ext>
            </a:extLst>
          </p:cNvPr>
          <p:cNvSpPr txBox="1"/>
          <p:nvPr/>
        </p:nvSpPr>
        <p:spPr>
          <a:xfrm>
            <a:off x="2054087" y="2203316"/>
            <a:ext cx="4041913" cy="369332"/>
          </a:xfrm>
          <a:prstGeom prst="rect">
            <a:avLst/>
          </a:prstGeom>
          <a:noFill/>
        </p:spPr>
        <p:txBody>
          <a:bodyPr wrap="square" rtlCol="0">
            <a:spAutoFit/>
          </a:bodyPr>
          <a:lstStyle/>
          <a:p>
            <a:r>
              <a:rPr lang="pt-BR" b="1" u="sng" dirty="0">
                <a:solidFill>
                  <a:schemeClr val="accent1">
                    <a:lumMod val="75000"/>
                  </a:schemeClr>
                </a:solidFill>
              </a:rPr>
              <a:t>DISTRIBUIÇÃO POR SEGMENTO</a:t>
            </a:r>
          </a:p>
        </p:txBody>
      </p:sp>
      <p:sp>
        <p:nvSpPr>
          <p:cNvPr id="13" name="Retângulo 12">
            <a:extLst>
              <a:ext uri="{FF2B5EF4-FFF2-40B4-BE49-F238E27FC236}">
                <a16:creationId xmlns:a16="http://schemas.microsoft.com/office/drawing/2014/main" id="{FC5A4DE4-0543-425A-822A-F1235576F337}"/>
              </a:ext>
            </a:extLst>
          </p:cNvPr>
          <p:cNvSpPr/>
          <p:nvPr/>
        </p:nvSpPr>
        <p:spPr>
          <a:xfrm>
            <a:off x="1457738" y="2787854"/>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a:t>
            </a:r>
          </a:p>
        </p:txBody>
      </p:sp>
      <p:sp>
        <p:nvSpPr>
          <p:cNvPr id="14" name="CaixaDeTexto 13">
            <a:extLst>
              <a:ext uri="{FF2B5EF4-FFF2-40B4-BE49-F238E27FC236}">
                <a16:creationId xmlns:a16="http://schemas.microsoft.com/office/drawing/2014/main" id="{17DC812C-AE74-4374-993C-4FEA6637CA5B}"/>
              </a:ext>
            </a:extLst>
          </p:cNvPr>
          <p:cNvSpPr txBox="1"/>
          <p:nvPr/>
        </p:nvSpPr>
        <p:spPr>
          <a:xfrm>
            <a:off x="2054087" y="2816087"/>
            <a:ext cx="4041913" cy="369332"/>
          </a:xfrm>
          <a:prstGeom prst="rect">
            <a:avLst/>
          </a:prstGeom>
          <a:noFill/>
        </p:spPr>
        <p:txBody>
          <a:bodyPr wrap="square" rtlCol="0">
            <a:spAutoFit/>
          </a:bodyPr>
          <a:lstStyle/>
          <a:p>
            <a:r>
              <a:rPr lang="pt-BR" b="1" u="sng" dirty="0">
                <a:solidFill>
                  <a:schemeClr val="accent1">
                    <a:lumMod val="75000"/>
                  </a:schemeClr>
                </a:solidFill>
              </a:rPr>
              <a:t>DISTRIBUIÇÃO POR NÍVEL DE RISCO</a:t>
            </a:r>
          </a:p>
        </p:txBody>
      </p:sp>
      <p:sp>
        <p:nvSpPr>
          <p:cNvPr id="15" name="Retângulo 14">
            <a:extLst>
              <a:ext uri="{FF2B5EF4-FFF2-40B4-BE49-F238E27FC236}">
                <a16:creationId xmlns:a16="http://schemas.microsoft.com/office/drawing/2014/main" id="{9B2B81B3-FE27-407F-86BB-323C7900DBA8}"/>
              </a:ext>
            </a:extLst>
          </p:cNvPr>
          <p:cNvSpPr/>
          <p:nvPr/>
        </p:nvSpPr>
        <p:spPr>
          <a:xfrm>
            <a:off x="1457738" y="339453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a:t>
            </a:r>
          </a:p>
        </p:txBody>
      </p:sp>
      <p:sp>
        <p:nvSpPr>
          <p:cNvPr id="16" name="CaixaDeTexto 15">
            <a:extLst>
              <a:ext uri="{FF2B5EF4-FFF2-40B4-BE49-F238E27FC236}">
                <a16:creationId xmlns:a16="http://schemas.microsoft.com/office/drawing/2014/main" id="{0009F891-F0B2-4382-BEEF-7739BC4C299F}"/>
              </a:ext>
            </a:extLst>
          </p:cNvPr>
          <p:cNvSpPr txBox="1"/>
          <p:nvPr/>
        </p:nvSpPr>
        <p:spPr>
          <a:xfrm>
            <a:off x="2054087" y="3422769"/>
            <a:ext cx="4041913" cy="369332"/>
          </a:xfrm>
          <a:prstGeom prst="rect">
            <a:avLst/>
          </a:prstGeom>
          <a:noFill/>
        </p:spPr>
        <p:txBody>
          <a:bodyPr wrap="square" rtlCol="0">
            <a:spAutoFit/>
          </a:bodyPr>
          <a:lstStyle/>
          <a:p>
            <a:r>
              <a:rPr lang="pt-BR" b="1" u="sng" dirty="0">
                <a:solidFill>
                  <a:schemeClr val="accent1">
                    <a:lumMod val="75000"/>
                  </a:schemeClr>
                </a:solidFill>
              </a:rPr>
              <a:t>VOLATILIDADE NOS ÚLTIMOS 12 MESES</a:t>
            </a:r>
          </a:p>
        </p:txBody>
      </p:sp>
      <p:sp>
        <p:nvSpPr>
          <p:cNvPr id="17" name="Retângulo 16">
            <a:extLst>
              <a:ext uri="{FF2B5EF4-FFF2-40B4-BE49-F238E27FC236}">
                <a16:creationId xmlns:a16="http://schemas.microsoft.com/office/drawing/2014/main" id="{DC50B212-7A0C-4355-B1AA-2084B5AA8BCC}"/>
              </a:ext>
            </a:extLst>
          </p:cNvPr>
          <p:cNvSpPr/>
          <p:nvPr/>
        </p:nvSpPr>
        <p:spPr>
          <a:xfrm>
            <a:off x="1457738" y="4000970"/>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a:t>
            </a:r>
          </a:p>
        </p:txBody>
      </p:sp>
      <p:sp>
        <p:nvSpPr>
          <p:cNvPr id="18" name="CaixaDeTexto 17">
            <a:extLst>
              <a:ext uri="{FF2B5EF4-FFF2-40B4-BE49-F238E27FC236}">
                <a16:creationId xmlns:a16="http://schemas.microsoft.com/office/drawing/2014/main" id="{BBEB3A84-680D-4A01-8BB4-40978E2A701D}"/>
              </a:ext>
            </a:extLst>
          </p:cNvPr>
          <p:cNvSpPr txBox="1"/>
          <p:nvPr/>
        </p:nvSpPr>
        <p:spPr>
          <a:xfrm>
            <a:off x="2054087" y="4029203"/>
            <a:ext cx="4041913" cy="369332"/>
          </a:xfrm>
          <a:prstGeom prst="rect">
            <a:avLst/>
          </a:prstGeom>
          <a:noFill/>
        </p:spPr>
        <p:txBody>
          <a:bodyPr wrap="square" rtlCol="0">
            <a:spAutoFit/>
          </a:bodyPr>
          <a:lstStyle/>
          <a:p>
            <a:r>
              <a:rPr lang="pt-BR" b="1" u="sng" dirty="0">
                <a:solidFill>
                  <a:schemeClr val="accent1">
                    <a:lumMod val="75000"/>
                  </a:schemeClr>
                </a:solidFill>
              </a:rPr>
              <a:t>VAR HISTÓRICO NOS ÚLTIMOS 12 MESES</a:t>
            </a:r>
          </a:p>
        </p:txBody>
      </p:sp>
      <p:sp>
        <p:nvSpPr>
          <p:cNvPr id="19" name="Retângulo 18">
            <a:extLst>
              <a:ext uri="{FF2B5EF4-FFF2-40B4-BE49-F238E27FC236}">
                <a16:creationId xmlns:a16="http://schemas.microsoft.com/office/drawing/2014/main" id="{E01A23FE-0017-48E5-9934-761DDC20CA68}"/>
              </a:ext>
            </a:extLst>
          </p:cNvPr>
          <p:cNvSpPr/>
          <p:nvPr/>
        </p:nvSpPr>
        <p:spPr>
          <a:xfrm>
            <a:off x="1457737" y="5381215"/>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a:t>
            </a:r>
          </a:p>
        </p:txBody>
      </p:sp>
      <p:sp>
        <p:nvSpPr>
          <p:cNvPr id="20" name="CaixaDeTexto 19">
            <a:extLst>
              <a:ext uri="{FF2B5EF4-FFF2-40B4-BE49-F238E27FC236}">
                <a16:creationId xmlns:a16="http://schemas.microsoft.com/office/drawing/2014/main" id="{7E4AF9C7-6753-4B2A-A96D-914CFEAEA606}"/>
              </a:ext>
            </a:extLst>
          </p:cNvPr>
          <p:cNvSpPr txBox="1"/>
          <p:nvPr/>
        </p:nvSpPr>
        <p:spPr>
          <a:xfrm>
            <a:off x="2054086" y="5419459"/>
            <a:ext cx="4041913" cy="369332"/>
          </a:xfrm>
          <a:prstGeom prst="rect">
            <a:avLst/>
          </a:prstGeom>
          <a:noFill/>
        </p:spPr>
        <p:txBody>
          <a:bodyPr wrap="square" rtlCol="0">
            <a:spAutoFit/>
          </a:bodyPr>
          <a:lstStyle/>
          <a:p>
            <a:r>
              <a:rPr lang="pt-BR" b="1" u="sng" dirty="0">
                <a:solidFill>
                  <a:schemeClr val="accent1">
                    <a:lumMod val="75000"/>
                  </a:schemeClr>
                </a:solidFill>
              </a:rPr>
              <a:t>ANÁLISE POR ÍNDICE DE REFERÊNCIA</a:t>
            </a:r>
          </a:p>
        </p:txBody>
      </p:sp>
      <p:sp>
        <p:nvSpPr>
          <p:cNvPr id="21" name="Retângulo 20">
            <a:extLst>
              <a:ext uri="{FF2B5EF4-FFF2-40B4-BE49-F238E27FC236}">
                <a16:creationId xmlns:a16="http://schemas.microsoft.com/office/drawing/2014/main" id="{828362C3-6476-45AC-8E7A-47D2FAFDE0BE}"/>
              </a:ext>
            </a:extLst>
          </p:cNvPr>
          <p:cNvSpPr/>
          <p:nvPr/>
        </p:nvSpPr>
        <p:spPr>
          <a:xfrm>
            <a:off x="7255559" y="91179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9.1</a:t>
            </a:r>
          </a:p>
        </p:txBody>
      </p:sp>
      <p:sp>
        <p:nvSpPr>
          <p:cNvPr id="22" name="CaixaDeTexto 21">
            <a:extLst>
              <a:ext uri="{FF2B5EF4-FFF2-40B4-BE49-F238E27FC236}">
                <a16:creationId xmlns:a16="http://schemas.microsoft.com/office/drawing/2014/main" id="{7AF7BF5E-1A82-4D35-B8B5-792F93B479D3}"/>
              </a:ext>
            </a:extLst>
          </p:cNvPr>
          <p:cNvSpPr txBox="1"/>
          <p:nvPr/>
        </p:nvSpPr>
        <p:spPr>
          <a:xfrm>
            <a:off x="7865166" y="940032"/>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23" name="Retângulo 22">
            <a:extLst>
              <a:ext uri="{FF2B5EF4-FFF2-40B4-BE49-F238E27FC236}">
                <a16:creationId xmlns:a16="http://schemas.microsoft.com/office/drawing/2014/main" id="{A5D0B3AB-4864-413F-8606-CA7D948C7ACE}"/>
              </a:ext>
            </a:extLst>
          </p:cNvPr>
          <p:cNvSpPr/>
          <p:nvPr/>
        </p:nvSpPr>
        <p:spPr>
          <a:xfrm>
            <a:off x="7255560" y="1464407"/>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a:t>
            </a:r>
          </a:p>
        </p:txBody>
      </p:sp>
      <p:sp>
        <p:nvSpPr>
          <p:cNvPr id="24" name="CaixaDeTexto 23">
            <a:extLst>
              <a:ext uri="{FF2B5EF4-FFF2-40B4-BE49-F238E27FC236}">
                <a16:creationId xmlns:a16="http://schemas.microsoft.com/office/drawing/2014/main" id="{598B44CF-1C8A-4179-AB75-6A43950854BD}"/>
              </a:ext>
            </a:extLst>
          </p:cNvPr>
          <p:cNvSpPr txBox="1"/>
          <p:nvPr/>
        </p:nvSpPr>
        <p:spPr>
          <a:xfrm>
            <a:off x="7865166" y="1525074"/>
            <a:ext cx="4041913" cy="369332"/>
          </a:xfrm>
          <a:prstGeom prst="rect">
            <a:avLst/>
          </a:prstGeom>
          <a:noFill/>
        </p:spPr>
        <p:txBody>
          <a:bodyPr wrap="square" rtlCol="0">
            <a:spAutoFit/>
          </a:bodyPr>
          <a:lstStyle/>
          <a:p>
            <a:r>
              <a:rPr lang="pt-BR" b="1" u="sng" dirty="0">
                <a:solidFill>
                  <a:schemeClr val="accent1">
                    <a:lumMod val="75000"/>
                  </a:schemeClr>
                </a:solidFill>
              </a:rPr>
              <a:t>DISTRIBUIÇÃO POR TIPO DE ATIVO</a:t>
            </a:r>
          </a:p>
        </p:txBody>
      </p:sp>
      <p:sp>
        <p:nvSpPr>
          <p:cNvPr id="25" name="Retângulo 24">
            <a:extLst>
              <a:ext uri="{FF2B5EF4-FFF2-40B4-BE49-F238E27FC236}">
                <a16:creationId xmlns:a16="http://schemas.microsoft.com/office/drawing/2014/main" id="{63333FB0-BB9B-411C-AF21-FC04689F10AF}"/>
              </a:ext>
            </a:extLst>
          </p:cNvPr>
          <p:cNvSpPr/>
          <p:nvPr/>
        </p:nvSpPr>
        <p:spPr>
          <a:xfrm>
            <a:off x="7255561" y="206889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26" name="CaixaDeTexto 25">
            <a:extLst>
              <a:ext uri="{FF2B5EF4-FFF2-40B4-BE49-F238E27FC236}">
                <a16:creationId xmlns:a16="http://schemas.microsoft.com/office/drawing/2014/main" id="{0FABDB30-CE67-46F3-B14C-1C71CC7F5AC6}"/>
              </a:ext>
            </a:extLst>
          </p:cNvPr>
          <p:cNvSpPr txBox="1"/>
          <p:nvPr/>
        </p:nvSpPr>
        <p:spPr>
          <a:xfrm>
            <a:off x="7851913" y="2157261"/>
            <a:ext cx="4041913" cy="369332"/>
          </a:xfrm>
          <a:prstGeom prst="rect">
            <a:avLst/>
          </a:prstGeom>
          <a:noFill/>
        </p:spPr>
        <p:txBody>
          <a:bodyPr wrap="square" rtlCol="0">
            <a:spAutoFit/>
          </a:bodyPr>
          <a:lstStyle/>
          <a:p>
            <a:r>
              <a:rPr lang="pt-BR" b="1" u="sng" dirty="0">
                <a:solidFill>
                  <a:schemeClr val="accent1">
                    <a:lumMod val="75000"/>
                  </a:schemeClr>
                </a:solidFill>
              </a:rPr>
              <a:t>RENTABILIDADES E PERFORMANCE</a:t>
            </a:r>
          </a:p>
        </p:txBody>
      </p:sp>
      <p:sp>
        <p:nvSpPr>
          <p:cNvPr id="27" name="Retângulo 26">
            <a:extLst>
              <a:ext uri="{FF2B5EF4-FFF2-40B4-BE49-F238E27FC236}">
                <a16:creationId xmlns:a16="http://schemas.microsoft.com/office/drawing/2014/main" id="{E878A3A2-65DF-4C25-A3EF-699A4ED5B70E}"/>
              </a:ext>
            </a:extLst>
          </p:cNvPr>
          <p:cNvSpPr/>
          <p:nvPr/>
        </p:nvSpPr>
        <p:spPr>
          <a:xfrm>
            <a:off x="7255562" y="266782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28" name="CaixaDeTexto 27">
            <a:extLst>
              <a:ext uri="{FF2B5EF4-FFF2-40B4-BE49-F238E27FC236}">
                <a16:creationId xmlns:a16="http://schemas.microsoft.com/office/drawing/2014/main" id="{16F6CF4D-714E-4A50-8911-06B16A866668}"/>
              </a:ext>
            </a:extLst>
          </p:cNvPr>
          <p:cNvSpPr txBox="1"/>
          <p:nvPr/>
        </p:nvSpPr>
        <p:spPr>
          <a:xfrm>
            <a:off x="7865166" y="2742303"/>
            <a:ext cx="4041913" cy="369332"/>
          </a:xfrm>
          <a:prstGeom prst="rect">
            <a:avLst/>
          </a:prstGeom>
          <a:noFill/>
        </p:spPr>
        <p:txBody>
          <a:bodyPr wrap="square" rtlCol="0">
            <a:spAutoFit/>
          </a:bodyPr>
          <a:lstStyle/>
          <a:p>
            <a:r>
              <a:rPr lang="pt-BR" b="1" u="sng" dirty="0">
                <a:solidFill>
                  <a:schemeClr val="accent1">
                    <a:lumMod val="75000"/>
                  </a:schemeClr>
                </a:solidFill>
              </a:rPr>
              <a:t>EVOLUÇÃO PATRIMONIAL</a:t>
            </a:r>
          </a:p>
        </p:txBody>
      </p:sp>
      <p:sp>
        <p:nvSpPr>
          <p:cNvPr id="29" name="Retângulo 28">
            <a:extLst>
              <a:ext uri="{FF2B5EF4-FFF2-40B4-BE49-F238E27FC236}">
                <a16:creationId xmlns:a16="http://schemas.microsoft.com/office/drawing/2014/main" id="{ADC5BB77-6ECD-45AA-BEE1-6FB356998100}"/>
              </a:ext>
            </a:extLst>
          </p:cNvPr>
          <p:cNvSpPr/>
          <p:nvPr/>
        </p:nvSpPr>
        <p:spPr>
          <a:xfrm>
            <a:off x="7255563" y="3306384"/>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a:t>
            </a:r>
          </a:p>
        </p:txBody>
      </p:sp>
      <p:sp>
        <p:nvSpPr>
          <p:cNvPr id="30" name="CaixaDeTexto 29">
            <a:extLst>
              <a:ext uri="{FF2B5EF4-FFF2-40B4-BE49-F238E27FC236}">
                <a16:creationId xmlns:a16="http://schemas.microsoft.com/office/drawing/2014/main" id="{C6CB31B1-5E7F-4D59-808A-A1AA2C8D72BB}"/>
              </a:ext>
            </a:extLst>
          </p:cNvPr>
          <p:cNvSpPr txBox="1"/>
          <p:nvPr/>
        </p:nvSpPr>
        <p:spPr>
          <a:xfrm>
            <a:off x="7865166" y="3374490"/>
            <a:ext cx="4041913" cy="369332"/>
          </a:xfrm>
          <a:prstGeom prst="rect">
            <a:avLst/>
          </a:prstGeom>
          <a:noFill/>
        </p:spPr>
        <p:txBody>
          <a:bodyPr wrap="square" rtlCol="0">
            <a:spAutoFit/>
          </a:bodyPr>
          <a:lstStyle/>
          <a:p>
            <a:r>
              <a:rPr lang="pt-BR" b="1" u="sng" dirty="0">
                <a:solidFill>
                  <a:schemeClr val="accent1">
                    <a:lumMod val="75000"/>
                  </a:schemeClr>
                </a:solidFill>
              </a:rPr>
              <a:t>RENDIMENTOS MENSAIS</a:t>
            </a:r>
          </a:p>
        </p:txBody>
      </p:sp>
      <p:sp>
        <p:nvSpPr>
          <p:cNvPr id="31" name="Retângulo 30">
            <a:extLst>
              <a:ext uri="{FF2B5EF4-FFF2-40B4-BE49-F238E27FC236}">
                <a16:creationId xmlns:a16="http://schemas.microsoft.com/office/drawing/2014/main" id="{8856754E-9ECA-46A6-A158-346837008352}"/>
              </a:ext>
            </a:extLst>
          </p:cNvPr>
          <p:cNvSpPr/>
          <p:nvPr/>
        </p:nvSpPr>
        <p:spPr>
          <a:xfrm>
            <a:off x="7255559" y="3973899"/>
            <a:ext cx="490331" cy="4179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14</a:t>
            </a:r>
          </a:p>
        </p:txBody>
      </p:sp>
      <p:sp>
        <p:nvSpPr>
          <p:cNvPr id="32" name="Retângulo 31">
            <a:extLst>
              <a:ext uri="{FF2B5EF4-FFF2-40B4-BE49-F238E27FC236}">
                <a16:creationId xmlns:a16="http://schemas.microsoft.com/office/drawing/2014/main" id="{C4F64BAF-DAE1-414B-A69B-08F75BD5BCDB}"/>
              </a:ext>
            </a:extLst>
          </p:cNvPr>
          <p:cNvSpPr/>
          <p:nvPr/>
        </p:nvSpPr>
        <p:spPr>
          <a:xfrm>
            <a:off x="7255559" y="475079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15</a:t>
            </a:r>
          </a:p>
        </p:txBody>
      </p:sp>
      <p:sp>
        <p:nvSpPr>
          <p:cNvPr id="33" name="Retângulo 32">
            <a:extLst>
              <a:ext uri="{FF2B5EF4-FFF2-40B4-BE49-F238E27FC236}">
                <a16:creationId xmlns:a16="http://schemas.microsoft.com/office/drawing/2014/main" id="{35C2F17A-1718-44BA-BB3F-80B222C3D92F}"/>
              </a:ext>
            </a:extLst>
          </p:cNvPr>
          <p:cNvSpPr/>
          <p:nvPr/>
        </p:nvSpPr>
        <p:spPr>
          <a:xfrm>
            <a:off x="7255559" y="541945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16</a:t>
            </a:r>
          </a:p>
        </p:txBody>
      </p:sp>
      <p:sp>
        <p:nvSpPr>
          <p:cNvPr id="34" name="CaixaDeTexto 33">
            <a:extLst>
              <a:ext uri="{FF2B5EF4-FFF2-40B4-BE49-F238E27FC236}">
                <a16:creationId xmlns:a16="http://schemas.microsoft.com/office/drawing/2014/main" id="{63B5F251-F1CA-4BA0-9B65-9401E53FD74B}"/>
              </a:ext>
            </a:extLst>
          </p:cNvPr>
          <p:cNvSpPr txBox="1"/>
          <p:nvPr/>
        </p:nvSpPr>
        <p:spPr>
          <a:xfrm>
            <a:off x="7865166" y="4015086"/>
            <a:ext cx="4041913" cy="369332"/>
          </a:xfrm>
          <a:prstGeom prst="rect">
            <a:avLst/>
          </a:prstGeom>
          <a:noFill/>
        </p:spPr>
        <p:txBody>
          <a:bodyPr wrap="square" rtlCol="0">
            <a:spAutoFit/>
          </a:bodyPr>
          <a:lstStyle/>
          <a:p>
            <a:r>
              <a:rPr lang="pt-BR" b="1" u="sng" dirty="0">
                <a:solidFill>
                  <a:schemeClr val="accent1">
                    <a:lumMod val="75000"/>
                  </a:schemeClr>
                </a:solidFill>
              </a:rPr>
              <a:t>COMPARATIVO VOLUME ANBIMA</a:t>
            </a:r>
          </a:p>
        </p:txBody>
      </p:sp>
      <p:sp>
        <p:nvSpPr>
          <p:cNvPr id="35" name="CaixaDeTexto 34">
            <a:extLst>
              <a:ext uri="{FF2B5EF4-FFF2-40B4-BE49-F238E27FC236}">
                <a16:creationId xmlns:a16="http://schemas.microsoft.com/office/drawing/2014/main" id="{EB18099F-5249-4B7D-BD14-D32A3A0876E8}"/>
              </a:ext>
            </a:extLst>
          </p:cNvPr>
          <p:cNvSpPr txBox="1"/>
          <p:nvPr/>
        </p:nvSpPr>
        <p:spPr>
          <a:xfrm>
            <a:off x="7851912" y="4750796"/>
            <a:ext cx="4041913" cy="369332"/>
          </a:xfrm>
          <a:prstGeom prst="rect">
            <a:avLst/>
          </a:prstGeom>
          <a:noFill/>
        </p:spPr>
        <p:txBody>
          <a:bodyPr wrap="square" rtlCol="0">
            <a:spAutoFit/>
          </a:bodyPr>
          <a:lstStyle/>
          <a:p>
            <a:r>
              <a:rPr lang="pt-BR" b="1" u="sng" dirty="0">
                <a:solidFill>
                  <a:schemeClr val="accent1">
                    <a:lumMod val="75000"/>
                  </a:schemeClr>
                </a:solidFill>
              </a:rPr>
              <a:t>MOVIMENTAÇÕES DE RECURSOS</a:t>
            </a:r>
          </a:p>
        </p:txBody>
      </p:sp>
      <p:sp>
        <p:nvSpPr>
          <p:cNvPr id="36" name="CaixaDeTexto 35">
            <a:extLst>
              <a:ext uri="{FF2B5EF4-FFF2-40B4-BE49-F238E27FC236}">
                <a16:creationId xmlns:a16="http://schemas.microsoft.com/office/drawing/2014/main" id="{092E4AFE-7251-40A5-A251-E80E61E2D531}"/>
              </a:ext>
            </a:extLst>
          </p:cNvPr>
          <p:cNvSpPr txBox="1"/>
          <p:nvPr/>
        </p:nvSpPr>
        <p:spPr>
          <a:xfrm>
            <a:off x="7865166" y="5433575"/>
            <a:ext cx="4041913" cy="369332"/>
          </a:xfrm>
          <a:prstGeom prst="rect">
            <a:avLst/>
          </a:prstGeom>
          <a:noFill/>
        </p:spPr>
        <p:txBody>
          <a:bodyPr wrap="square" rtlCol="0">
            <a:spAutoFit/>
          </a:bodyPr>
          <a:lstStyle/>
          <a:p>
            <a:r>
              <a:rPr lang="pt-BR" b="1" u="sng" dirty="0">
                <a:solidFill>
                  <a:schemeClr val="accent1">
                    <a:lumMod val="75000"/>
                  </a:schemeClr>
                </a:solidFill>
              </a:rPr>
              <a:t>TOTAL GERAL DAS CARTEIRAS</a:t>
            </a:r>
          </a:p>
        </p:txBody>
      </p:sp>
      <p:sp>
        <p:nvSpPr>
          <p:cNvPr id="2" name="Retângulo 1">
            <a:extLst>
              <a:ext uri="{FF2B5EF4-FFF2-40B4-BE49-F238E27FC236}">
                <a16:creationId xmlns:a16="http://schemas.microsoft.com/office/drawing/2014/main" id="{562CFA28-1DB2-3D1E-54F3-993B0050BF39}"/>
              </a:ext>
            </a:extLst>
          </p:cNvPr>
          <p:cNvSpPr/>
          <p:nvPr/>
        </p:nvSpPr>
        <p:spPr>
          <a:xfrm>
            <a:off x="1457736" y="4715553"/>
            <a:ext cx="490331" cy="37550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a:t>
            </a:r>
          </a:p>
        </p:txBody>
      </p:sp>
      <p:sp>
        <p:nvSpPr>
          <p:cNvPr id="3" name="CaixaDeTexto 2">
            <a:extLst>
              <a:ext uri="{FF2B5EF4-FFF2-40B4-BE49-F238E27FC236}">
                <a16:creationId xmlns:a16="http://schemas.microsoft.com/office/drawing/2014/main" id="{ABB9135A-D6D9-4AFC-DE68-9B2D7F86CAD0}"/>
              </a:ext>
            </a:extLst>
          </p:cNvPr>
          <p:cNvSpPr txBox="1"/>
          <p:nvPr/>
        </p:nvSpPr>
        <p:spPr>
          <a:xfrm>
            <a:off x="2067338" y="4780497"/>
            <a:ext cx="4041913" cy="369332"/>
          </a:xfrm>
          <a:prstGeom prst="rect">
            <a:avLst/>
          </a:prstGeom>
          <a:noFill/>
        </p:spPr>
        <p:txBody>
          <a:bodyPr wrap="square" rtlCol="0">
            <a:spAutoFit/>
          </a:bodyPr>
          <a:lstStyle/>
          <a:p>
            <a:r>
              <a:rPr lang="pt-BR" b="1" u="sng" dirty="0">
                <a:solidFill>
                  <a:schemeClr val="accent1">
                    <a:lumMod val="75000"/>
                  </a:schemeClr>
                </a:solidFill>
              </a:rPr>
              <a:t>ANÁLISE DE RISCO</a:t>
            </a:r>
          </a:p>
        </p:txBody>
      </p:sp>
    </p:spTree>
    <p:extLst>
      <p:ext uri="{BB962C8B-B14F-4D97-AF65-F5344CB8AC3E}">
        <p14:creationId xmlns:p14="http://schemas.microsoft.com/office/powerpoint/2010/main" val="322925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7.4</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2" name="Tabela 1">
            <a:extLst>
              <a:ext uri="{FF2B5EF4-FFF2-40B4-BE49-F238E27FC236}">
                <a16:creationId xmlns:a16="http://schemas.microsoft.com/office/drawing/2014/main" id="{968B945F-7A0C-08BA-D3DB-EFA5382D0731}"/>
              </a:ext>
            </a:extLst>
          </p:cNvPr>
          <p:cNvGraphicFramePr>
            <a:graphicFrameLocks noGrp="1"/>
          </p:cNvGraphicFramePr>
          <p:nvPr>
            <p:extLst>
              <p:ext uri="{D42A27DB-BD31-4B8C-83A1-F6EECF244321}">
                <p14:modId xmlns:p14="http://schemas.microsoft.com/office/powerpoint/2010/main" val="1900671785"/>
              </p:ext>
            </p:extLst>
          </p:nvPr>
        </p:nvGraphicFramePr>
        <p:xfrm>
          <a:off x="424067" y="1138799"/>
          <a:ext cx="11144477" cy="842402"/>
        </p:xfrm>
        <a:graphic>
          <a:graphicData uri="http://schemas.openxmlformats.org/drawingml/2006/table">
            <a:tbl>
              <a:tblPr/>
              <a:tblGrid>
                <a:gridCol w="2509521">
                  <a:extLst>
                    <a:ext uri="{9D8B030D-6E8A-4147-A177-3AD203B41FA5}">
                      <a16:colId xmlns:a16="http://schemas.microsoft.com/office/drawing/2014/main" val="369943259"/>
                    </a:ext>
                  </a:extLst>
                </a:gridCol>
                <a:gridCol w="1367095">
                  <a:extLst>
                    <a:ext uri="{9D8B030D-6E8A-4147-A177-3AD203B41FA5}">
                      <a16:colId xmlns:a16="http://schemas.microsoft.com/office/drawing/2014/main" val="169468884"/>
                    </a:ext>
                  </a:extLst>
                </a:gridCol>
                <a:gridCol w="1314107">
                  <a:extLst>
                    <a:ext uri="{9D8B030D-6E8A-4147-A177-3AD203B41FA5}">
                      <a16:colId xmlns:a16="http://schemas.microsoft.com/office/drawing/2014/main" val="1430080997"/>
                    </a:ext>
                  </a:extLst>
                </a:gridCol>
                <a:gridCol w="1610841">
                  <a:extLst>
                    <a:ext uri="{9D8B030D-6E8A-4147-A177-3AD203B41FA5}">
                      <a16:colId xmlns:a16="http://schemas.microsoft.com/office/drawing/2014/main" val="3921702825"/>
                    </a:ext>
                  </a:extLst>
                </a:gridCol>
                <a:gridCol w="1316227">
                  <a:extLst>
                    <a:ext uri="{9D8B030D-6E8A-4147-A177-3AD203B41FA5}">
                      <a16:colId xmlns:a16="http://schemas.microsoft.com/office/drawing/2014/main" val="3731785087"/>
                    </a:ext>
                  </a:extLst>
                </a:gridCol>
                <a:gridCol w="1297151">
                  <a:extLst>
                    <a:ext uri="{9D8B030D-6E8A-4147-A177-3AD203B41FA5}">
                      <a16:colId xmlns:a16="http://schemas.microsoft.com/office/drawing/2014/main" val="1349946557"/>
                    </a:ext>
                  </a:extLst>
                </a:gridCol>
                <a:gridCol w="1729535">
                  <a:extLst>
                    <a:ext uri="{9D8B030D-6E8A-4147-A177-3AD203B41FA5}">
                      <a16:colId xmlns:a16="http://schemas.microsoft.com/office/drawing/2014/main" val="1317637584"/>
                    </a:ext>
                  </a:extLst>
                </a:gridCol>
              </a:tblGrid>
              <a:tr h="168480">
                <a:tc>
                  <a:txBody>
                    <a:bodyPr/>
                    <a:lstStyle/>
                    <a:p>
                      <a:pPr algn="ctr" fontAlgn="ctr"/>
                      <a:r>
                        <a:rPr lang="pt-BR" sz="1000" b="1" i="0" u="none" strike="noStrike">
                          <a:solidFill>
                            <a:srgbClr val="FFFFFF"/>
                          </a:solidFill>
                          <a:effectLst/>
                          <a:latin typeface="Calibri" panose="020F0502020204030204" pitchFamily="34" charset="0"/>
                        </a:rPr>
                        <a:t>Fundos Multimercados Art. 10, I</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MÊS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NO ANO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SHARPE (12MESES)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VaR (12 MESES)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VOLATILIDADE (12 MESES)</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931545486"/>
                  </a:ext>
                </a:extLst>
              </a:tr>
              <a:tr h="336961">
                <a:tc>
                  <a:txBody>
                    <a:bodyPr/>
                    <a:lstStyle/>
                    <a:p>
                      <a:pPr algn="ctr" fontAlgn="ctr"/>
                      <a:r>
                        <a:rPr lang="pt-BR" sz="1000" b="0" i="0" u="none" strike="noStrike">
                          <a:solidFill>
                            <a:srgbClr val="000000"/>
                          </a:solidFill>
                          <a:effectLst/>
                          <a:latin typeface="Calibri" panose="020F0502020204030204" pitchFamily="34" charset="0"/>
                        </a:rPr>
                        <a:t>ICATU VANGUARDA IGARATÉ LONG BIASED FI MULTIMERCADO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-4,11%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3,11%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02009567"/>
                  </a:ext>
                </a:extLst>
              </a:tr>
              <a:tr h="336961">
                <a:tc>
                  <a:txBody>
                    <a:bodyPr/>
                    <a:lstStyle/>
                    <a:p>
                      <a:pPr algn="ctr" fontAlgn="ctr"/>
                      <a:r>
                        <a:rPr lang="pt-BR" sz="1000" b="0" i="0" u="none" strike="noStrike">
                          <a:solidFill>
                            <a:srgbClr val="000000"/>
                          </a:solidFill>
                          <a:effectLst/>
                          <a:latin typeface="Calibri" panose="020F0502020204030204" pitchFamily="34" charset="0"/>
                        </a:rPr>
                        <a:t>RIO BRAVO PROTEÇÃO PORTFÓLIO II RESP LIMITADA FIF MULTIMERCADO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-2,83%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46392431"/>
                  </a:ext>
                </a:extLst>
              </a:tr>
            </a:tbl>
          </a:graphicData>
        </a:graphic>
      </p:graphicFrame>
      <p:graphicFrame>
        <p:nvGraphicFramePr>
          <p:cNvPr id="4" name="Gráfico 3">
            <a:extLst>
              <a:ext uri="{FF2B5EF4-FFF2-40B4-BE49-F238E27FC236}">
                <a16:creationId xmlns:a16="http://schemas.microsoft.com/office/drawing/2014/main" id="{4682CB54-FB8C-4A1A-9BC8-E97ADFEDF396}"/>
              </a:ext>
            </a:extLst>
          </p:cNvPr>
          <p:cNvGraphicFramePr>
            <a:graphicFrameLocks/>
          </p:cNvGraphicFramePr>
          <p:nvPr>
            <p:extLst>
              <p:ext uri="{D42A27DB-BD31-4B8C-83A1-F6EECF244321}">
                <p14:modId xmlns:p14="http://schemas.microsoft.com/office/powerpoint/2010/main" val="3839466249"/>
              </p:ext>
            </p:extLst>
          </p:nvPr>
        </p:nvGraphicFramePr>
        <p:xfrm>
          <a:off x="1392382" y="2344747"/>
          <a:ext cx="9407236" cy="3730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899087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8.1</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DISTRIBUIÇÃO POR ÍNDICE DE REFERÊNCIA</a:t>
            </a:r>
          </a:p>
        </p:txBody>
      </p:sp>
      <p:sp>
        <p:nvSpPr>
          <p:cNvPr id="6" name="CaixaDeTexto 5">
            <a:extLst>
              <a:ext uri="{FF2B5EF4-FFF2-40B4-BE49-F238E27FC236}">
                <a16:creationId xmlns:a16="http://schemas.microsoft.com/office/drawing/2014/main" id="{86BE5716-EE36-4064-8E8E-A56E9DD9069B}"/>
              </a:ext>
            </a:extLst>
          </p:cNvPr>
          <p:cNvSpPr txBox="1"/>
          <p:nvPr/>
        </p:nvSpPr>
        <p:spPr>
          <a:xfrm>
            <a:off x="4878564" y="2535489"/>
            <a:ext cx="1900030" cy="307777"/>
          </a:xfrm>
          <a:prstGeom prst="rect">
            <a:avLst/>
          </a:prstGeom>
          <a:noFill/>
        </p:spPr>
        <p:txBody>
          <a:bodyPr wrap="square" rtlCol="0">
            <a:spAutoFit/>
          </a:bodyPr>
          <a:lstStyle/>
          <a:p>
            <a:pPr algn="ctr"/>
            <a:r>
              <a:rPr lang="pt-BR" sz="1400" b="1" dirty="0"/>
              <a:t>Gráfico 5.1</a:t>
            </a:r>
          </a:p>
        </p:txBody>
      </p:sp>
      <p:sp>
        <p:nvSpPr>
          <p:cNvPr id="5" name="CaixaDeTexto 4">
            <a:extLst>
              <a:ext uri="{FF2B5EF4-FFF2-40B4-BE49-F238E27FC236}">
                <a16:creationId xmlns:a16="http://schemas.microsoft.com/office/drawing/2014/main" id="{28E4CA05-714A-8B48-3C08-1AA9B3F36091}"/>
              </a:ext>
            </a:extLst>
          </p:cNvPr>
          <p:cNvSpPr txBox="1"/>
          <p:nvPr/>
        </p:nvSpPr>
        <p:spPr>
          <a:xfrm>
            <a:off x="510207" y="703940"/>
            <a:ext cx="10933044" cy="1754326"/>
          </a:xfrm>
          <a:prstGeom prst="rect">
            <a:avLst/>
          </a:prstGeom>
          <a:noFill/>
        </p:spPr>
        <p:txBody>
          <a:bodyPr wrap="square" rtlCol="0">
            <a:spAutoFit/>
          </a:bodyPr>
          <a:lstStyle/>
          <a:p>
            <a:pPr algn="just"/>
            <a:r>
              <a:rPr lang="pt-BR" dirty="0"/>
              <a:t>Cerca de 70% do volume dos recursos do Fundo Previdenciário Capitalizado estão alocados em fundos de títulos públicos que utilizam como índice de referência os sub índices da Anbima. Como mostra o </a:t>
            </a:r>
            <a:r>
              <a:rPr lang="pt-BR" b="1" dirty="0"/>
              <a:t>Gráfico 5.1, </a:t>
            </a:r>
            <a:r>
              <a:rPr lang="pt-BR" dirty="0"/>
              <a:t>A maior participação da carteira está no IPCA + Juros reais com as compras de Títulos Públicos e Letra Financeira. As outras três maiores posições da carteira do Fundo Capitalizado são os fundos com CDI como benchmark com a participação de 16,48% e fundos com Títulos atrelados a inflação que utilizam como referência o IDKA IPCA 2 e ao IMA-B 5, sendo  9,39% e 7,26% respectivamente de participação.</a:t>
            </a:r>
          </a:p>
        </p:txBody>
      </p:sp>
      <p:graphicFrame>
        <p:nvGraphicFramePr>
          <p:cNvPr id="4" name="Gráfico 3">
            <a:extLst>
              <a:ext uri="{FF2B5EF4-FFF2-40B4-BE49-F238E27FC236}">
                <a16:creationId xmlns:a16="http://schemas.microsoft.com/office/drawing/2014/main" id="{15A8B572-57A3-48E6-B25C-1623654DD100}"/>
              </a:ext>
            </a:extLst>
          </p:cNvPr>
          <p:cNvGraphicFramePr>
            <a:graphicFrameLocks/>
          </p:cNvGraphicFramePr>
          <p:nvPr>
            <p:extLst>
              <p:ext uri="{D42A27DB-BD31-4B8C-83A1-F6EECF244321}">
                <p14:modId xmlns:p14="http://schemas.microsoft.com/office/powerpoint/2010/main" val="524586946"/>
              </p:ext>
            </p:extLst>
          </p:nvPr>
        </p:nvGraphicFramePr>
        <p:xfrm>
          <a:off x="1" y="2843266"/>
          <a:ext cx="11845636" cy="3527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443770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8.2</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510207" y="703940"/>
            <a:ext cx="10933044" cy="923330"/>
          </a:xfrm>
          <a:prstGeom prst="rect">
            <a:avLst/>
          </a:prstGeom>
          <a:noFill/>
        </p:spPr>
        <p:txBody>
          <a:bodyPr wrap="square" rtlCol="0">
            <a:spAutoFit/>
          </a:bodyPr>
          <a:lstStyle/>
          <a:p>
            <a:pPr algn="just"/>
            <a:r>
              <a:rPr lang="pt-BR" dirty="0"/>
              <a:t>No </a:t>
            </a:r>
            <a:r>
              <a:rPr lang="pt-BR" b="1" dirty="0"/>
              <a:t>Gráfico 5.2 </a:t>
            </a:r>
            <a:r>
              <a:rPr lang="pt-BR" dirty="0"/>
              <a:t>temos a rentabilidade Mensal e Anual dos Índices de Referência que compõem a carteira. Os índices de Renda Variável mostraram recuperação no último mês, mas ainda não foi o suficiente para recuperar as perdas no ano. Os índices atrelados aos Títulos Públicos estão obtendo o melhor desempenho. </a:t>
            </a:r>
          </a:p>
        </p:txBody>
      </p:sp>
      <p:sp>
        <p:nvSpPr>
          <p:cNvPr id="6" name="CaixaDeTexto 5">
            <a:extLst>
              <a:ext uri="{FF2B5EF4-FFF2-40B4-BE49-F238E27FC236}">
                <a16:creationId xmlns:a16="http://schemas.microsoft.com/office/drawing/2014/main" id="{86BE5716-EE36-4064-8E8E-A56E9DD9069B}"/>
              </a:ext>
            </a:extLst>
          </p:cNvPr>
          <p:cNvSpPr txBox="1"/>
          <p:nvPr/>
        </p:nvSpPr>
        <p:spPr>
          <a:xfrm>
            <a:off x="5145985" y="2166386"/>
            <a:ext cx="1900030" cy="307777"/>
          </a:xfrm>
          <a:prstGeom prst="rect">
            <a:avLst/>
          </a:prstGeom>
          <a:noFill/>
        </p:spPr>
        <p:txBody>
          <a:bodyPr wrap="square" rtlCol="0">
            <a:spAutoFit/>
          </a:bodyPr>
          <a:lstStyle/>
          <a:p>
            <a:pPr algn="ctr"/>
            <a:r>
              <a:rPr lang="pt-BR" sz="1400" b="1" dirty="0"/>
              <a:t>Gráfico 5.2</a:t>
            </a:r>
          </a:p>
        </p:txBody>
      </p:sp>
      <p:graphicFrame>
        <p:nvGraphicFramePr>
          <p:cNvPr id="5" name="Gráfico 4">
            <a:extLst>
              <a:ext uri="{FF2B5EF4-FFF2-40B4-BE49-F238E27FC236}">
                <a16:creationId xmlns:a16="http://schemas.microsoft.com/office/drawing/2014/main" id="{64543181-9948-41E1-9B2D-8B1418A266D8}"/>
              </a:ext>
            </a:extLst>
          </p:cNvPr>
          <p:cNvGraphicFramePr>
            <a:graphicFrameLocks/>
          </p:cNvGraphicFramePr>
          <p:nvPr>
            <p:extLst>
              <p:ext uri="{D42A27DB-BD31-4B8C-83A1-F6EECF244321}">
                <p14:modId xmlns:p14="http://schemas.microsoft.com/office/powerpoint/2010/main" val="3907069461"/>
              </p:ext>
            </p:extLst>
          </p:nvPr>
        </p:nvGraphicFramePr>
        <p:xfrm>
          <a:off x="362197" y="2588096"/>
          <a:ext cx="11566567" cy="3870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70768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8.3</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536713" y="676137"/>
            <a:ext cx="10933044" cy="923330"/>
          </a:xfrm>
          <a:prstGeom prst="rect">
            <a:avLst/>
          </a:prstGeom>
          <a:noFill/>
        </p:spPr>
        <p:txBody>
          <a:bodyPr wrap="square" rtlCol="0">
            <a:spAutoFit/>
          </a:bodyPr>
          <a:lstStyle/>
          <a:p>
            <a:pPr algn="just"/>
            <a:r>
              <a:rPr lang="pt-BR" dirty="0"/>
              <a:t>A tabela seguinte tem função de analisar a aderência dos fundos que compõem a carteira com seu índice de referência. Com o cálculo de Teste de Aderência na coluna final, podemos comparar o retorno do fundo de investimentos com o retorno de seu benchmark.</a:t>
            </a:r>
          </a:p>
        </p:txBody>
      </p:sp>
      <p:graphicFrame>
        <p:nvGraphicFramePr>
          <p:cNvPr id="4" name="Tabela 3">
            <a:extLst>
              <a:ext uri="{FF2B5EF4-FFF2-40B4-BE49-F238E27FC236}">
                <a16:creationId xmlns:a16="http://schemas.microsoft.com/office/drawing/2014/main" id="{5B48E62F-1623-E89C-220E-3713E36D7421}"/>
              </a:ext>
            </a:extLst>
          </p:cNvPr>
          <p:cNvGraphicFramePr>
            <a:graphicFrameLocks noGrp="1"/>
          </p:cNvGraphicFramePr>
          <p:nvPr>
            <p:extLst>
              <p:ext uri="{D42A27DB-BD31-4B8C-83A1-F6EECF244321}">
                <p14:modId xmlns:p14="http://schemas.microsoft.com/office/powerpoint/2010/main" val="3611528836"/>
              </p:ext>
            </p:extLst>
          </p:nvPr>
        </p:nvGraphicFramePr>
        <p:xfrm>
          <a:off x="510207" y="1611017"/>
          <a:ext cx="10959550" cy="5051694"/>
        </p:xfrm>
        <a:graphic>
          <a:graphicData uri="http://schemas.openxmlformats.org/drawingml/2006/table">
            <a:tbl>
              <a:tblPr/>
              <a:tblGrid>
                <a:gridCol w="2296656">
                  <a:extLst>
                    <a:ext uri="{9D8B030D-6E8A-4147-A177-3AD203B41FA5}">
                      <a16:colId xmlns:a16="http://schemas.microsoft.com/office/drawing/2014/main" val="1491588307"/>
                    </a:ext>
                  </a:extLst>
                </a:gridCol>
                <a:gridCol w="1251134">
                  <a:extLst>
                    <a:ext uri="{9D8B030D-6E8A-4147-A177-3AD203B41FA5}">
                      <a16:colId xmlns:a16="http://schemas.microsoft.com/office/drawing/2014/main" val="3545802657"/>
                    </a:ext>
                  </a:extLst>
                </a:gridCol>
                <a:gridCol w="1202641">
                  <a:extLst>
                    <a:ext uri="{9D8B030D-6E8A-4147-A177-3AD203B41FA5}">
                      <a16:colId xmlns:a16="http://schemas.microsoft.com/office/drawing/2014/main" val="2423470833"/>
                    </a:ext>
                  </a:extLst>
                </a:gridCol>
                <a:gridCol w="1474205">
                  <a:extLst>
                    <a:ext uri="{9D8B030D-6E8A-4147-A177-3AD203B41FA5}">
                      <a16:colId xmlns:a16="http://schemas.microsoft.com/office/drawing/2014/main" val="3768861106"/>
                    </a:ext>
                  </a:extLst>
                </a:gridCol>
                <a:gridCol w="1204580">
                  <a:extLst>
                    <a:ext uri="{9D8B030D-6E8A-4147-A177-3AD203B41FA5}">
                      <a16:colId xmlns:a16="http://schemas.microsoft.com/office/drawing/2014/main" val="3810210329"/>
                    </a:ext>
                  </a:extLst>
                </a:gridCol>
                <a:gridCol w="1187123">
                  <a:extLst>
                    <a:ext uri="{9D8B030D-6E8A-4147-A177-3AD203B41FA5}">
                      <a16:colId xmlns:a16="http://schemas.microsoft.com/office/drawing/2014/main" val="3677064741"/>
                    </a:ext>
                  </a:extLst>
                </a:gridCol>
                <a:gridCol w="1582831">
                  <a:extLst>
                    <a:ext uri="{9D8B030D-6E8A-4147-A177-3AD203B41FA5}">
                      <a16:colId xmlns:a16="http://schemas.microsoft.com/office/drawing/2014/main" val="1049819067"/>
                    </a:ext>
                  </a:extLst>
                </a:gridCol>
                <a:gridCol w="760380">
                  <a:extLst>
                    <a:ext uri="{9D8B030D-6E8A-4147-A177-3AD203B41FA5}">
                      <a16:colId xmlns:a16="http://schemas.microsoft.com/office/drawing/2014/main" val="710416419"/>
                    </a:ext>
                  </a:extLst>
                </a:gridCol>
              </a:tblGrid>
              <a:tr h="271002">
                <a:tc>
                  <a:txBody>
                    <a:bodyPr/>
                    <a:lstStyle/>
                    <a:p>
                      <a:pPr algn="ctr" fontAlgn="ctr"/>
                      <a:r>
                        <a:rPr lang="pt-BR" sz="900" b="1" i="0" u="none" strike="noStrike">
                          <a:solidFill>
                            <a:srgbClr val="FFFFFF"/>
                          </a:solidFill>
                          <a:effectLst/>
                          <a:latin typeface="Calibri" panose="020F0502020204030204" pitchFamily="34" charset="0"/>
                        </a:rPr>
                        <a:t>Fundos</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Banchmark</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Participação</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Retorno Mensal do Fundo</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Retorno Mensal do Benchmark</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Retorno Anual do Fundo</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Retorno Anual do Benchmark </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Teste de Aderência</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651614480"/>
                  </a:ext>
                </a:extLst>
              </a:tr>
              <a:tr h="542004">
                <a:tc>
                  <a:txBody>
                    <a:bodyPr/>
                    <a:lstStyle/>
                    <a:p>
                      <a:pPr algn="ctr" fontAlgn="ctr"/>
                      <a:r>
                        <a:rPr lang="pt-BR" sz="900" b="0" i="0" u="none" strike="noStrike">
                          <a:solidFill>
                            <a:srgbClr val="000000"/>
                          </a:solidFill>
                          <a:effectLst/>
                          <a:latin typeface="Calibri" panose="020F0502020204030204" pitchFamily="34" charset="0"/>
                        </a:rPr>
                        <a:t>XP MACRO JUROS ATIVO FUNDO DE INVESTIMENTO EM COTAS DE FUNDOS DE INVESTIMENTO RENDA FIXA LONGO PRAZO</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IMA-B</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0,89%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1,59%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-2,62%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9,60%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-2,44%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12,34%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59602978"/>
                  </a:ext>
                </a:extLst>
              </a:tr>
              <a:tr h="271002">
                <a:tc>
                  <a:txBody>
                    <a:bodyPr/>
                    <a:lstStyle/>
                    <a:p>
                      <a:pPr algn="ctr" fontAlgn="ctr"/>
                      <a:r>
                        <a:rPr lang="pt-BR" sz="900" b="0" i="0" u="none" strike="noStrike">
                          <a:solidFill>
                            <a:srgbClr val="000000"/>
                          </a:solidFill>
                          <a:effectLst/>
                          <a:latin typeface="Calibri" panose="020F0502020204030204" pitchFamily="34" charset="0"/>
                        </a:rPr>
                        <a:t>TREND PÓS-FIXADO FIC RENDA FIXA SIMPLES</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1,75%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0,84%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0,93%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83881061"/>
                  </a:ext>
                </a:extLst>
              </a:tr>
              <a:tr h="406503">
                <a:tc>
                  <a:txBody>
                    <a:bodyPr/>
                    <a:lstStyle/>
                    <a:p>
                      <a:pPr algn="ctr" fontAlgn="ctr"/>
                      <a:r>
                        <a:rPr lang="pt-BR" sz="900" b="0" i="0" u="none" strike="noStrike">
                          <a:solidFill>
                            <a:srgbClr val="000000"/>
                          </a:solidFill>
                          <a:effectLst/>
                          <a:latin typeface="Calibri" panose="020F0502020204030204" pitchFamily="34" charset="0"/>
                        </a:rPr>
                        <a:t>BB PREVIDENCIÁRIO RENDA FIXA IRF-M1 TÍTULOS PÚBLICOS FUNDO DE INVESTIMENTO EM COTAS DE FI</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IRFM-1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0,49%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0,68%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0,70%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9,17%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9,46%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87678820"/>
                  </a:ext>
                </a:extLst>
              </a:tr>
              <a:tr h="271002">
                <a:tc>
                  <a:txBody>
                    <a:bodyPr/>
                    <a:lstStyle/>
                    <a:p>
                      <a:pPr algn="ctr" fontAlgn="ctr"/>
                      <a:r>
                        <a:rPr lang="pt-BR" sz="900" b="0" i="0" u="none" strike="noStrike">
                          <a:solidFill>
                            <a:srgbClr val="000000"/>
                          </a:solidFill>
                          <a:effectLst/>
                          <a:latin typeface="Calibri" panose="020F0502020204030204" pitchFamily="34" charset="0"/>
                        </a:rPr>
                        <a:t>BB PERFIL FIC RENDA FIXA REFERENCIADO DI PREVIDENCIÁRIO LP</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7,64%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0,80%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0,93%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96379601"/>
                  </a:ext>
                </a:extLst>
              </a:tr>
              <a:tr h="406503">
                <a:tc>
                  <a:txBody>
                    <a:bodyPr/>
                    <a:lstStyle/>
                    <a:p>
                      <a:pPr algn="ctr" fontAlgn="ctr"/>
                      <a:r>
                        <a:rPr lang="pt-BR" sz="900" b="0" i="0" u="none" strike="noStrike">
                          <a:solidFill>
                            <a:srgbClr val="000000"/>
                          </a:solidFill>
                          <a:effectLst/>
                          <a:latin typeface="Calibri" panose="020F0502020204030204" pitchFamily="34" charset="0"/>
                        </a:rPr>
                        <a:t>BB PREVIDENCIÁRIO RENDA FIXA IDKA2 TÍTULOS PÚBLICOS FUNDO DE INVESTIMENTO</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IDKA IPCA 2A</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9,34%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-0,15%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dirty="0">
                          <a:solidFill>
                            <a:srgbClr val="000000"/>
                          </a:solidFill>
                          <a:effectLst/>
                          <a:latin typeface="Arial" panose="020B0604020202020204" pitchFamily="34" charset="0"/>
                        </a:rPr>
                        <a:t>-0,24%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6,08%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5,84%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0,23%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3998108"/>
                  </a:ext>
                </a:extLst>
              </a:tr>
              <a:tr h="406503">
                <a:tc>
                  <a:txBody>
                    <a:bodyPr/>
                    <a:lstStyle/>
                    <a:p>
                      <a:pPr algn="ctr" fontAlgn="ctr"/>
                      <a:r>
                        <a:rPr lang="pt-BR" sz="900" b="0" i="0" u="none" strike="noStrike">
                          <a:solidFill>
                            <a:srgbClr val="000000"/>
                          </a:solidFill>
                          <a:effectLst/>
                          <a:latin typeface="Calibri" panose="020F0502020204030204" pitchFamily="34" charset="0"/>
                        </a:rPr>
                        <a:t>BB PREVIDENCIÁRIO RENDA FIXA FLUXO FUNDO DE INVESTIMENTO EM COTAS DE FUNDOS DE INVESTIMENTO</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0,45%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0,82%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0,93%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9,77%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-0,99%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63187637"/>
                  </a:ext>
                </a:extLst>
              </a:tr>
              <a:tr h="406503">
                <a:tc>
                  <a:txBody>
                    <a:bodyPr/>
                    <a:lstStyle/>
                    <a:p>
                      <a:pPr algn="ctr" fontAlgn="ctr"/>
                      <a:r>
                        <a:rPr lang="pt-BR" sz="900" b="0" i="0" u="none" strike="noStrike">
                          <a:solidFill>
                            <a:srgbClr val="000000"/>
                          </a:solidFill>
                          <a:effectLst/>
                          <a:latin typeface="Calibri" panose="020F0502020204030204" pitchFamily="34" charset="0"/>
                        </a:rPr>
                        <a:t>BB PREVIDENCIÁRIO RENDA FIXA IMA-B TÍTULOS PÚBLICOS FUNDO DE INVESTIMENTO</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IMA-B</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4,26%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-2,62%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-2,62%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-2,69%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-2,44%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-0,25%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13340478"/>
                  </a:ext>
                </a:extLst>
              </a:tr>
              <a:tr h="406503">
                <a:tc>
                  <a:txBody>
                    <a:bodyPr/>
                    <a:lstStyle/>
                    <a:p>
                      <a:pPr algn="ctr" fontAlgn="ctr"/>
                      <a:r>
                        <a:rPr lang="pt-BR" sz="900" b="0" i="0" u="none" strike="noStrike">
                          <a:solidFill>
                            <a:srgbClr val="000000"/>
                          </a:solidFill>
                          <a:effectLst/>
                          <a:latin typeface="Calibri" panose="020F0502020204030204" pitchFamily="34" charset="0"/>
                        </a:rPr>
                        <a:t>BB PREVIDENCIÁRIO RENDA FIXA IMA-B 5 LONGO PRAZO FUNDO DE INVESTIMENTO EM COTAS DE FI</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5,76%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-0,28%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-0,28%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5,87%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6,16%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-0,27%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28788239"/>
                  </a:ext>
                </a:extLst>
              </a:tr>
              <a:tr h="271002">
                <a:tc>
                  <a:txBody>
                    <a:bodyPr/>
                    <a:lstStyle/>
                    <a:p>
                      <a:pPr algn="ctr" fontAlgn="ctr"/>
                      <a:r>
                        <a:rPr lang="pt-BR" sz="900" b="0" i="0" u="none" strike="noStrike">
                          <a:solidFill>
                            <a:srgbClr val="000000"/>
                          </a:solidFill>
                          <a:effectLst/>
                          <a:latin typeface="Calibri" panose="020F0502020204030204" pitchFamily="34" charset="0"/>
                        </a:rPr>
                        <a:t>ICATU VANGUARDA IGARATÉ LONG BIASED FI MULTIMERCADO</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-4,11%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-0,28%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0,66%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6,16%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-5,18%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12937596"/>
                  </a:ext>
                </a:extLst>
              </a:tr>
              <a:tr h="271002">
                <a:tc>
                  <a:txBody>
                    <a:bodyPr/>
                    <a:lstStyle/>
                    <a:p>
                      <a:pPr algn="ctr" fontAlgn="ctr"/>
                      <a:r>
                        <a:rPr lang="pt-BR" sz="900" b="0" i="0" u="none" strike="noStrike">
                          <a:solidFill>
                            <a:srgbClr val="000000"/>
                          </a:solidFill>
                          <a:effectLst/>
                          <a:latin typeface="Calibri" panose="020F0502020204030204" pitchFamily="34" charset="0"/>
                        </a:rPr>
                        <a:t>SOMMA TORINO FI RENDA FIXA CRED PRIV LONGO PRAZO</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0,37%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0,93%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11,67%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55462490"/>
                  </a:ext>
                </a:extLst>
              </a:tr>
              <a:tr h="542004">
                <a:tc>
                  <a:txBody>
                    <a:bodyPr/>
                    <a:lstStyle/>
                    <a:p>
                      <a:pPr algn="ctr" fontAlgn="ctr"/>
                      <a:r>
                        <a:rPr lang="pt-BR" sz="900" b="0" i="0" u="none" strike="noStrike">
                          <a:solidFill>
                            <a:srgbClr val="000000"/>
                          </a:solidFill>
                          <a:effectLst/>
                          <a:latin typeface="Calibri" panose="020F0502020204030204" pitchFamily="34" charset="0"/>
                        </a:rPr>
                        <a:t>BTG PACTUAL CRÉDITO CORPORATIVO I FUNDO DE INVESTIMENTO EM QUOTAS DE FUNDOS DE INVESTIMENTO DE RENDA FIXA CRÉDITO PRIVADO</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0,45%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0,60%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0,93%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12,68%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5989189"/>
                  </a:ext>
                </a:extLst>
              </a:tr>
              <a:tr h="271002">
                <a:tc>
                  <a:txBody>
                    <a:bodyPr/>
                    <a:lstStyle/>
                    <a:p>
                      <a:pPr algn="ctr" fontAlgn="ctr"/>
                      <a:r>
                        <a:rPr lang="pt-BR" sz="900" b="0" i="0" u="none" strike="noStrike">
                          <a:solidFill>
                            <a:srgbClr val="000000"/>
                          </a:solidFill>
                          <a:effectLst/>
                          <a:latin typeface="Calibri" panose="020F0502020204030204" pitchFamily="34" charset="0"/>
                        </a:rPr>
                        <a:t>CLARITAS FI RENDA FIXA CRÉDITO PRIVADO LP</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0,59%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0,16%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0,93%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11,33%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47092285"/>
                  </a:ext>
                </a:extLst>
              </a:tr>
              <a:tr h="271002">
                <a:tc>
                  <a:txBody>
                    <a:bodyPr/>
                    <a:lstStyle/>
                    <a:p>
                      <a:pPr algn="ctr" fontAlgn="ctr"/>
                      <a:r>
                        <a:rPr lang="pt-BR" sz="900" b="0" i="0" u="none" strike="noStrike">
                          <a:solidFill>
                            <a:srgbClr val="000000"/>
                          </a:solidFill>
                          <a:effectLst/>
                          <a:latin typeface="Calibri" panose="020F0502020204030204" pitchFamily="34" charset="0"/>
                        </a:rPr>
                        <a:t>CAIXA BRASIL FI RENDA FIXA REFERENCIADO DI LP</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3,11%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0,83%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0,93%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11,03%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Arial" panose="020B0604020202020204" pitchFamily="34" charset="0"/>
                        </a:rPr>
                        <a:t>10,87%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dirty="0">
                          <a:solidFill>
                            <a:srgbClr val="000000"/>
                          </a:solidFill>
                          <a:effectLst/>
                          <a:latin typeface="Arial" panose="020B0604020202020204" pitchFamily="34" charset="0"/>
                        </a:rPr>
                        <a:t>0,14%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40298630"/>
                  </a:ext>
                </a:extLst>
              </a:tr>
            </a:tbl>
          </a:graphicData>
        </a:graphic>
      </p:graphicFrame>
    </p:spTree>
    <p:extLst>
      <p:ext uri="{BB962C8B-B14F-4D97-AF65-F5344CB8AC3E}">
        <p14:creationId xmlns:p14="http://schemas.microsoft.com/office/powerpoint/2010/main" val="14420802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8.4</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510207" y="703940"/>
            <a:ext cx="10933044" cy="923330"/>
          </a:xfrm>
          <a:prstGeom prst="rect">
            <a:avLst/>
          </a:prstGeom>
          <a:noFill/>
        </p:spPr>
        <p:txBody>
          <a:bodyPr wrap="square" rtlCol="0">
            <a:spAutoFit/>
          </a:bodyPr>
          <a:lstStyle/>
          <a:p>
            <a:pPr algn="just"/>
            <a:r>
              <a:rPr lang="pt-BR" dirty="0"/>
              <a:t>A tabela seguinte tem função de analisar a aderência dos fundos que compõem a carteira com seu índice de referência. Com o cálculo de Teste de Aderência na coluna final, podemos comparar o retorno do fundo de investimentos com o retorno de seu benchmark.</a:t>
            </a:r>
          </a:p>
        </p:txBody>
      </p:sp>
      <p:graphicFrame>
        <p:nvGraphicFramePr>
          <p:cNvPr id="4" name="Tabela 3">
            <a:extLst>
              <a:ext uri="{FF2B5EF4-FFF2-40B4-BE49-F238E27FC236}">
                <a16:creationId xmlns:a16="http://schemas.microsoft.com/office/drawing/2014/main" id="{8AE41562-C923-4BA4-432A-6E6B5D6EFBB4}"/>
              </a:ext>
            </a:extLst>
          </p:cNvPr>
          <p:cNvGraphicFramePr>
            <a:graphicFrameLocks noGrp="1"/>
          </p:cNvGraphicFramePr>
          <p:nvPr>
            <p:extLst>
              <p:ext uri="{D42A27DB-BD31-4B8C-83A1-F6EECF244321}">
                <p14:modId xmlns:p14="http://schemas.microsoft.com/office/powerpoint/2010/main" val="4221938628"/>
              </p:ext>
            </p:extLst>
          </p:nvPr>
        </p:nvGraphicFramePr>
        <p:xfrm>
          <a:off x="265042" y="2057400"/>
          <a:ext cx="11275795" cy="2743200"/>
        </p:xfrm>
        <a:graphic>
          <a:graphicData uri="http://schemas.openxmlformats.org/drawingml/2006/table">
            <a:tbl>
              <a:tblPr/>
              <a:tblGrid>
                <a:gridCol w="2362928">
                  <a:extLst>
                    <a:ext uri="{9D8B030D-6E8A-4147-A177-3AD203B41FA5}">
                      <a16:colId xmlns:a16="http://schemas.microsoft.com/office/drawing/2014/main" val="2926162384"/>
                    </a:ext>
                  </a:extLst>
                </a:gridCol>
                <a:gridCol w="1287236">
                  <a:extLst>
                    <a:ext uri="{9D8B030D-6E8A-4147-A177-3AD203B41FA5}">
                      <a16:colId xmlns:a16="http://schemas.microsoft.com/office/drawing/2014/main" val="699865962"/>
                    </a:ext>
                  </a:extLst>
                </a:gridCol>
                <a:gridCol w="1237343">
                  <a:extLst>
                    <a:ext uri="{9D8B030D-6E8A-4147-A177-3AD203B41FA5}">
                      <a16:colId xmlns:a16="http://schemas.microsoft.com/office/drawing/2014/main" val="1716527497"/>
                    </a:ext>
                  </a:extLst>
                </a:gridCol>
                <a:gridCol w="1516744">
                  <a:extLst>
                    <a:ext uri="{9D8B030D-6E8A-4147-A177-3AD203B41FA5}">
                      <a16:colId xmlns:a16="http://schemas.microsoft.com/office/drawing/2014/main" val="3936477317"/>
                    </a:ext>
                  </a:extLst>
                </a:gridCol>
                <a:gridCol w="1239340">
                  <a:extLst>
                    <a:ext uri="{9D8B030D-6E8A-4147-A177-3AD203B41FA5}">
                      <a16:colId xmlns:a16="http://schemas.microsoft.com/office/drawing/2014/main" val="3411327111"/>
                    </a:ext>
                  </a:extLst>
                </a:gridCol>
                <a:gridCol w="1221379">
                  <a:extLst>
                    <a:ext uri="{9D8B030D-6E8A-4147-A177-3AD203B41FA5}">
                      <a16:colId xmlns:a16="http://schemas.microsoft.com/office/drawing/2014/main" val="2318056448"/>
                    </a:ext>
                  </a:extLst>
                </a:gridCol>
                <a:gridCol w="1628504">
                  <a:extLst>
                    <a:ext uri="{9D8B030D-6E8A-4147-A177-3AD203B41FA5}">
                      <a16:colId xmlns:a16="http://schemas.microsoft.com/office/drawing/2014/main" val="170684249"/>
                    </a:ext>
                  </a:extLst>
                </a:gridCol>
                <a:gridCol w="782321">
                  <a:extLst>
                    <a:ext uri="{9D8B030D-6E8A-4147-A177-3AD203B41FA5}">
                      <a16:colId xmlns:a16="http://schemas.microsoft.com/office/drawing/2014/main" val="3328976973"/>
                    </a:ext>
                  </a:extLst>
                </a:gridCol>
              </a:tblGrid>
              <a:tr h="284860">
                <a:tc>
                  <a:txBody>
                    <a:bodyPr/>
                    <a:lstStyle/>
                    <a:p>
                      <a:pPr algn="ctr" fontAlgn="ctr"/>
                      <a:r>
                        <a:rPr lang="pt-BR" sz="1000" b="1" i="0" u="none" strike="noStrike">
                          <a:solidFill>
                            <a:srgbClr val="FFFFFF"/>
                          </a:solidFill>
                          <a:effectLst/>
                          <a:latin typeface="Calibri" panose="020F0502020204030204" pitchFamily="34" charset="0"/>
                        </a:rPr>
                        <a:t>Fundos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Banchmark</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Participação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Mensal do Fundo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Mensal do Benchmark</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Anual do Fundo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Anual do Benchmark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Teste de Aderência</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591589713"/>
                  </a:ext>
                </a:extLst>
              </a:tr>
              <a:tr h="234590">
                <a:tc>
                  <a:txBody>
                    <a:bodyPr/>
                    <a:lstStyle/>
                    <a:p>
                      <a:pPr algn="ctr" fontAlgn="ctr"/>
                      <a:r>
                        <a:rPr lang="pt-BR" sz="1000" b="0" i="0" u="none" strike="noStrike">
                          <a:solidFill>
                            <a:srgbClr val="000000"/>
                          </a:solidFill>
                          <a:effectLst/>
                          <a:latin typeface="Calibri" panose="020F0502020204030204" pitchFamily="34" charset="0"/>
                        </a:rPr>
                        <a:t>FUNDO DE INVESTIMENTO CAIXA BRASIL IRF-M 1 TÍTULOS PÚBLICOS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IRFM-1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4,51%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0,70%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9,33%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9,46%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59468755"/>
                  </a:ext>
                </a:extLst>
              </a:tr>
              <a:tr h="234590">
                <a:tc>
                  <a:txBody>
                    <a:bodyPr/>
                    <a:lstStyle/>
                    <a:p>
                      <a:pPr algn="ctr" fontAlgn="ctr"/>
                      <a:r>
                        <a:rPr lang="pt-BR" sz="1000" b="0" i="0" u="none" strike="noStrike">
                          <a:solidFill>
                            <a:srgbClr val="000000"/>
                          </a:solidFill>
                          <a:effectLst/>
                          <a:latin typeface="Calibri" panose="020F0502020204030204" pitchFamily="34" charset="0"/>
                        </a:rPr>
                        <a:t>CAIXA BRASIL IMA-B 5+ TÍTULOS PÚBLICOS FI RENDA FIXA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7,22%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-4,31%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-4,37%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-8,64%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-8,63%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66596652"/>
                  </a:ext>
                </a:extLst>
              </a:tr>
              <a:tr h="117295">
                <a:tc>
                  <a:txBody>
                    <a:bodyPr/>
                    <a:lstStyle/>
                    <a:p>
                      <a:pPr algn="ctr" fontAlgn="ctr"/>
                      <a:r>
                        <a:rPr lang="en-US" sz="1000" b="0" i="0" u="none" strike="noStrike">
                          <a:solidFill>
                            <a:srgbClr val="000000"/>
                          </a:solidFill>
                          <a:effectLst/>
                          <a:latin typeface="Calibri" panose="020F0502020204030204" pitchFamily="34" charset="0"/>
                        </a:rPr>
                        <a:t>AZ QUEST SMALL MID CAPS FIC AÇÕES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SMLL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0,78%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-3,57%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-7,83%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-3,59%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-25,03%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28,60%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34142147"/>
                  </a:ext>
                </a:extLst>
              </a:tr>
              <a:tr h="117295">
                <a:tc>
                  <a:txBody>
                    <a:bodyPr/>
                    <a:lstStyle/>
                    <a:p>
                      <a:pPr algn="ctr" fontAlgn="ctr"/>
                      <a:r>
                        <a:rPr lang="pt-BR" sz="1000" b="0" i="0" u="none" strike="noStrike">
                          <a:solidFill>
                            <a:srgbClr val="000000"/>
                          </a:solidFill>
                          <a:effectLst/>
                          <a:latin typeface="Calibri" panose="020F0502020204030204" pitchFamily="34" charset="0"/>
                        </a:rPr>
                        <a:t>BRADESCO FIA DIVIDENDOS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IBOVESPA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-4,17%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-8,78%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1,76%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53949756"/>
                  </a:ext>
                </a:extLst>
              </a:tr>
              <a:tr h="117295">
                <a:tc>
                  <a:txBody>
                    <a:bodyPr/>
                    <a:lstStyle/>
                    <a:p>
                      <a:pPr algn="ctr" fontAlgn="ctr"/>
                      <a:r>
                        <a:rPr lang="pt-BR" sz="1000" b="0" i="0" u="none" strike="noStrike">
                          <a:solidFill>
                            <a:srgbClr val="000000"/>
                          </a:solidFill>
                          <a:effectLst/>
                          <a:latin typeface="Calibri" panose="020F0502020204030204" pitchFamily="34" charset="0"/>
                        </a:rPr>
                        <a:t>FINACAP MAURITSSTAD FIA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IBOVESPA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-5,73%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43187796"/>
                  </a:ext>
                </a:extLst>
              </a:tr>
              <a:tr h="117295">
                <a:tc>
                  <a:txBody>
                    <a:bodyPr/>
                    <a:lstStyle/>
                    <a:p>
                      <a:pPr algn="ctr" fontAlgn="ctr"/>
                      <a:r>
                        <a:rPr lang="pt-BR" sz="1000" b="0" i="0" u="none" strike="noStrike">
                          <a:solidFill>
                            <a:srgbClr val="000000"/>
                          </a:solidFill>
                          <a:effectLst/>
                          <a:latin typeface="Calibri" panose="020F0502020204030204" pitchFamily="34" charset="0"/>
                        </a:rPr>
                        <a:t>CONSTÂNCIA FUNDAMENTO FI AÇÕES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IBOVESPA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48507529"/>
                  </a:ext>
                </a:extLst>
              </a:tr>
              <a:tr h="284860">
                <a:tc>
                  <a:txBody>
                    <a:bodyPr/>
                    <a:lstStyle/>
                    <a:p>
                      <a:pPr algn="ctr" fontAlgn="ctr"/>
                      <a:r>
                        <a:rPr lang="pt-BR" sz="1000" b="1" i="0" u="none" strike="noStrike">
                          <a:solidFill>
                            <a:srgbClr val="FFFFFF"/>
                          </a:solidFill>
                          <a:effectLst/>
                          <a:latin typeface="Calibri" panose="020F0502020204030204" pitchFamily="34" charset="0"/>
                        </a:rPr>
                        <a:t>Fundos Estressados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Banchmark</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Participação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Mensal do Fundo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Mensal do Benchmark</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Anual do Fundo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Retorno Anual do Benchmark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Teste de Aderência</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487406676"/>
                  </a:ext>
                </a:extLst>
              </a:tr>
              <a:tr h="234590">
                <a:tc>
                  <a:txBody>
                    <a:bodyPr/>
                    <a:lstStyle/>
                    <a:p>
                      <a:pPr algn="ctr" fontAlgn="ctr"/>
                      <a:r>
                        <a:rPr lang="pt-BR" sz="1000" b="0" i="0" u="none" strike="noStrike">
                          <a:solidFill>
                            <a:srgbClr val="000000"/>
                          </a:solidFill>
                          <a:effectLst/>
                          <a:latin typeface="Calibri" panose="020F0502020204030204" pitchFamily="34" charset="0"/>
                        </a:rPr>
                        <a:t>GERAÇÃO DE ENERGIA FUNDO DE INVESTIMENTO EM PARTICIPAÇÕES MULTIESTRATÉGIA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IPCA+ 10,50%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19,77%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2,32%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17,06%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45266784"/>
                  </a:ext>
                </a:extLst>
              </a:tr>
              <a:tr h="117295">
                <a:tc>
                  <a:txBody>
                    <a:bodyPr/>
                    <a:lstStyle/>
                    <a:p>
                      <a:pPr algn="ctr" fontAlgn="ctr"/>
                      <a:r>
                        <a:rPr lang="pt-BR" sz="1000" b="0" i="0" u="none" strike="noStrike">
                          <a:solidFill>
                            <a:srgbClr val="000000"/>
                          </a:solidFill>
                          <a:effectLst/>
                          <a:latin typeface="Calibri" panose="020F0502020204030204" pitchFamily="34" charset="0"/>
                        </a:rPr>
                        <a:t>BBIF MASTER FIDC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11,44%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0,93%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5,59%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10,87%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-4,77%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1981758"/>
                  </a:ext>
                </a:extLst>
              </a:tr>
              <a:tr h="117295">
                <a:tc>
                  <a:txBody>
                    <a:bodyPr/>
                    <a:lstStyle/>
                    <a:p>
                      <a:pPr algn="ctr" fontAlgn="ctr"/>
                      <a:r>
                        <a:rPr lang="pt-BR" sz="1000" b="0" i="0" u="none" strike="noStrike">
                          <a:solidFill>
                            <a:srgbClr val="000000"/>
                          </a:solidFill>
                          <a:effectLst/>
                          <a:latin typeface="Calibri" panose="020F0502020204030204" pitchFamily="34" charset="0"/>
                        </a:rPr>
                        <a:t>TOWER II IMA-B 5 FI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6,16%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-15,55%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44297851"/>
                  </a:ext>
                </a:extLst>
              </a:tr>
              <a:tr h="117295">
                <a:tc>
                  <a:txBody>
                    <a:bodyPr/>
                    <a:lstStyle/>
                    <a:p>
                      <a:pPr algn="ctr" fontAlgn="ctr"/>
                      <a:r>
                        <a:rPr lang="pt-BR" sz="1000" b="0" i="0" u="none" strike="noStrike">
                          <a:solidFill>
                            <a:srgbClr val="000000"/>
                          </a:solidFill>
                          <a:effectLst/>
                          <a:latin typeface="Calibri" panose="020F0502020204030204" pitchFamily="34" charset="0"/>
                        </a:rPr>
                        <a:t>TOWER IMA-B 5 FI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-1,66%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-78,05%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6,16%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latin typeface="Arial" panose="020B0604020202020204" pitchFamily="34" charset="0"/>
                        </a:rPr>
                        <a:t>-79,32%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96687479"/>
                  </a:ext>
                </a:extLst>
              </a:tr>
            </a:tbl>
          </a:graphicData>
        </a:graphic>
      </p:graphicFrame>
    </p:spTree>
    <p:extLst>
      <p:ext uri="{BB962C8B-B14F-4D97-AF65-F5344CB8AC3E}">
        <p14:creationId xmlns:p14="http://schemas.microsoft.com/office/powerpoint/2010/main" val="148222165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8.5</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755373" y="267022"/>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265041" y="960069"/>
            <a:ext cx="11178210" cy="923330"/>
          </a:xfrm>
          <a:prstGeom prst="rect">
            <a:avLst/>
          </a:prstGeom>
          <a:noFill/>
        </p:spPr>
        <p:txBody>
          <a:bodyPr wrap="square" rtlCol="0">
            <a:spAutoFit/>
          </a:bodyPr>
          <a:lstStyle/>
          <a:p>
            <a:pPr algn="just"/>
            <a:r>
              <a:rPr lang="pt-BR" dirty="0"/>
              <a:t>Para análise de como os índices estão contribuindo para rentabilidade da carteira, podemos observar as informações referentes a participação e retorno. A contribuição para a carteira pode ser observada em percentual na última coluna da tabela. Como exposto as principais contribuições para o retorno da carteira são IPCA+, CDI e IRF-M1/IMA-B 5.</a:t>
            </a:r>
          </a:p>
        </p:txBody>
      </p:sp>
      <p:pic>
        <p:nvPicPr>
          <p:cNvPr id="4" name="Imagem 3">
            <a:extLst>
              <a:ext uri="{FF2B5EF4-FFF2-40B4-BE49-F238E27FC236}">
                <a16:creationId xmlns:a16="http://schemas.microsoft.com/office/drawing/2014/main" id="{71F891A6-6877-550C-D094-5710DC3979BA}"/>
              </a:ext>
            </a:extLst>
          </p:cNvPr>
          <p:cNvPicPr>
            <a:picLocks noChangeAspect="1"/>
          </p:cNvPicPr>
          <p:nvPr/>
        </p:nvPicPr>
        <p:blipFill>
          <a:blip r:embed="rId3"/>
          <a:stretch>
            <a:fillRect/>
          </a:stretch>
        </p:blipFill>
        <p:spPr>
          <a:xfrm>
            <a:off x="1000125" y="2300287"/>
            <a:ext cx="10191750" cy="2340986"/>
          </a:xfrm>
          <a:prstGeom prst="rect">
            <a:avLst/>
          </a:prstGeom>
        </p:spPr>
      </p:pic>
    </p:spTree>
    <p:extLst>
      <p:ext uri="{BB962C8B-B14F-4D97-AF65-F5344CB8AC3E}">
        <p14:creationId xmlns:p14="http://schemas.microsoft.com/office/powerpoint/2010/main" val="122943768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410343-F286-4795-AAE0-70F25CF890E5}"/>
              </a:ext>
            </a:extLst>
          </p:cNvPr>
          <p:cNvSpPr/>
          <p:nvPr/>
        </p:nvSpPr>
        <p:spPr>
          <a:xfrm>
            <a:off x="265042" y="34037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6" name="CaixaDeTexto 5">
            <a:extLst>
              <a:ext uri="{FF2B5EF4-FFF2-40B4-BE49-F238E27FC236}">
                <a16:creationId xmlns:a16="http://schemas.microsoft.com/office/drawing/2014/main" id="{3744726C-E5DE-4C6C-AED6-DDAB1400C757}"/>
              </a:ext>
            </a:extLst>
          </p:cNvPr>
          <p:cNvSpPr txBox="1"/>
          <p:nvPr/>
        </p:nvSpPr>
        <p:spPr>
          <a:xfrm>
            <a:off x="861391" y="368612"/>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9" name="CaixaDeTexto 8">
            <a:extLst>
              <a:ext uri="{FF2B5EF4-FFF2-40B4-BE49-F238E27FC236}">
                <a16:creationId xmlns:a16="http://schemas.microsoft.com/office/drawing/2014/main" id="{DD662305-ED36-42B9-AA5C-8A9B3D3F0C53}"/>
              </a:ext>
            </a:extLst>
          </p:cNvPr>
          <p:cNvSpPr txBox="1"/>
          <p:nvPr/>
        </p:nvSpPr>
        <p:spPr>
          <a:xfrm>
            <a:off x="510207" y="1020417"/>
            <a:ext cx="10336696" cy="1477328"/>
          </a:xfrm>
          <a:prstGeom prst="rect">
            <a:avLst/>
          </a:prstGeom>
          <a:noFill/>
        </p:spPr>
        <p:txBody>
          <a:bodyPr wrap="square" rtlCol="0">
            <a:spAutoFit/>
          </a:bodyPr>
          <a:lstStyle/>
          <a:p>
            <a:pPr algn="just"/>
            <a:r>
              <a:rPr lang="pt-BR" dirty="0"/>
              <a:t>Na </a:t>
            </a:r>
            <a:r>
              <a:rPr lang="pt-BR" b="1" dirty="0"/>
              <a:t>Tabela 3</a:t>
            </a:r>
            <a:r>
              <a:rPr lang="pt-BR" dirty="0"/>
              <a:t>, pode ser conferida a Política de Investimentos do Fundo Previdenciário Capitalizado para o ano de 2024. Na segunda coluna estão os limites máximos permitidos pela resolução CMN nº 4.963, para cada tipo de ativo da primeira coluna. O limite inferior, a estratégia alvo e o limite superior devem ser definidos pelos RPPS, respeitando os limites da resolução. Na coluna Limite Atual da Carteira, pode ser conferida a adequação da carteira do fundo capitalizado relativa aos limites máximos da Resolução CMN 4.963.</a:t>
            </a:r>
          </a:p>
        </p:txBody>
      </p:sp>
    </p:spTree>
    <p:extLst>
      <p:ext uri="{BB962C8B-B14F-4D97-AF65-F5344CB8AC3E}">
        <p14:creationId xmlns:p14="http://schemas.microsoft.com/office/powerpoint/2010/main" val="415807108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410343-F286-4795-AAE0-70F25CF890E5}"/>
              </a:ext>
            </a:extLst>
          </p:cNvPr>
          <p:cNvSpPr/>
          <p:nvPr/>
        </p:nvSpPr>
        <p:spPr>
          <a:xfrm>
            <a:off x="265042" y="5964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6" name="CaixaDeTexto 5">
            <a:extLst>
              <a:ext uri="{FF2B5EF4-FFF2-40B4-BE49-F238E27FC236}">
                <a16:creationId xmlns:a16="http://schemas.microsoft.com/office/drawing/2014/main" id="{3744726C-E5DE-4C6C-AED6-DDAB1400C757}"/>
              </a:ext>
            </a:extLst>
          </p:cNvPr>
          <p:cNvSpPr txBox="1"/>
          <p:nvPr/>
        </p:nvSpPr>
        <p:spPr>
          <a:xfrm>
            <a:off x="840842" y="73760"/>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11" name="CaixaDeTexto 10">
            <a:extLst>
              <a:ext uri="{FF2B5EF4-FFF2-40B4-BE49-F238E27FC236}">
                <a16:creationId xmlns:a16="http://schemas.microsoft.com/office/drawing/2014/main" id="{EA4DF5E5-6B69-4851-B99E-BA79FE689642}"/>
              </a:ext>
            </a:extLst>
          </p:cNvPr>
          <p:cNvSpPr txBox="1"/>
          <p:nvPr/>
        </p:nvSpPr>
        <p:spPr>
          <a:xfrm>
            <a:off x="10291970" y="303319"/>
            <a:ext cx="1900030" cy="307777"/>
          </a:xfrm>
          <a:prstGeom prst="rect">
            <a:avLst/>
          </a:prstGeom>
          <a:noFill/>
        </p:spPr>
        <p:txBody>
          <a:bodyPr wrap="square" rtlCol="0">
            <a:spAutoFit/>
          </a:bodyPr>
          <a:lstStyle/>
          <a:p>
            <a:pPr algn="ctr"/>
            <a:r>
              <a:rPr lang="pt-BR" sz="1400" b="1" dirty="0"/>
              <a:t>Tabela 3</a:t>
            </a:r>
          </a:p>
        </p:txBody>
      </p:sp>
      <p:graphicFrame>
        <p:nvGraphicFramePr>
          <p:cNvPr id="3" name="Tabela 2">
            <a:extLst>
              <a:ext uri="{FF2B5EF4-FFF2-40B4-BE49-F238E27FC236}">
                <a16:creationId xmlns:a16="http://schemas.microsoft.com/office/drawing/2014/main" id="{D5A4291E-FD42-2562-5B27-F8A22F1B2400}"/>
              </a:ext>
            </a:extLst>
          </p:cNvPr>
          <p:cNvGraphicFramePr>
            <a:graphicFrameLocks noGrp="1"/>
          </p:cNvGraphicFramePr>
          <p:nvPr>
            <p:extLst>
              <p:ext uri="{D42A27DB-BD31-4B8C-83A1-F6EECF244321}">
                <p14:modId xmlns:p14="http://schemas.microsoft.com/office/powerpoint/2010/main" val="3634286574"/>
              </p:ext>
            </p:extLst>
          </p:nvPr>
        </p:nvGraphicFramePr>
        <p:xfrm>
          <a:off x="265041" y="1320081"/>
          <a:ext cx="11248085" cy="3048000"/>
        </p:xfrm>
        <a:graphic>
          <a:graphicData uri="http://schemas.openxmlformats.org/drawingml/2006/table">
            <a:tbl>
              <a:tblPr/>
              <a:tblGrid>
                <a:gridCol w="2188257">
                  <a:extLst>
                    <a:ext uri="{9D8B030D-6E8A-4147-A177-3AD203B41FA5}">
                      <a16:colId xmlns:a16="http://schemas.microsoft.com/office/drawing/2014/main" val="3681176285"/>
                    </a:ext>
                  </a:extLst>
                </a:gridCol>
                <a:gridCol w="1192082">
                  <a:extLst>
                    <a:ext uri="{9D8B030D-6E8A-4147-A177-3AD203B41FA5}">
                      <a16:colId xmlns:a16="http://schemas.microsoft.com/office/drawing/2014/main" val="3054064372"/>
                    </a:ext>
                  </a:extLst>
                </a:gridCol>
                <a:gridCol w="1145878">
                  <a:extLst>
                    <a:ext uri="{9D8B030D-6E8A-4147-A177-3AD203B41FA5}">
                      <a16:colId xmlns:a16="http://schemas.microsoft.com/office/drawing/2014/main" val="386719622"/>
                    </a:ext>
                  </a:extLst>
                </a:gridCol>
                <a:gridCol w="1404624">
                  <a:extLst>
                    <a:ext uri="{9D8B030D-6E8A-4147-A177-3AD203B41FA5}">
                      <a16:colId xmlns:a16="http://schemas.microsoft.com/office/drawing/2014/main" val="1600624185"/>
                    </a:ext>
                  </a:extLst>
                </a:gridCol>
                <a:gridCol w="1147726">
                  <a:extLst>
                    <a:ext uri="{9D8B030D-6E8A-4147-A177-3AD203B41FA5}">
                      <a16:colId xmlns:a16="http://schemas.microsoft.com/office/drawing/2014/main" val="1094451785"/>
                    </a:ext>
                  </a:extLst>
                </a:gridCol>
                <a:gridCol w="1131093">
                  <a:extLst>
                    <a:ext uri="{9D8B030D-6E8A-4147-A177-3AD203B41FA5}">
                      <a16:colId xmlns:a16="http://schemas.microsoft.com/office/drawing/2014/main" val="910009031"/>
                    </a:ext>
                  </a:extLst>
                </a:gridCol>
                <a:gridCol w="1508123">
                  <a:extLst>
                    <a:ext uri="{9D8B030D-6E8A-4147-A177-3AD203B41FA5}">
                      <a16:colId xmlns:a16="http://schemas.microsoft.com/office/drawing/2014/main" val="3271834242"/>
                    </a:ext>
                  </a:extLst>
                </a:gridCol>
                <a:gridCol w="1530302">
                  <a:extLst>
                    <a:ext uri="{9D8B030D-6E8A-4147-A177-3AD203B41FA5}">
                      <a16:colId xmlns:a16="http://schemas.microsoft.com/office/drawing/2014/main" val="2478716838"/>
                    </a:ext>
                  </a:extLst>
                </a:gridCol>
              </a:tblGrid>
              <a:tr h="108818">
                <a:tc>
                  <a:txBody>
                    <a:bodyPr/>
                    <a:lstStyle/>
                    <a:p>
                      <a:pPr algn="ctr" fontAlgn="ctr"/>
                      <a:r>
                        <a:rPr lang="pt-BR" sz="1000" b="0" i="0" u="none" strike="noStrike">
                          <a:solidFill>
                            <a:srgbClr val="FFFFFF"/>
                          </a:solidFill>
                          <a:effectLst/>
                          <a:latin typeface="Calibri" panose="020F0502020204030204" pitchFamily="34" charset="0"/>
                        </a:rPr>
                        <a:t>Tipo de Ativo</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Limite da Resolução CMN (%)</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Limite Inferior (%)</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Estratégia Alvo (%)</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Limite Superior (%)</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Limite Atual da Carteira</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Limite Atual x Estratégia Alvo</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Margem - Estratégia Alvo</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486234031"/>
                  </a:ext>
                </a:extLst>
              </a:tr>
              <a:tr h="198981">
                <a:tc>
                  <a:txBody>
                    <a:bodyPr/>
                    <a:lstStyle/>
                    <a:p>
                      <a:pPr algn="l" fontAlgn="ctr"/>
                      <a:r>
                        <a:rPr lang="pt-BR" sz="1000" b="0" i="0" u="none" strike="noStrike">
                          <a:solidFill>
                            <a:srgbClr val="000000"/>
                          </a:solidFill>
                          <a:effectLst/>
                          <a:latin typeface="Calibri" panose="020F0502020204030204" pitchFamily="34" charset="0"/>
                        </a:rPr>
                        <a:t>Títulos Públicos de Emissão do Tesouro Nacional - SELIC - Art. 7º, I,"a"</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100,00%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35,00%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40,00%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39,25%</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-4,25%</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-R$ 38.418.881,96</a:t>
                      </a:r>
                    </a:p>
                  </a:txBody>
                  <a:tcPr marL="0" marR="0" marT="0" marB="0" anchor="ctr">
                    <a:lnL>
                      <a:noFill/>
                    </a:lnL>
                    <a:lnR>
                      <a:noFill/>
                    </a:lnR>
                    <a:lnT>
                      <a:noFill/>
                    </a:lnT>
                    <a:lnB>
                      <a:noFill/>
                    </a:lnB>
                    <a:noFill/>
                  </a:tcPr>
                </a:tc>
                <a:extLst>
                  <a:ext uri="{0D108BD9-81ED-4DB2-BD59-A6C34878D82A}">
                    <a16:rowId xmlns:a16="http://schemas.microsoft.com/office/drawing/2014/main" val="1879288467"/>
                  </a:ext>
                </a:extLst>
              </a:tr>
              <a:tr h="108818">
                <a:tc>
                  <a:txBody>
                    <a:bodyPr/>
                    <a:lstStyle/>
                    <a:p>
                      <a:pPr algn="l" fontAlgn="ctr"/>
                      <a:r>
                        <a:rPr lang="pt-BR" sz="1000" b="0" i="0" u="none" strike="noStrike">
                          <a:solidFill>
                            <a:srgbClr val="000000"/>
                          </a:solidFill>
                          <a:effectLst/>
                          <a:latin typeface="Calibri" panose="020F0502020204030204" pitchFamily="34" charset="0"/>
                        </a:rPr>
                        <a:t>Fundos Renda fixa 100% TP Art. 7º, I,"b"</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100,00%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20,00%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20,00%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80,00%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34,44%</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-14,44%</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-R$ 130.603.899,12</a:t>
                      </a:r>
                    </a:p>
                  </a:txBody>
                  <a:tcPr marL="0" marR="0" marT="0" marB="0" anchor="ctr">
                    <a:lnL>
                      <a:noFill/>
                    </a:lnL>
                    <a:lnR>
                      <a:noFill/>
                    </a:lnR>
                    <a:lnT>
                      <a:noFill/>
                    </a:lnT>
                    <a:lnB>
                      <a:noFill/>
                    </a:lnB>
                    <a:noFill/>
                  </a:tcPr>
                </a:tc>
                <a:extLst>
                  <a:ext uri="{0D108BD9-81ED-4DB2-BD59-A6C34878D82A}">
                    <a16:rowId xmlns:a16="http://schemas.microsoft.com/office/drawing/2014/main" val="3562800291"/>
                  </a:ext>
                </a:extLst>
              </a:tr>
              <a:tr h="108818">
                <a:tc>
                  <a:txBody>
                    <a:bodyPr/>
                    <a:lstStyle/>
                    <a:p>
                      <a:pPr algn="l" fontAlgn="ctr"/>
                      <a:r>
                        <a:rPr lang="pt-BR" sz="1000" b="0" i="0" u="none" strike="noStrike">
                          <a:solidFill>
                            <a:srgbClr val="000000"/>
                          </a:solidFill>
                          <a:effectLst/>
                          <a:latin typeface="Calibri" panose="020F0502020204030204" pitchFamily="34" charset="0"/>
                        </a:rPr>
                        <a:t>ETF 100% TP Art. 7º, I,"c"</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100,00%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noFill/>
                  </a:tcPr>
                </a:tc>
                <a:extLst>
                  <a:ext uri="{0D108BD9-81ED-4DB2-BD59-A6C34878D82A}">
                    <a16:rowId xmlns:a16="http://schemas.microsoft.com/office/drawing/2014/main" val="3432084295"/>
                  </a:ext>
                </a:extLst>
              </a:tr>
              <a:tr h="108818">
                <a:tc>
                  <a:txBody>
                    <a:bodyPr/>
                    <a:lstStyle/>
                    <a:p>
                      <a:pPr algn="l" fontAlgn="ctr"/>
                      <a:r>
                        <a:rPr lang="pt-BR" sz="1000" b="0" i="0" u="none" strike="noStrike">
                          <a:solidFill>
                            <a:srgbClr val="000000"/>
                          </a:solidFill>
                          <a:effectLst/>
                          <a:latin typeface="Calibri" panose="020F0502020204030204" pitchFamily="34" charset="0"/>
                        </a:rPr>
                        <a:t>Operações compromissadas com lastros em TPF Art. 7º, II</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noFill/>
                  </a:tcPr>
                </a:tc>
                <a:extLst>
                  <a:ext uri="{0D108BD9-81ED-4DB2-BD59-A6C34878D82A}">
                    <a16:rowId xmlns:a16="http://schemas.microsoft.com/office/drawing/2014/main" val="2894613974"/>
                  </a:ext>
                </a:extLst>
              </a:tr>
              <a:tr h="108818">
                <a:tc>
                  <a:txBody>
                    <a:bodyPr/>
                    <a:lstStyle/>
                    <a:p>
                      <a:pPr algn="l" fontAlgn="ctr"/>
                      <a:r>
                        <a:rPr lang="pt-BR" sz="1000" b="0" i="0" u="none" strike="noStrike">
                          <a:solidFill>
                            <a:srgbClr val="000000"/>
                          </a:solidFill>
                          <a:effectLst/>
                          <a:latin typeface="Calibri" panose="020F0502020204030204" pitchFamily="34" charset="0"/>
                        </a:rPr>
                        <a:t>Fundos Renda Fixa em geral Art. 7º, III,"a"</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60,00%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10,14%</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40,00%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12,12%</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-1,98%</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-R$ 17.864.796,74</a:t>
                      </a:r>
                    </a:p>
                  </a:txBody>
                  <a:tcPr marL="0" marR="0" marT="0" marB="0" anchor="ctr">
                    <a:lnL>
                      <a:noFill/>
                    </a:lnL>
                    <a:lnR>
                      <a:noFill/>
                    </a:lnR>
                    <a:lnT>
                      <a:noFill/>
                    </a:lnT>
                    <a:lnB>
                      <a:noFill/>
                    </a:lnB>
                    <a:noFill/>
                  </a:tcPr>
                </a:tc>
                <a:extLst>
                  <a:ext uri="{0D108BD9-81ED-4DB2-BD59-A6C34878D82A}">
                    <a16:rowId xmlns:a16="http://schemas.microsoft.com/office/drawing/2014/main" val="2144427996"/>
                  </a:ext>
                </a:extLst>
              </a:tr>
              <a:tr h="108818">
                <a:tc>
                  <a:txBody>
                    <a:bodyPr/>
                    <a:lstStyle/>
                    <a:p>
                      <a:pPr algn="l" fontAlgn="ctr"/>
                      <a:r>
                        <a:rPr lang="pt-BR" sz="1000" b="0" i="0" u="none" strike="noStrike">
                          <a:solidFill>
                            <a:srgbClr val="000000"/>
                          </a:solidFill>
                          <a:effectLst/>
                          <a:latin typeface="Calibri" panose="020F0502020204030204" pitchFamily="34" charset="0"/>
                        </a:rPr>
                        <a:t>Fundo de Índice (ETF) - Renda Fixa Art. 7º, III,"b"</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60,00%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noFill/>
                  </a:tcPr>
                </a:tc>
                <a:extLst>
                  <a:ext uri="{0D108BD9-81ED-4DB2-BD59-A6C34878D82A}">
                    <a16:rowId xmlns:a16="http://schemas.microsoft.com/office/drawing/2014/main" val="2046070517"/>
                  </a:ext>
                </a:extLst>
              </a:tr>
              <a:tr h="326453">
                <a:tc>
                  <a:txBody>
                    <a:bodyPr/>
                    <a:lstStyle/>
                    <a:p>
                      <a:pPr algn="l" fontAlgn="ctr"/>
                      <a:r>
                        <a:rPr lang="pt-BR" sz="1000" b="0" i="0" u="none" strike="noStrike">
                          <a:solidFill>
                            <a:srgbClr val="000000"/>
                          </a:solidFill>
                          <a:effectLst/>
                          <a:latin typeface="Calibri" panose="020F0502020204030204" pitchFamily="34" charset="0"/>
                        </a:rPr>
                        <a:t>Ativos financeiros de renda fixa de emissão com obrigação ou coobrigação de instituições financeiras (Lista BACEN) Art. 7º, IV</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20,00%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8,00%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18,00%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5,93%</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2,07%</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R$ 18.677.059,38</a:t>
                      </a:r>
                    </a:p>
                  </a:txBody>
                  <a:tcPr marL="0" marR="0" marT="0" marB="0" anchor="ctr">
                    <a:lnL>
                      <a:noFill/>
                    </a:lnL>
                    <a:lnR>
                      <a:noFill/>
                    </a:lnR>
                    <a:lnT>
                      <a:noFill/>
                    </a:lnT>
                    <a:lnB>
                      <a:noFill/>
                    </a:lnB>
                    <a:noFill/>
                  </a:tcPr>
                </a:tc>
                <a:extLst>
                  <a:ext uri="{0D108BD9-81ED-4DB2-BD59-A6C34878D82A}">
                    <a16:rowId xmlns:a16="http://schemas.microsoft.com/office/drawing/2014/main" val="3704386224"/>
                  </a:ext>
                </a:extLst>
              </a:tr>
              <a:tr h="108818">
                <a:tc>
                  <a:txBody>
                    <a:bodyPr/>
                    <a:lstStyle/>
                    <a:p>
                      <a:pPr algn="l" fontAlgn="ctr"/>
                      <a:r>
                        <a:rPr lang="en-US" sz="1000" b="0" i="0" u="none" strike="noStrike">
                          <a:solidFill>
                            <a:srgbClr val="000000"/>
                          </a:solidFill>
                          <a:effectLst/>
                          <a:latin typeface="Calibri" panose="020F0502020204030204" pitchFamily="34" charset="0"/>
                        </a:rPr>
                        <a:t>FIDC Sênior Art. 7º, V,"a"</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0,16%</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0,13%</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0,03%</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R$ 258.948,65</a:t>
                      </a:r>
                    </a:p>
                  </a:txBody>
                  <a:tcPr marL="0" marR="0" marT="0" marB="0" anchor="ctr">
                    <a:lnL>
                      <a:noFill/>
                    </a:lnL>
                    <a:lnR>
                      <a:noFill/>
                    </a:lnR>
                    <a:lnT>
                      <a:noFill/>
                    </a:lnT>
                    <a:lnB>
                      <a:noFill/>
                    </a:lnB>
                    <a:noFill/>
                  </a:tcPr>
                </a:tc>
                <a:extLst>
                  <a:ext uri="{0D108BD9-81ED-4DB2-BD59-A6C34878D82A}">
                    <a16:rowId xmlns:a16="http://schemas.microsoft.com/office/drawing/2014/main" val="4152121831"/>
                  </a:ext>
                </a:extLst>
              </a:tr>
              <a:tr h="108818">
                <a:tc>
                  <a:txBody>
                    <a:bodyPr/>
                    <a:lstStyle/>
                    <a:p>
                      <a:pPr algn="l" fontAlgn="ctr"/>
                      <a:r>
                        <a:rPr lang="pt-BR" sz="1000" b="0" i="0" u="none" strike="noStrike">
                          <a:solidFill>
                            <a:srgbClr val="000000"/>
                          </a:solidFill>
                          <a:effectLst/>
                          <a:latin typeface="Calibri" panose="020F0502020204030204" pitchFamily="34" charset="0"/>
                        </a:rPr>
                        <a:t>Renda Fixa - Crédito Privado Art. 7º, V,"b"</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2,12%</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1,88%</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R$ 17.004.989,04</a:t>
                      </a:r>
                    </a:p>
                  </a:txBody>
                  <a:tcPr marL="0" marR="0" marT="0" marB="0" anchor="ctr">
                    <a:lnL>
                      <a:noFill/>
                    </a:lnL>
                    <a:lnR>
                      <a:noFill/>
                    </a:lnR>
                    <a:lnT>
                      <a:noFill/>
                    </a:lnT>
                    <a:lnB>
                      <a:noFill/>
                    </a:lnB>
                    <a:noFill/>
                  </a:tcPr>
                </a:tc>
                <a:extLst>
                  <a:ext uri="{0D108BD9-81ED-4DB2-BD59-A6C34878D82A}">
                    <a16:rowId xmlns:a16="http://schemas.microsoft.com/office/drawing/2014/main" val="3718133359"/>
                  </a:ext>
                </a:extLst>
              </a:tr>
              <a:tr h="108818">
                <a:tc>
                  <a:txBody>
                    <a:bodyPr/>
                    <a:lstStyle/>
                    <a:p>
                      <a:pPr algn="l" fontAlgn="ctr"/>
                      <a:r>
                        <a:rPr lang="pt-BR" sz="1000" b="0" i="0" u="none" strike="noStrike">
                          <a:solidFill>
                            <a:srgbClr val="000000"/>
                          </a:solidFill>
                          <a:effectLst/>
                          <a:latin typeface="Calibri" panose="020F0502020204030204" pitchFamily="34" charset="0"/>
                        </a:rPr>
                        <a:t>Fundos de debentures de infraestrutura Art. 7º, V,"c"</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noFill/>
                  </a:tcPr>
                </a:tc>
                <a:extLst>
                  <a:ext uri="{0D108BD9-81ED-4DB2-BD59-A6C34878D82A}">
                    <a16:rowId xmlns:a16="http://schemas.microsoft.com/office/drawing/2014/main" val="141513299"/>
                  </a:ext>
                </a:extLst>
              </a:tr>
              <a:tr h="108818">
                <a:tc>
                  <a:txBody>
                    <a:bodyPr/>
                    <a:lstStyle/>
                    <a:p>
                      <a:pPr algn="l" fontAlgn="ctr"/>
                      <a:r>
                        <a:rPr lang="pt-BR" sz="1000" b="0" i="0" u="none" strike="noStrike">
                          <a:solidFill>
                            <a:srgbClr val="FFFFFF"/>
                          </a:solidFill>
                          <a:effectLst/>
                          <a:latin typeface="Calibri" panose="020F0502020204030204" pitchFamily="34" charset="0"/>
                        </a:rPr>
                        <a:t>Sub Total</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77,30%</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93,99%</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a:solidFill>
                            <a:srgbClr val="FFFFFF"/>
                          </a:solidFill>
                          <a:effectLst/>
                          <a:latin typeface="Calibri" panose="020F0502020204030204" pitchFamily="34" charset="0"/>
                        </a:rPr>
                        <a:t>-16,69%</a:t>
                      </a:r>
                    </a:p>
                  </a:txBody>
                  <a:tcPr marL="0" marR="0" marT="0" marB="0" anchor="ctr">
                    <a:lnL>
                      <a:noFill/>
                    </a:lnL>
                    <a:lnR>
                      <a:noFill/>
                    </a:lnR>
                    <a:lnT>
                      <a:noFill/>
                    </a:lnT>
                    <a:lnB>
                      <a:noFill/>
                    </a:lnB>
                    <a:solidFill>
                      <a:srgbClr val="366092"/>
                    </a:solidFill>
                  </a:tcPr>
                </a:tc>
                <a:tc>
                  <a:txBody>
                    <a:bodyPr/>
                    <a:lstStyle/>
                    <a:p>
                      <a:pPr algn="ctr" fontAlgn="ctr"/>
                      <a:r>
                        <a:rPr lang="pt-BR" sz="1000" b="0" i="0" u="none" strike="noStrike" dirty="0">
                          <a:solidFill>
                            <a:srgbClr val="FFFFFF"/>
                          </a:solidFill>
                          <a:effectLst/>
                          <a:latin typeface="Calibri" panose="020F0502020204030204" pitchFamily="34" charset="0"/>
                        </a:rPr>
                        <a:t>-R$ 150.946.580,74</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859787575"/>
                  </a:ext>
                </a:extLst>
              </a:tr>
            </a:tbl>
          </a:graphicData>
        </a:graphic>
      </p:graphicFrame>
    </p:spTree>
    <p:extLst>
      <p:ext uri="{BB962C8B-B14F-4D97-AF65-F5344CB8AC3E}">
        <p14:creationId xmlns:p14="http://schemas.microsoft.com/office/powerpoint/2010/main" val="103524358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410343-F286-4795-AAE0-70F25CF890E5}"/>
              </a:ext>
            </a:extLst>
          </p:cNvPr>
          <p:cNvSpPr/>
          <p:nvPr/>
        </p:nvSpPr>
        <p:spPr>
          <a:xfrm>
            <a:off x="265042" y="24430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6" name="CaixaDeTexto 5">
            <a:extLst>
              <a:ext uri="{FF2B5EF4-FFF2-40B4-BE49-F238E27FC236}">
                <a16:creationId xmlns:a16="http://schemas.microsoft.com/office/drawing/2014/main" id="{3744726C-E5DE-4C6C-AED6-DDAB1400C757}"/>
              </a:ext>
            </a:extLst>
          </p:cNvPr>
          <p:cNvSpPr txBox="1"/>
          <p:nvPr/>
        </p:nvSpPr>
        <p:spPr>
          <a:xfrm>
            <a:off x="755373" y="258425"/>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11" name="CaixaDeTexto 10">
            <a:extLst>
              <a:ext uri="{FF2B5EF4-FFF2-40B4-BE49-F238E27FC236}">
                <a16:creationId xmlns:a16="http://schemas.microsoft.com/office/drawing/2014/main" id="{EA4DF5E5-6B69-4851-B99E-BA79FE689642}"/>
              </a:ext>
            </a:extLst>
          </p:cNvPr>
          <p:cNvSpPr txBox="1"/>
          <p:nvPr/>
        </p:nvSpPr>
        <p:spPr>
          <a:xfrm>
            <a:off x="10291970" y="303319"/>
            <a:ext cx="1900030" cy="307777"/>
          </a:xfrm>
          <a:prstGeom prst="rect">
            <a:avLst/>
          </a:prstGeom>
          <a:noFill/>
        </p:spPr>
        <p:txBody>
          <a:bodyPr wrap="square" rtlCol="0">
            <a:spAutoFit/>
          </a:bodyPr>
          <a:lstStyle/>
          <a:p>
            <a:pPr algn="ctr"/>
            <a:r>
              <a:rPr lang="pt-BR" sz="1400" b="1" dirty="0"/>
              <a:t>Tabela 3</a:t>
            </a:r>
          </a:p>
        </p:txBody>
      </p:sp>
      <p:graphicFrame>
        <p:nvGraphicFramePr>
          <p:cNvPr id="3" name="Tabela 2">
            <a:extLst>
              <a:ext uri="{FF2B5EF4-FFF2-40B4-BE49-F238E27FC236}">
                <a16:creationId xmlns:a16="http://schemas.microsoft.com/office/drawing/2014/main" id="{910763F2-8079-D443-5841-17F82733A180}"/>
              </a:ext>
            </a:extLst>
          </p:cNvPr>
          <p:cNvGraphicFramePr>
            <a:graphicFrameLocks noGrp="1"/>
          </p:cNvGraphicFramePr>
          <p:nvPr>
            <p:extLst>
              <p:ext uri="{D42A27DB-BD31-4B8C-83A1-F6EECF244321}">
                <p14:modId xmlns:p14="http://schemas.microsoft.com/office/powerpoint/2010/main" val="3274384098"/>
              </p:ext>
            </p:extLst>
          </p:nvPr>
        </p:nvGraphicFramePr>
        <p:xfrm>
          <a:off x="265042" y="1399941"/>
          <a:ext cx="11303504" cy="3688080"/>
        </p:xfrm>
        <a:graphic>
          <a:graphicData uri="http://schemas.openxmlformats.org/drawingml/2006/table">
            <a:tbl>
              <a:tblPr/>
              <a:tblGrid>
                <a:gridCol w="2199039">
                  <a:extLst>
                    <a:ext uri="{9D8B030D-6E8A-4147-A177-3AD203B41FA5}">
                      <a16:colId xmlns:a16="http://schemas.microsoft.com/office/drawing/2014/main" val="1102651049"/>
                    </a:ext>
                  </a:extLst>
                </a:gridCol>
                <a:gridCol w="1197956">
                  <a:extLst>
                    <a:ext uri="{9D8B030D-6E8A-4147-A177-3AD203B41FA5}">
                      <a16:colId xmlns:a16="http://schemas.microsoft.com/office/drawing/2014/main" val="740974190"/>
                    </a:ext>
                  </a:extLst>
                </a:gridCol>
                <a:gridCol w="1151523">
                  <a:extLst>
                    <a:ext uri="{9D8B030D-6E8A-4147-A177-3AD203B41FA5}">
                      <a16:colId xmlns:a16="http://schemas.microsoft.com/office/drawing/2014/main" val="2849648299"/>
                    </a:ext>
                  </a:extLst>
                </a:gridCol>
                <a:gridCol w="1411545">
                  <a:extLst>
                    <a:ext uri="{9D8B030D-6E8A-4147-A177-3AD203B41FA5}">
                      <a16:colId xmlns:a16="http://schemas.microsoft.com/office/drawing/2014/main" val="1516113816"/>
                    </a:ext>
                  </a:extLst>
                </a:gridCol>
                <a:gridCol w="1153381">
                  <a:extLst>
                    <a:ext uri="{9D8B030D-6E8A-4147-A177-3AD203B41FA5}">
                      <a16:colId xmlns:a16="http://schemas.microsoft.com/office/drawing/2014/main" val="3270824359"/>
                    </a:ext>
                  </a:extLst>
                </a:gridCol>
                <a:gridCol w="1136665">
                  <a:extLst>
                    <a:ext uri="{9D8B030D-6E8A-4147-A177-3AD203B41FA5}">
                      <a16:colId xmlns:a16="http://schemas.microsoft.com/office/drawing/2014/main" val="1301511200"/>
                    </a:ext>
                  </a:extLst>
                </a:gridCol>
                <a:gridCol w="1515554">
                  <a:extLst>
                    <a:ext uri="{9D8B030D-6E8A-4147-A177-3AD203B41FA5}">
                      <a16:colId xmlns:a16="http://schemas.microsoft.com/office/drawing/2014/main" val="4153226963"/>
                    </a:ext>
                  </a:extLst>
                </a:gridCol>
                <a:gridCol w="1537841">
                  <a:extLst>
                    <a:ext uri="{9D8B030D-6E8A-4147-A177-3AD203B41FA5}">
                      <a16:colId xmlns:a16="http://schemas.microsoft.com/office/drawing/2014/main" val="3996808081"/>
                    </a:ext>
                  </a:extLst>
                </a:gridCol>
              </a:tblGrid>
              <a:tr h="108818">
                <a:tc>
                  <a:txBody>
                    <a:bodyPr/>
                    <a:lstStyle/>
                    <a:p>
                      <a:pPr algn="ctr" fontAlgn="ctr"/>
                      <a:r>
                        <a:rPr lang="pt-BR" sz="1100" b="0" i="0" u="none" strike="noStrike">
                          <a:solidFill>
                            <a:srgbClr val="FFFFFF"/>
                          </a:solidFill>
                          <a:effectLst/>
                          <a:latin typeface="Calibri" panose="020F0502020204030204" pitchFamily="34" charset="0"/>
                        </a:rPr>
                        <a:t>Tipo de Ativo</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Limite da Resolução CMN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Limite Inferior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Estratégia Alvo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Limite Superior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Limite Atual da Carteira</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Limite Atual x Estratégia Alvo</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Margem - Estratégia Alvo</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290585003"/>
                  </a:ext>
                </a:extLst>
              </a:tr>
              <a:tr h="108818">
                <a:tc>
                  <a:txBody>
                    <a:bodyPr/>
                    <a:lstStyle/>
                    <a:p>
                      <a:pPr algn="l" fontAlgn="ctr"/>
                      <a:r>
                        <a:rPr lang="pt-BR" sz="1100" b="0" i="0" u="none" strike="noStrike">
                          <a:solidFill>
                            <a:srgbClr val="000000"/>
                          </a:solidFill>
                          <a:effectLst/>
                          <a:latin typeface="Calibri" panose="020F0502020204030204" pitchFamily="34" charset="0"/>
                        </a:rPr>
                        <a:t>Fundo de Ações CVM Art. 8º, I</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15,00%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3,96%</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11,04%</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R$ 99.799.982,74</a:t>
                      </a:r>
                    </a:p>
                  </a:txBody>
                  <a:tcPr marL="0" marR="0" marT="0" marB="0" anchor="ctr">
                    <a:lnL>
                      <a:noFill/>
                    </a:lnL>
                    <a:lnR>
                      <a:noFill/>
                    </a:lnR>
                    <a:lnT>
                      <a:noFill/>
                    </a:lnT>
                    <a:lnB>
                      <a:noFill/>
                    </a:lnB>
                    <a:noFill/>
                  </a:tcPr>
                </a:tc>
                <a:extLst>
                  <a:ext uri="{0D108BD9-81ED-4DB2-BD59-A6C34878D82A}">
                    <a16:rowId xmlns:a16="http://schemas.microsoft.com/office/drawing/2014/main" val="2806576475"/>
                  </a:ext>
                </a:extLst>
              </a:tr>
              <a:tr h="108818">
                <a:tc>
                  <a:txBody>
                    <a:bodyPr/>
                    <a:lstStyle/>
                    <a:p>
                      <a:pPr algn="l" fontAlgn="ctr"/>
                      <a:r>
                        <a:rPr lang="pt-BR" sz="1100" b="0" i="0" u="none" strike="noStrike">
                          <a:solidFill>
                            <a:srgbClr val="000000"/>
                          </a:solidFill>
                          <a:effectLst/>
                          <a:latin typeface="Calibri" panose="020F0502020204030204" pitchFamily="34" charset="0"/>
                        </a:rPr>
                        <a:t>ETF RV CVM Art. 8º, II</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noFill/>
                  </a:tcPr>
                </a:tc>
                <a:extLst>
                  <a:ext uri="{0D108BD9-81ED-4DB2-BD59-A6C34878D82A}">
                    <a16:rowId xmlns:a16="http://schemas.microsoft.com/office/drawing/2014/main" val="12579999"/>
                  </a:ext>
                </a:extLst>
              </a:tr>
              <a:tr h="108818">
                <a:tc>
                  <a:txBody>
                    <a:bodyPr/>
                    <a:lstStyle/>
                    <a:p>
                      <a:pPr algn="l" fontAlgn="ctr"/>
                      <a:r>
                        <a:rPr lang="pt-BR" sz="1100" b="0" i="0" u="none" strike="noStrike">
                          <a:solidFill>
                            <a:srgbClr val="FFFFFF"/>
                          </a:solidFill>
                          <a:effectLst/>
                          <a:latin typeface="Calibri" panose="020F0502020204030204" pitchFamily="34" charset="0"/>
                        </a:rPr>
                        <a:t>Sub Total</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15,00%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3,96%</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11,04%</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R$ 99.799.982,74</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691050473"/>
                  </a:ext>
                </a:extLst>
              </a:tr>
              <a:tr h="108818">
                <a:tc>
                  <a:txBody>
                    <a:bodyPr/>
                    <a:lstStyle/>
                    <a:p>
                      <a:pPr algn="l" fontAlgn="ctr"/>
                      <a:r>
                        <a:rPr lang="pt-BR" sz="1100" b="0" i="0" u="none" strike="noStrike">
                          <a:solidFill>
                            <a:srgbClr val="000000"/>
                          </a:solidFill>
                          <a:effectLst/>
                          <a:latin typeface="Calibri" panose="020F0502020204030204" pitchFamily="34" charset="0"/>
                        </a:rPr>
                        <a:t>Fundos Multimercados Art. 10, I</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1,97%</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3,03%</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R$ 27.382.143,15</a:t>
                      </a:r>
                    </a:p>
                  </a:txBody>
                  <a:tcPr marL="0" marR="0" marT="0" marB="0" anchor="ctr">
                    <a:lnL>
                      <a:noFill/>
                    </a:lnL>
                    <a:lnR>
                      <a:noFill/>
                    </a:lnR>
                    <a:lnT>
                      <a:noFill/>
                    </a:lnT>
                    <a:lnB>
                      <a:noFill/>
                    </a:lnB>
                    <a:noFill/>
                  </a:tcPr>
                </a:tc>
                <a:extLst>
                  <a:ext uri="{0D108BD9-81ED-4DB2-BD59-A6C34878D82A}">
                    <a16:rowId xmlns:a16="http://schemas.microsoft.com/office/drawing/2014/main" val="1571533233"/>
                  </a:ext>
                </a:extLst>
              </a:tr>
              <a:tr h="108818">
                <a:tc>
                  <a:txBody>
                    <a:bodyPr/>
                    <a:lstStyle/>
                    <a:p>
                      <a:pPr algn="l" fontAlgn="ctr"/>
                      <a:r>
                        <a:rPr lang="pt-BR" sz="1100" b="0" i="0" u="none" strike="noStrike">
                          <a:solidFill>
                            <a:srgbClr val="000000"/>
                          </a:solidFill>
                          <a:effectLst/>
                          <a:latin typeface="Calibri" panose="020F0502020204030204" pitchFamily="34" charset="0"/>
                        </a:rPr>
                        <a:t>FI em Participações Art. 10, II</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-0,01%</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0,51%</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R$ 4.607.861,51</a:t>
                      </a:r>
                    </a:p>
                  </a:txBody>
                  <a:tcPr marL="0" marR="0" marT="0" marB="0" anchor="ctr">
                    <a:lnL>
                      <a:noFill/>
                    </a:lnL>
                    <a:lnR>
                      <a:noFill/>
                    </a:lnR>
                    <a:lnT>
                      <a:noFill/>
                    </a:lnT>
                    <a:lnB>
                      <a:noFill/>
                    </a:lnB>
                    <a:noFill/>
                  </a:tcPr>
                </a:tc>
                <a:extLst>
                  <a:ext uri="{0D108BD9-81ED-4DB2-BD59-A6C34878D82A}">
                    <a16:rowId xmlns:a16="http://schemas.microsoft.com/office/drawing/2014/main" val="1295848019"/>
                  </a:ext>
                </a:extLst>
              </a:tr>
              <a:tr h="108818">
                <a:tc>
                  <a:txBody>
                    <a:bodyPr/>
                    <a:lstStyle/>
                    <a:p>
                      <a:pPr algn="l" fontAlgn="ctr"/>
                      <a:r>
                        <a:rPr lang="pt-BR" sz="1100" b="0" i="0" u="none" strike="noStrike">
                          <a:solidFill>
                            <a:srgbClr val="000000"/>
                          </a:solidFill>
                          <a:effectLst/>
                          <a:latin typeface="Calibri" panose="020F0502020204030204" pitchFamily="34" charset="0"/>
                        </a:rPr>
                        <a:t>FI Ações - Mercado de Acesso Art. 10, III</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noFill/>
                  </a:tcPr>
                </a:tc>
                <a:extLst>
                  <a:ext uri="{0D108BD9-81ED-4DB2-BD59-A6C34878D82A}">
                    <a16:rowId xmlns:a16="http://schemas.microsoft.com/office/drawing/2014/main" val="3928805558"/>
                  </a:ext>
                </a:extLst>
              </a:tr>
              <a:tr h="108818">
                <a:tc>
                  <a:txBody>
                    <a:bodyPr/>
                    <a:lstStyle/>
                    <a:p>
                      <a:pPr algn="l" fontAlgn="ctr"/>
                      <a:r>
                        <a:rPr lang="pt-BR" sz="1100" b="0" i="0" u="none" strike="noStrike">
                          <a:solidFill>
                            <a:srgbClr val="FFFFFF"/>
                          </a:solidFill>
                          <a:effectLst/>
                          <a:latin typeface="Calibri" panose="020F0502020204030204" pitchFamily="34" charset="0"/>
                        </a:rPr>
                        <a:t>Sub Total</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5,50%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1,96%</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3,54%</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R$ 31.990.004,66</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648794974"/>
                  </a:ext>
                </a:extLst>
              </a:tr>
              <a:tr h="108818">
                <a:tc>
                  <a:txBody>
                    <a:bodyPr/>
                    <a:lstStyle/>
                    <a:p>
                      <a:pPr algn="l" fontAlgn="ctr"/>
                      <a:r>
                        <a:rPr lang="pt-BR" sz="1100" b="0" i="0" u="none" strike="noStrike">
                          <a:solidFill>
                            <a:srgbClr val="000000"/>
                          </a:solidFill>
                          <a:effectLst/>
                          <a:latin typeface="Calibri" panose="020F0502020204030204" pitchFamily="34" charset="0"/>
                        </a:rPr>
                        <a:t>FI Imobiliários Art. 11</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0,20%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0,08%</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0,12%</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R$ 1.075.790,89</a:t>
                      </a:r>
                    </a:p>
                  </a:txBody>
                  <a:tcPr marL="0" marR="0" marT="0" marB="0" anchor="ctr">
                    <a:lnL>
                      <a:noFill/>
                    </a:lnL>
                    <a:lnR>
                      <a:noFill/>
                    </a:lnR>
                    <a:lnT>
                      <a:noFill/>
                    </a:lnT>
                    <a:lnB>
                      <a:noFill/>
                    </a:lnB>
                    <a:noFill/>
                  </a:tcPr>
                </a:tc>
                <a:extLst>
                  <a:ext uri="{0D108BD9-81ED-4DB2-BD59-A6C34878D82A}">
                    <a16:rowId xmlns:a16="http://schemas.microsoft.com/office/drawing/2014/main" val="735066351"/>
                  </a:ext>
                </a:extLst>
              </a:tr>
              <a:tr h="108818">
                <a:tc>
                  <a:txBody>
                    <a:bodyPr/>
                    <a:lstStyle/>
                    <a:p>
                      <a:pPr algn="l" fontAlgn="ctr"/>
                      <a:r>
                        <a:rPr lang="pt-BR" sz="1100" b="0" i="0" u="none" strike="noStrike">
                          <a:solidFill>
                            <a:srgbClr val="FFFFFF"/>
                          </a:solidFill>
                          <a:effectLst/>
                          <a:latin typeface="Calibri" panose="020F0502020204030204" pitchFamily="34" charset="0"/>
                        </a:rPr>
                        <a:t>Sub Total</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0,20%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0,08%</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0,12%</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R$ 1.075.790,89</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886584767"/>
                  </a:ext>
                </a:extLst>
              </a:tr>
              <a:tr h="108818">
                <a:tc>
                  <a:txBody>
                    <a:bodyPr/>
                    <a:lstStyle/>
                    <a:p>
                      <a:pPr algn="l" fontAlgn="ctr"/>
                      <a:r>
                        <a:rPr lang="pt-BR" sz="1100" b="0" i="0" u="none" strike="noStrike">
                          <a:solidFill>
                            <a:srgbClr val="000000"/>
                          </a:solidFill>
                          <a:effectLst/>
                          <a:latin typeface="Calibri" panose="020F0502020204030204" pitchFamily="34" charset="0"/>
                        </a:rPr>
                        <a:t>FIC e FIC FI - Renda Fixa - Dívida Externa Art. 9º,I</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7,00%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noFill/>
                  </a:tcPr>
                </a:tc>
                <a:extLst>
                  <a:ext uri="{0D108BD9-81ED-4DB2-BD59-A6C34878D82A}">
                    <a16:rowId xmlns:a16="http://schemas.microsoft.com/office/drawing/2014/main" val="2193468791"/>
                  </a:ext>
                </a:extLst>
              </a:tr>
              <a:tr h="108818">
                <a:tc>
                  <a:txBody>
                    <a:bodyPr/>
                    <a:lstStyle/>
                    <a:p>
                      <a:pPr algn="l" fontAlgn="ctr"/>
                      <a:r>
                        <a:rPr lang="pt-BR" sz="1100" b="0" i="0" u="none" strike="noStrike">
                          <a:solidFill>
                            <a:srgbClr val="000000"/>
                          </a:solidFill>
                          <a:effectLst/>
                          <a:latin typeface="Calibri" panose="020F0502020204030204" pitchFamily="34" charset="0"/>
                        </a:rPr>
                        <a:t>FIC Aberto - Investimento no Exterior Art. 9º,II</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7,00%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R$ 4.521.910,32</a:t>
                      </a:r>
                    </a:p>
                  </a:txBody>
                  <a:tcPr marL="0" marR="0" marT="0" marB="0" anchor="ctr">
                    <a:lnL>
                      <a:noFill/>
                    </a:lnL>
                    <a:lnR>
                      <a:noFill/>
                    </a:lnR>
                    <a:lnT>
                      <a:noFill/>
                    </a:lnT>
                    <a:lnB>
                      <a:noFill/>
                    </a:lnB>
                    <a:noFill/>
                  </a:tcPr>
                </a:tc>
                <a:extLst>
                  <a:ext uri="{0D108BD9-81ED-4DB2-BD59-A6C34878D82A}">
                    <a16:rowId xmlns:a16="http://schemas.microsoft.com/office/drawing/2014/main" val="1002163525"/>
                  </a:ext>
                </a:extLst>
              </a:tr>
              <a:tr h="108818">
                <a:tc>
                  <a:txBody>
                    <a:bodyPr/>
                    <a:lstStyle/>
                    <a:p>
                      <a:pPr algn="l" fontAlgn="ctr"/>
                      <a:r>
                        <a:rPr lang="pt-BR" sz="1100" b="0" i="0" u="none" strike="noStrike">
                          <a:solidFill>
                            <a:srgbClr val="000000"/>
                          </a:solidFill>
                          <a:effectLst/>
                          <a:latin typeface="Calibri" panose="020F0502020204030204" pitchFamily="34" charset="0"/>
                        </a:rPr>
                        <a:t>Fundo de Ações – BDR Nível I Art. 9º, III</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8,00%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R$ 9.043.820,63</a:t>
                      </a:r>
                    </a:p>
                  </a:txBody>
                  <a:tcPr marL="0" marR="0" marT="0" marB="0" anchor="ctr">
                    <a:lnL>
                      <a:noFill/>
                    </a:lnL>
                    <a:lnR>
                      <a:noFill/>
                    </a:lnR>
                    <a:lnT>
                      <a:noFill/>
                    </a:lnT>
                    <a:lnB>
                      <a:noFill/>
                    </a:lnB>
                    <a:noFill/>
                  </a:tcPr>
                </a:tc>
                <a:extLst>
                  <a:ext uri="{0D108BD9-81ED-4DB2-BD59-A6C34878D82A}">
                    <a16:rowId xmlns:a16="http://schemas.microsoft.com/office/drawing/2014/main" val="2840876408"/>
                  </a:ext>
                </a:extLst>
              </a:tr>
              <a:tr h="108818">
                <a:tc>
                  <a:txBody>
                    <a:bodyPr/>
                    <a:lstStyle/>
                    <a:p>
                      <a:pPr algn="l" fontAlgn="ctr"/>
                      <a:r>
                        <a:rPr lang="pt-BR" sz="1100" b="0" i="0" u="none" strike="noStrike">
                          <a:solidFill>
                            <a:srgbClr val="FFFFFF"/>
                          </a:solidFill>
                          <a:effectLst/>
                          <a:latin typeface="Calibri" panose="020F0502020204030204" pitchFamily="34" charset="0"/>
                        </a:rPr>
                        <a:t>Sub Total</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1,50%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1,50%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R$ 13.565.730,95</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055326398"/>
                  </a:ext>
                </a:extLst>
              </a:tr>
              <a:tr h="108818">
                <a:tc>
                  <a:txBody>
                    <a:bodyPr/>
                    <a:lstStyle/>
                    <a:p>
                      <a:pPr algn="l" fontAlgn="ctr"/>
                      <a:r>
                        <a:rPr lang="pt-BR" sz="1100" b="0" i="0" u="none" strike="noStrike">
                          <a:solidFill>
                            <a:srgbClr val="000000"/>
                          </a:solidFill>
                          <a:effectLst/>
                          <a:latin typeface="Calibri" panose="020F0502020204030204" pitchFamily="34" charset="0"/>
                        </a:rPr>
                        <a:t>Empréstimos Consignados Art. 12</a:t>
                      </a:r>
                    </a:p>
                  </a:txBody>
                  <a:tcPr marL="0" marR="0" marT="0" marB="0" anchor="ctr">
                    <a:lnL>
                      <a:noFill/>
                    </a:lnL>
                    <a:lnR>
                      <a:noFill/>
                    </a:lnR>
                    <a:lnT>
                      <a:noFill/>
                    </a:lnT>
                    <a:lnB>
                      <a:noFill/>
                    </a:lnB>
                    <a:noFill/>
                  </a:tcPr>
                </a:tc>
                <a:tc>
                  <a:txBody>
                    <a:bodyPr/>
                    <a:lstStyle/>
                    <a:p>
                      <a:pPr algn="ctr" fontAlgn="ctr"/>
                      <a:endParaRPr lang="pt-BR"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ctr" fontAlgn="ctr"/>
                      <a:endParaRPr lang="pt-BR"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0" marR="0" marT="0" marB="0" anchor="ctr">
                    <a:lnL>
                      <a:noFill/>
                    </a:lnL>
                    <a:lnR>
                      <a:noFill/>
                    </a:lnR>
                    <a:lnT>
                      <a:noFill/>
                    </a:lnT>
                    <a:lnB>
                      <a:noFill/>
                    </a:lnB>
                    <a:noFill/>
                  </a:tcPr>
                </a:tc>
                <a:tc>
                  <a:txBody>
                    <a:bodyPr/>
                    <a:lstStyle/>
                    <a:p>
                      <a:pPr algn="ctr" fontAlgn="ctr"/>
                      <a:endParaRPr lang="pt-BR"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0" marR="0" marT="0"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R$ 4.521.910,32</a:t>
                      </a:r>
                    </a:p>
                  </a:txBody>
                  <a:tcPr marL="0" marR="0" marT="0" marB="0" anchor="ctr">
                    <a:lnL>
                      <a:noFill/>
                    </a:lnL>
                    <a:lnR>
                      <a:noFill/>
                    </a:lnR>
                    <a:lnT>
                      <a:noFill/>
                    </a:lnT>
                    <a:lnB>
                      <a:noFill/>
                    </a:lnB>
                    <a:noFill/>
                  </a:tcPr>
                </a:tc>
                <a:extLst>
                  <a:ext uri="{0D108BD9-81ED-4DB2-BD59-A6C34878D82A}">
                    <a16:rowId xmlns:a16="http://schemas.microsoft.com/office/drawing/2014/main" val="3709451320"/>
                  </a:ext>
                </a:extLst>
              </a:tr>
              <a:tr h="108818">
                <a:tc>
                  <a:txBody>
                    <a:bodyPr/>
                    <a:lstStyle/>
                    <a:p>
                      <a:pPr algn="l" fontAlgn="ctr"/>
                      <a:r>
                        <a:rPr lang="pt-BR" sz="1100" b="0" i="0" u="none" strike="noStrike">
                          <a:solidFill>
                            <a:srgbClr val="FFFFFF"/>
                          </a:solidFill>
                          <a:effectLst/>
                          <a:latin typeface="Calibri" panose="020F0502020204030204" pitchFamily="34" charset="0"/>
                        </a:rPr>
                        <a:t>Sub Total</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0,50%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0,50%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R$ 4.521.910,32</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693671358"/>
                  </a:ext>
                </a:extLst>
              </a:tr>
              <a:tr h="108818">
                <a:tc>
                  <a:txBody>
                    <a:bodyPr/>
                    <a:lstStyle/>
                    <a:p>
                      <a:pPr algn="l" fontAlgn="ctr"/>
                      <a:r>
                        <a:rPr lang="pt-BR" sz="1100" b="0" i="0" u="none" strike="noStrike">
                          <a:solidFill>
                            <a:srgbClr val="FFFFFF"/>
                          </a:solidFill>
                          <a:effectLst/>
                          <a:latin typeface="Calibri" panose="020F0502020204030204" pitchFamily="34" charset="0"/>
                        </a:rPr>
                        <a:t>Total Geral</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100,00%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100,00%</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0"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279015661"/>
                  </a:ext>
                </a:extLst>
              </a:tr>
            </a:tbl>
          </a:graphicData>
        </a:graphic>
      </p:graphicFrame>
    </p:spTree>
    <p:extLst>
      <p:ext uri="{BB962C8B-B14F-4D97-AF65-F5344CB8AC3E}">
        <p14:creationId xmlns:p14="http://schemas.microsoft.com/office/powerpoint/2010/main" val="337931964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9A68F0A-446E-43FE-8D6F-689EDABFCF06}"/>
              </a:ext>
            </a:extLst>
          </p:cNvPr>
          <p:cNvSpPr/>
          <p:nvPr/>
        </p:nvSpPr>
        <p:spPr>
          <a:xfrm>
            <a:off x="318053" y="28553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a:t>
            </a:r>
          </a:p>
        </p:txBody>
      </p:sp>
      <p:sp>
        <p:nvSpPr>
          <p:cNvPr id="3" name="CaixaDeTexto 2">
            <a:extLst>
              <a:ext uri="{FF2B5EF4-FFF2-40B4-BE49-F238E27FC236}">
                <a16:creationId xmlns:a16="http://schemas.microsoft.com/office/drawing/2014/main" id="{B6A175C2-70EF-4BB7-BF6C-9FF321BD45B8}"/>
              </a:ext>
            </a:extLst>
          </p:cNvPr>
          <p:cNvSpPr txBox="1"/>
          <p:nvPr/>
        </p:nvSpPr>
        <p:spPr>
          <a:xfrm>
            <a:off x="914402" y="313771"/>
            <a:ext cx="4041913" cy="369332"/>
          </a:xfrm>
          <a:prstGeom prst="rect">
            <a:avLst/>
          </a:prstGeom>
          <a:noFill/>
        </p:spPr>
        <p:txBody>
          <a:bodyPr wrap="square" rtlCol="0">
            <a:spAutoFit/>
          </a:bodyPr>
          <a:lstStyle/>
          <a:p>
            <a:r>
              <a:rPr lang="pt-BR" b="1" u="sng" dirty="0">
                <a:solidFill>
                  <a:schemeClr val="accent1">
                    <a:lumMod val="75000"/>
                  </a:schemeClr>
                </a:solidFill>
              </a:rPr>
              <a:t>DISTRIBUIÇÃO POR TIPO DE ATIVO</a:t>
            </a:r>
          </a:p>
        </p:txBody>
      </p:sp>
      <p:sp>
        <p:nvSpPr>
          <p:cNvPr id="6" name="CaixaDeTexto 5">
            <a:extLst>
              <a:ext uri="{FF2B5EF4-FFF2-40B4-BE49-F238E27FC236}">
                <a16:creationId xmlns:a16="http://schemas.microsoft.com/office/drawing/2014/main" id="{CED2607D-17D9-428A-90F3-250FBCE75672}"/>
              </a:ext>
            </a:extLst>
          </p:cNvPr>
          <p:cNvSpPr txBox="1"/>
          <p:nvPr/>
        </p:nvSpPr>
        <p:spPr>
          <a:xfrm>
            <a:off x="5020088" y="2090359"/>
            <a:ext cx="1900030" cy="307777"/>
          </a:xfrm>
          <a:prstGeom prst="rect">
            <a:avLst/>
          </a:prstGeom>
          <a:noFill/>
        </p:spPr>
        <p:txBody>
          <a:bodyPr wrap="square" rtlCol="0">
            <a:spAutoFit/>
          </a:bodyPr>
          <a:lstStyle/>
          <a:p>
            <a:pPr algn="ctr"/>
            <a:r>
              <a:rPr lang="pt-BR" sz="1400" b="1" dirty="0"/>
              <a:t>Gráfico 6</a:t>
            </a:r>
          </a:p>
        </p:txBody>
      </p:sp>
      <mc:AlternateContent xmlns:mc="http://schemas.openxmlformats.org/markup-compatibility/2006" xmlns:cx1="http://schemas.microsoft.com/office/drawing/2015/9/8/chartex">
        <mc:Choice Requires="cx1">
          <p:graphicFrame>
            <p:nvGraphicFramePr>
              <p:cNvPr id="4" name="Gráfico 3">
                <a:extLst>
                  <a:ext uri="{FF2B5EF4-FFF2-40B4-BE49-F238E27FC236}">
                    <a16:creationId xmlns:a16="http://schemas.microsoft.com/office/drawing/2014/main" id="{D674B791-6A0E-41E6-819C-5F544419B0D0}"/>
                  </a:ext>
                </a:extLst>
              </p:cNvPr>
              <p:cNvGraphicFramePr/>
              <p:nvPr>
                <p:extLst>
                  <p:ext uri="{D42A27DB-BD31-4B8C-83A1-F6EECF244321}">
                    <p14:modId xmlns:p14="http://schemas.microsoft.com/office/powerpoint/2010/main" val="1279256800"/>
                  </p:ext>
                </p:extLst>
              </p:nvPr>
            </p:nvGraphicFramePr>
            <p:xfrm>
              <a:off x="914402" y="3567545"/>
              <a:ext cx="10357921" cy="255075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Gráfico 3">
                <a:extLst>
                  <a:ext uri="{FF2B5EF4-FFF2-40B4-BE49-F238E27FC236}">
                    <a16:creationId xmlns:a16="http://schemas.microsoft.com/office/drawing/2014/main" id="{D674B791-6A0E-41E6-819C-5F544419B0D0}"/>
                  </a:ext>
                </a:extLst>
              </p:cNvPr>
              <p:cNvPicPr>
                <a:picLocks noGrp="1" noRot="1" noChangeAspect="1" noMove="1" noResize="1" noEditPoints="1" noAdjustHandles="1" noChangeArrowheads="1" noChangeShapeType="1"/>
              </p:cNvPicPr>
              <p:nvPr/>
            </p:nvPicPr>
            <p:blipFill>
              <a:blip r:embed="rId4"/>
              <a:stretch>
                <a:fillRect/>
              </a:stretch>
            </p:blipFill>
            <p:spPr>
              <a:xfrm>
                <a:off x="914402" y="3567545"/>
                <a:ext cx="10357921" cy="2550756"/>
              </a:xfrm>
              <a:prstGeom prst="rect">
                <a:avLst/>
              </a:prstGeom>
            </p:spPr>
          </p:pic>
        </mc:Fallback>
      </mc:AlternateContent>
      <p:sp>
        <p:nvSpPr>
          <p:cNvPr id="5" name="CaixaDeTexto 4">
            <a:extLst>
              <a:ext uri="{FF2B5EF4-FFF2-40B4-BE49-F238E27FC236}">
                <a16:creationId xmlns:a16="http://schemas.microsoft.com/office/drawing/2014/main" id="{B1202D61-916D-1FC6-1C9C-41379D5E19A3}"/>
              </a:ext>
            </a:extLst>
          </p:cNvPr>
          <p:cNvSpPr txBox="1"/>
          <p:nvPr/>
        </p:nvSpPr>
        <p:spPr>
          <a:xfrm>
            <a:off x="563217" y="1037066"/>
            <a:ext cx="10939669" cy="923330"/>
          </a:xfrm>
          <a:prstGeom prst="rect">
            <a:avLst/>
          </a:prstGeom>
          <a:noFill/>
        </p:spPr>
        <p:txBody>
          <a:bodyPr wrap="square" rtlCol="0">
            <a:spAutoFit/>
          </a:bodyPr>
          <a:lstStyle/>
          <a:p>
            <a:pPr algn="just"/>
            <a:r>
              <a:rPr lang="pt-BR" dirty="0"/>
              <a:t>O </a:t>
            </a:r>
            <a:r>
              <a:rPr lang="pt-BR" b="1" dirty="0"/>
              <a:t>Gráfico 6 </a:t>
            </a:r>
            <a:r>
              <a:rPr lang="pt-BR" dirty="0"/>
              <a:t>mostra</a:t>
            </a:r>
            <a:r>
              <a:rPr lang="pt-BR" b="1" dirty="0"/>
              <a:t> </a:t>
            </a:r>
            <a:r>
              <a:rPr lang="pt-BR" dirty="0"/>
              <a:t>a distribuição do patrimônio líquido do Fundo Previdenciário Capitalizado por tipo de ativo definido na Resolução do CMN nº 4.963. O fundo capitalizado tem 73,30% de seus recursos alocados em títulos públicos federais ou em fundos de investimentos com carteiras compostas exclusivamente por esses títulos. </a:t>
            </a:r>
          </a:p>
        </p:txBody>
      </p:sp>
      <mc:AlternateContent xmlns:mc="http://schemas.openxmlformats.org/markup-compatibility/2006" xmlns:cx1="http://schemas.microsoft.com/office/drawing/2015/9/8/chartex">
        <mc:Choice Requires="cx1">
          <p:graphicFrame>
            <p:nvGraphicFramePr>
              <p:cNvPr id="7" name="Gráfico 6">
                <a:extLst>
                  <a:ext uri="{FF2B5EF4-FFF2-40B4-BE49-F238E27FC236}">
                    <a16:creationId xmlns:a16="http://schemas.microsoft.com/office/drawing/2014/main" id="{D674B791-6A0E-41E6-819C-5F544419B0D0}"/>
                  </a:ext>
                </a:extLst>
              </p:cNvPr>
              <p:cNvGraphicFramePr/>
              <p:nvPr>
                <p:extLst>
                  <p:ext uri="{D42A27DB-BD31-4B8C-83A1-F6EECF244321}">
                    <p14:modId xmlns:p14="http://schemas.microsoft.com/office/powerpoint/2010/main" val="782137628"/>
                  </p:ext>
                </p:extLst>
              </p:nvPr>
            </p:nvGraphicFramePr>
            <p:xfrm>
              <a:off x="318053" y="2528099"/>
              <a:ext cx="11301265" cy="3993687"/>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7" name="Gráfico 6">
                <a:extLst>
                  <a:ext uri="{FF2B5EF4-FFF2-40B4-BE49-F238E27FC236}">
                    <a16:creationId xmlns:a16="http://schemas.microsoft.com/office/drawing/2014/main" id="{D674B791-6A0E-41E6-819C-5F544419B0D0}"/>
                  </a:ext>
                </a:extLst>
              </p:cNvPr>
              <p:cNvPicPr>
                <a:picLocks noGrp="1" noRot="1" noChangeAspect="1" noMove="1" noResize="1" noEditPoints="1" noAdjustHandles="1" noChangeArrowheads="1" noChangeShapeType="1"/>
              </p:cNvPicPr>
              <p:nvPr/>
            </p:nvPicPr>
            <p:blipFill>
              <a:blip r:embed="rId6"/>
              <a:stretch>
                <a:fillRect/>
              </a:stretch>
            </p:blipFill>
            <p:spPr>
              <a:xfrm>
                <a:off x="318053" y="2528099"/>
                <a:ext cx="11301265" cy="3993687"/>
              </a:xfrm>
              <a:prstGeom prst="rect">
                <a:avLst/>
              </a:prstGeom>
            </p:spPr>
          </p:pic>
        </mc:Fallback>
      </mc:AlternateContent>
    </p:spTree>
    <p:extLst>
      <p:ext uri="{BB962C8B-B14F-4D97-AF65-F5344CB8AC3E}">
        <p14:creationId xmlns:p14="http://schemas.microsoft.com/office/powerpoint/2010/main" val="46551303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F500A39D-246D-46A1-A088-D29A5F8B6F11}"/>
              </a:ext>
            </a:extLst>
          </p:cNvPr>
          <p:cNvSpPr/>
          <p:nvPr/>
        </p:nvSpPr>
        <p:spPr>
          <a:xfrm>
            <a:off x="578125" y="31080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2" name="CaixaDeTexto 1">
            <a:extLst>
              <a:ext uri="{FF2B5EF4-FFF2-40B4-BE49-F238E27FC236}">
                <a16:creationId xmlns:a16="http://schemas.microsoft.com/office/drawing/2014/main" id="{ACCE25AB-7A9E-4841-81EF-0613B0D250C1}"/>
              </a:ext>
            </a:extLst>
          </p:cNvPr>
          <p:cNvSpPr txBox="1"/>
          <p:nvPr/>
        </p:nvSpPr>
        <p:spPr>
          <a:xfrm>
            <a:off x="10295435" y="443937"/>
            <a:ext cx="1900030" cy="307777"/>
          </a:xfrm>
          <a:prstGeom prst="rect">
            <a:avLst/>
          </a:prstGeom>
          <a:noFill/>
        </p:spPr>
        <p:txBody>
          <a:bodyPr wrap="square" rtlCol="0">
            <a:spAutoFit/>
          </a:bodyPr>
          <a:lstStyle/>
          <a:p>
            <a:pPr algn="ctr"/>
            <a:r>
              <a:rPr lang="pt-BR" sz="1400" b="1" dirty="0"/>
              <a:t>Tabela 1</a:t>
            </a:r>
          </a:p>
        </p:txBody>
      </p:sp>
      <p:sp>
        <p:nvSpPr>
          <p:cNvPr id="4" name="Espaço Reservado para Conteúdo 2">
            <a:extLst>
              <a:ext uri="{FF2B5EF4-FFF2-40B4-BE49-F238E27FC236}">
                <a16:creationId xmlns:a16="http://schemas.microsoft.com/office/drawing/2014/main" id="{23A19176-E0A1-7408-F8DC-A834B73A12BD}"/>
              </a:ext>
            </a:extLst>
          </p:cNvPr>
          <p:cNvSpPr txBox="1">
            <a:spLocks/>
          </p:cNvSpPr>
          <p:nvPr/>
        </p:nvSpPr>
        <p:spPr>
          <a:xfrm>
            <a:off x="756201" y="1313179"/>
            <a:ext cx="10679597" cy="20701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BR" sz="1800" dirty="0"/>
              <a:t>A carteira do Fundo Previdenciário Capitalizado do Instituto de Previdência dos Servidores do Município de Jaboatão dos Guararapes – JABOATÃOPREV, fechou o mês de DEZEMBRO de 2024 com um patrimônio de </a:t>
            </a:r>
            <a:r>
              <a:rPr lang="pt-BR" sz="1800" dirty="0">
                <a:solidFill>
                  <a:srgbClr val="000000"/>
                </a:solidFill>
                <a:latin typeface="Calibri" panose="020F0502020204030204" pitchFamily="34" charset="0"/>
              </a:rPr>
              <a:t>R$</a:t>
            </a:r>
            <a:r>
              <a:rPr lang="pt-BR" sz="1200" dirty="0"/>
              <a:t> </a:t>
            </a:r>
            <a:r>
              <a:rPr lang="pt-BR" sz="1800" b="0" i="0" u="none" strike="noStrike" dirty="0">
                <a:solidFill>
                  <a:srgbClr val="000000"/>
                </a:solidFill>
                <a:effectLst/>
                <a:latin typeface="Calibri" panose="020F0502020204030204" pitchFamily="34" charset="0"/>
              </a:rPr>
              <a:t>R$ 904.382.063,14</a:t>
            </a:r>
            <a:r>
              <a:rPr lang="pt-BR" sz="1800" dirty="0"/>
              <a:t>. Como pode ser observado na </a:t>
            </a:r>
            <a:r>
              <a:rPr lang="pt-BR" sz="1800" b="1" dirty="0"/>
              <a:t>Tabela 1</a:t>
            </a:r>
            <a:r>
              <a:rPr lang="pt-BR" sz="1800" dirty="0"/>
              <a:t>, esse valor está distribuído em 26 fundos de investimentos, 36 Títulos Públicos adquiridos diretamente e marcados na curva e 3 ativos financeiros, sendo 56 ativos do segmento de renda fixa, que juntos somam 93,99% do patrimônio, 4 fundos do segmento de renda variável, representando 3,96% do patrimônio, 3 fundos estruturados, representando 1,96% do patrimônio e 1 fundo imobiliário, representando 0,08% do patrimônio. No mesmo período, o total de disponibilidade financeira foi de </a:t>
            </a:r>
            <a:r>
              <a:rPr lang="pt-BR" sz="1800" dirty="0">
                <a:solidFill>
                  <a:srgbClr val="000000"/>
                </a:solidFill>
                <a:latin typeface="Calibri" panose="020F0502020204030204" pitchFamily="34" charset="0"/>
              </a:rPr>
              <a:t>R$ 6.838,81.</a:t>
            </a:r>
          </a:p>
          <a:p>
            <a:pPr algn="just"/>
            <a:endParaRPr lang="pt-BR" sz="1800" dirty="0"/>
          </a:p>
        </p:txBody>
      </p:sp>
      <p:sp>
        <p:nvSpPr>
          <p:cNvPr id="5" name="CaixaDeTexto 4">
            <a:extLst>
              <a:ext uri="{FF2B5EF4-FFF2-40B4-BE49-F238E27FC236}">
                <a16:creationId xmlns:a16="http://schemas.microsoft.com/office/drawing/2014/main" id="{6BCB7979-B05B-78F9-9586-974B4FF2DA36}"/>
              </a:ext>
            </a:extLst>
          </p:cNvPr>
          <p:cNvSpPr txBox="1"/>
          <p:nvPr/>
        </p:nvSpPr>
        <p:spPr>
          <a:xfrm>
            <a:off x="1174474" y="339034"/>
            <a:ext cx="5454926" cy="369332"/>
          </a:xfrm>
          <a:prstGeom prst="rect">
            <a:avLst/>
          </a:prstGeom>
          <a:noFill/>
        </p:spPr>
        <p:txBody>
          <a:bodyPr wrap="square" rtlCol="0">
            <a:spAutoFit/>
          </a:bodyPr>
          <a:lstStyle/>
          <a:p>
            <a:r>
              <a:rPr lang="pt-BR" b="1" u="sng" dirty="0">
                <a:solidFill>
                  <a:schemeClr val="accent1">
                    <a:lumMod val="75000"/>
                  </a:schemeClr>
                </a:solidFill>
              </a:rPr>
              <a:t>CARTEIRA FUNDO PREVIDENCIÁRIO CAPITALIZADO</a:t>
            </a:r>
          </a:p>
        </p:txBody>
      </p:sp>
    </p:spTree>
    <p:extLst>
      <p:ext uri="{BB962C8B-B14F-4D97-AF65-F5344CB8AC3E}">
        <p14:creationId xmlns:p14="http://schemas.microsoft.com/office/powerpoint/2010/main" val="124807978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A401FEA-ABF4-409E-A348-8E48F297D16A}"/>
              </a:ext>
            </a:extLst>
          </p:cNvPr>
          <p:cNvSpPr/>
          <p:nvPr/>
        </p:nvSpPr>
        <p:spPr>
          <a:xfrm>
            <a:off x="238541" y="339545"/>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10.1</a:t>
            </a:r>
          </a:p>
        </p:txBody>
      </p:sp>
      <p:sp>
        <p:nvSpPr>
          <p:cNvPr id="5" name="CaixaDeTexto 4">
            <a:extLst>
              <a:ext uri="{FF2B5EF4-FFF2-40B4-BE49-F238E27FC236}">
                <a16:creationId xmlns:a16="http://schemas.microsoft.com/office/drawing/2014/main" id="{8F36C833-BEE2-419C-8811-6688487649CC}"/>
              </a:ext>
            </a:extLst>
          </p:cNvPr>
          <p:cNvSpPr txBox="1"/>
          <p:nvPr/>
        </p:nvSpPr>
        <p:spPr>
          <a:xfrm>
            <a:off x="834890" y="367778"/>
            <a:ext cx="4041913" cy="369332"/>
          </a:xfrm>
          <a:prstGeom prst="rect">
            <a:avLst/>
          </a:prstGeom>
          <a:noFill/>
        </p:spPr>
        <p:txBody>
          <a:bodyPr wrap="square" rtlCol="0">
            <a:spAutoFit/>
          </a:bodyPr>
          <a:lstStyle/>
          <a:p>
            <a:r>
              <a:rPr lang="pt-BR" b="1" u="sng" dirty="0">
                <a:solidFill>
                  <a:schemeClr val="accent1">
                    <a:lumMod val="75000"/>
                  </a:schemeClr>
                </a:solidFill>
              </a:rPr>
              <a:t>RENTABILIDADE MENSAL</a:t>
            </a:r>
          </a:p>
        </p:txBody>
      </p:sp>
      <p:sp>
        <p:nvSpPr>
          <p:cNvPr id="7" name="CaixaDeTexto 6">
            <a:extLst>
              <a:ext uri="{FF2B5EF4-FFF2-40B4-BE49-F238E27FC236}">
                <a16:creationId xmlns:a16="http://schemas.microsoft.com/office/drawing/2014/main" id="{20D13DDF-7D29-4AA4-AEE0-70181B52D6A0}"/>
              </a:ext>
            </a:extLst>
          </p:cNvPr>
          <p:cNvSpPr txBox="1"/>
          <p:nvPr/>
        </p:nvSpPr>
        <p:spPr>
          <a:xfrm>
            <a:off x="5063092" y="1053518"/>
            <a:ext cx="1900030" cy="307777"/>
          </a:xfrm>
          <a:prstGeom prst="rect">
            <a:avLst/>
          </a:prstGeom>
          <a:noFill/>
        </p:spPr>
        <p:txBody>
          <a:bodyPr wrap="square" rtlCol="0">
            <a:spAutoFit/>
          </a:bodyPr>
          <a:lstStyle/>
          <a:p>
            <a:pPr algn="ctr"/>
            <a:r>
              <a:rPr lang="pt-BR" sz="1400" b="1" dirty="0"/>
              <a:t>Gráfico 7</a:t>
            </a:r>
          </a:p>
        </p:txBody>
      </p:sp>
      <p:graphicFrame>
        <p:nvGraphicFramePr>
          <p:cNvPr id="2" name="Gráfico 1">
            <a:extLst>
              <a:ext uri="{FF2B5EF4-FFF2-40B4-BE49-F238E27FC236}">
                <a16:creationId xmlns:a16="http://schemas.microsoft.com/office/drawing/2014/main" id="{981C533F-84B3-41F6-8422-B772FAAECB44}"/>
              </a:ext>
            </a:extLst>
          </p:cNvPr>
          <p:cNvGraphicFramePr>
            <a:graphicFrameLocks/>
          </p:cNvGraphicFramePr>
          <p:nvPr>
            <p:extLst>
              <p:ext uri="{D42A27DB-BD31-4B8C-83A1-F6EECF244321}">
                <p14:modId xmlns:p14="http://schemas.microsoft.com/office/powerpoint/2010/main" val="90064358"/>
              </p:ext>
            </p:extLst>
          </p:nvPr>
        </p:nvGraphicFramePr>
        <p:xfrm>
          <a:off x="119270" y="2335682"/>
          <a:ext cx="11953459" cy="3812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295274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5E905F2-B617-458D-9DE4-A80D058BE2E9}"/>
              </a:ext>
            </a:extLst>
          </p:cNvPr>
          <p:cNvSpPr/>
          <p:nvPr/>
        </p:nvSpPr>
        <p:spPr>
          <a:xfrm>
            <a:off x="238541" y="220275"/>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10.2</a:t>
            </a:r>
          </a:p>
        </p:txBody>
      </p:sp>
      <p:sp>
        <p:nvSpPr>
          <p:cNvPr id="3" name="CaixaDeTexto 2">
            <a:extLst>
              <a:ext uri="{FF2B5EF4-FFF2-40B4-BE49-F238E27FC236}">
                <a16:creationId xmlns:a16="http://schemas.microsoft.com/office/drawing/2014/main" id="{F3D7F339-91C7-4EA2-9BB2-5A36EA257576}"/>
              </a:ext>
            </a:extLst>
          </p:cNvPr>
          <p:cNvSpPr txBox="1"/>
          <p:nvPr/>
        </p:nvSpPr>
        <p:spPr>
          <a:xfrm>
            <a:off x="834890" y="248508"/>
            <a:ext cx="4041913" cy="369332"/>
          </a:xfrm>
          <a:prstGeom prst="rect">
            <a:avLst/>
          </a:prstGeom>
          <a:noFill/>
        </p:spPr>
        <p:txBody>
          <a:bodyPr wrap="square" rtlCol="0">
            <a:spAutoFit/>
          </a:bodyPr>
          <a:lstStyle/>
          <a:p>
            <a:r>
              <a:rPr lang="pt-BR" b="1" u="sng" dirty="0">
                <a:solidFill>
                  <a:schemeClr val="accent1">
                    <a:lumMod val="75000"/>
                  </a:schemeClr>
                </a:solidFill>
              </a:rPr>
              <a:t>RENTABILIDADE ACUMULADA</a:t>
            </a:r>
          </a:p>
        </p:txBody>
      </p:sp>
      <p:sp>
        <p:nvSpPr>
          <p:cNvPr id="5" name="Retângulo 4">
            <a:extLst>
              <a:ext uri="{FF2B5EF4-FFF2-40B4-BE49-F238E27FC236}">
                <a16:creationId xmlns:a16="http://schemas.microsoft.com/office/drawing/2014/main" id="{A895AF5D-3A14-4381-BBFC-635622979413}"/>
              </a:ext>
            </a:extLst>
          </p:cNvPr>
          <p:cNvSpPr/>
          <p:nvPr/>
        </p:nvSpPr>
        <p:spPr>
          <a:xfrm>
            <a:off x="238541" y="3308725"/>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10.3</a:t>
            </a:r>
          </a:p>
        </p:txBody>
      </p:sp>
      <p:sp>
        <p:nvSpPr>
          <p:cNvPr id="6" name="CaixaDeTexto 5">
            <a:extLst>
              <a:ext uri="{FF2B5EF4-FFF2-40B4-BE49-F238E27FC236}">
                <a16:creationId xmlns:a16="http://schemas.microsoft.com/office/drawing/2014/main" id="{CE521D64-7C3F-48F6-B4D4-39C69D90C260}"/>
              </a:ext>
            </a:extLst>
          </p:cNvPr>
          <p:cNvSpPr txBox="1"/>
          <p:nvPr/>
        </p:nvSpPr>
        <p:spPr>
          <a:xfrm>
            <a:off x="834890" y="3336958"/>
            <a:ext cx="5102084" cy="369332"/>
          </a:xfrm>
          <a:prstGeom prst="rect">
            <a:avLst/>
          </a:prstGeom>
          <a:noFill/>
        </p:spPr>
        <p:txBody>
          <a:bodyPr wrap="square" rtlCol="0">
            <a:spAutoFit/>
          </a:bodyPr>
          <a:lstStyle/>
          <a:p>
            <a:r>
              <a:rPr lang="pt-BR" b="1" u="sng" dirty="0">
                <a:solidFill>
                  <a:schemeClr val="accent1">
                    <a:lumMod val="75000"/>
                  </a:schemeClr>
                </a:solidFill>
              </a:rPr>
              <a:t>RENTABILIDADE ACUMULADA POR SEGMENTO</a:t>
            </a:r>
          </a:p>
        </p:txBody>
      </p:sp>
      <p:sp>
        <p:nvSpPr>
          <p:cNvPr id="8" name="CaixaDeTexto 7">
            <a:extLst>
              <a:ext uri="{FF2B5EF4-FFF2-40B4-BE49-F238E27FC236}">
                <a16:creationId xmlns:a16="http://schemas.microsoft.com/office/drawing/2014/main" id="{9BD48AD3-9CCD-4B9B-868A-10A9407DE4A1}"/>
              </a:ext>
            </a:extLst>
          </p:cNvPr>
          <p:cNvSpPr txBox="1"/>
          <p:nvPr/>
        </p:nvSpPr>
        <p:spPr>
          <a:xfrm>
            <a:off x="4982821" y="523945"/>
            <a:ext cx="1900030" cy="307777"/>
          </a:xfrm>
          <a:prstGeom prst="rect">
            <a:avLst/>
          </a:prstGeom>
          <a:noFill/>
        </p:spPr>
        <p:txBody>
          <a:bodyPr wrap="square" rtlCol="0">
            <a:spAutoFit/>
          </a:bodyPr>
          <a:lstStyle/>
          <a:p>
            <a:pPr algn="ctr"/>
            <a:r>
              <a:rPr lang="pt-BR" sz="1400" b="1" dirty="0"/>
              <a:t>Gráfico 8</a:t>
            </a:r>
          </a:p>
        </p:txBody>
      </p:sp>
      <p:sp>
        <p:nvSpPr>
          <p:cNvPr id="9" name="CaixaDeTexto 8">
            <a:extLst>
              <a:ext uri="{FF2B5EF4-FFF2-40B4-BE49-F238E27FC236}">
                <a16:creationId xmlns:a16="http://schemas.microsoft.com/office/drawing/2014/main" id="{E343D02A-4D97-4B43-84E2-7A25272B0FB2}"/>
              </a:ext>
            </a:extLst>
          </p:cNvPr>
          <p:cNvSpPr txBox="1"/>
          <p:nvPr/>
        </p:nvSpPr>
        <p:spPr>
          <a:xfrm>
            <a:off x="5145985" y="3750790"/>
            <a:ext cx="1900030" cy="307777"/>
          </a:xfrm>
          <a:prstGeom prst="rect">
            <a:avLst/>
          </a:prstGeom>
          <a:noFill/>
        </p:spPr>
        <p:txBody>
          <a:bodyPr wrap="square" rtlCol="0">
            <a:spAutoFit/>
          </a:bodyPr>
          <a:lstStyle/>
          <a:p>
            <a:pPr algn="ctr"/>
            <a:r>
              <a:rPr lang="pt-BR" sz="1400" b="1" dirty="0"/>
              <a:t>Gráfico 9</a:t>
            </a:r>
          </a:p>
        </p:txBody>
      </p:sp>
      <p:graphicFrame>
        <p:nvGraphicFramePr>
          <p:cNvPr id="4" name="Gráfico 3">
            <a:extLst>
              <a:ext uri="{FF2B5EF4-FFF2-40B4-BE49-F238E27FC236}">
                <a16:creationId xmlns:a16="http://schemas.microsoft.com/office/drawing/2014/main" id="{0EEB905C-0A5B-4B1D-A536-43FCE1AC78E7}"/>
              </a:ext>
            </a:extLst>
          </p:cNvPr>
          <p:cNvGraphicFramePr>
            <a:graphicFrameLocks/>
          </p:cNvGraphicFramePr>
          <p:nvPr>
            <p:extLst>
              <p:ext uri="{D42A27DB-BD31-4B8C-83A1-F6EECF244321}">
                <p14:modId xmlns:p14="http://schemas.microsoft.com/office/powerpoint/2010/main" val="775160818"/>
              </p:ext>
            </p:extLst>
          </p:nvPr>
        </p:nvGraphicFramePr>
        <p:xfrm>
          <a:off x="2199106" y="4058567"/>
          <a:ext cx="7793788" cy="2532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9661BF91-1E50-4F52-838D-9709B892B401}"/>
              </a:ext>
            </a:extLst>
          </p:cNvPr>
          <p:cNvGraphicFramePr>
            <a:graphicFrameLocks/>
          </p:cNvGraphicFramePr>
          <p:nvPr>
            <p:extLst>
              <p:ext uri="{D42A27DB-BD31-4B8C-83A1-F6EECF244321}">
                <p14:modId xmlns:p14="http://schemas.microsoft.com/office/powerpoint/2010/main" val="3677755504"/>
              </p:ext>
            </p:extLst>
          </p:nvPr>
        </p:nvGraphicFramePr>
        <p:xfrm>
          <a:off x="1669845" y="521498"/>
          <a:ext cx="8525981" cy="2883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804498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D5B0ECF-9BF7-46BC-800F-ABA149C84171}"/>
              </a:ext>
            </a:extLst>
          </p:cNvPr>
          <p:cNvSpPr/>
          <p:nvPr/>
        </p:nvSpPr>
        <p:spPr>
          <a:xfrm>
            <a:off x="251793" y="287229"/>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10.4</a:t>
            </a:r>
          </a:p>
        </p:txBody>
      </p:sp>
      <p:sp>
        <p:nvSpPr>
          <p:cNvPr id="3" name="CaixaDeTexto 2">
            <a:extLst>
              <a:ext uri="{FF2B5EF4-FFF2-40B4-BE49-F238E27FC236}">
                <a16:creationId xmlns:a16="http://schemas.microsoft.com/office/drawing/2014/main" id="{F45CC1B9-7108-4D64-8E7C-166EE25AD31D}"/>
              </a:ext>
            </a:extLst>
          </p:cNvPr>
          <p:cNvSpPr txBox="1"/>
          <p:nvPr/>
        </p:nvSpPr>
        <p:spPr>
          <a:xfrm>
            <a:off x="848142" y="315462"/>
            <a:ext cx="5102084" cy="369332"/>
          </a:xfrm>
          <a:prstGeom prst="rect">
            <a:avLst/>
          </a:prstGeom>
          <a:noFill/>
        </p:spPr>
        <p:txBody>
          <a:bodyPr wrap="square" rtlCol="0">
            <a:spAutoFit/>
          </a:bodyPr>
          <a:lstStyle/>
          <a:p>
            <a:r>
              <a:rPr lang="pt-BR" b="1" u="sng" dirty="0">
                <a:solidFill>
                  <a:schemeClr val="accent1">
                    <a:lumMod val="75000"/>
                  </a:schemeClr>
                </a:solidFill>
              </a:rPr>
              <a:t>RENTABILIDADE ACUMULADA - ÍNDICES</a:t>
            </a:r>
          </a:p>
        </p:txBody>
      </p:sp>
      <p:sp>
        <p:nvSpPr>
          <p:cNvPr id="8" name="CaixaDeTexto 7">
            <a:extLst>
              <a:ext uri="{FF2B5EF4-FFF2-40B4-BE49-F238E27FC236}">
                <a16:creationId xmlns:a16="http://schemas.microsoft.com/office/drawing/2014/main" id="{9476D814-A174-4E29-87E4-F9FE7D1CEC67}"/>
              </a:ext>
            </a:extLst>
          </p:cNvPr>
          <p:cNvSpPr txBox="1"/>
          <p:nvPr/>
        </p:nvSpPr>
        <p:spPr>
          <a:xfrm>
            <a:off x="4715292" y="834576"/>
            <a:ext cx="1900030" cy="307777"/>
          </a:xfrm>
          <a:prstGeom prst="rect">
            <a:avLst/>
          </a:prstGeom>
          <a:noFill/>
        </p:spPr>
        <p:txBody>
          <a:bodyPr wrap="square" rtlCol="0">
            <a:spAutoFit/>
          </a:bodyPr>
          <a:lstStyle/>
          <a:p>
            <a:pPr algn="ctr"/>
            <a:r>
              <a:rPr lang="pt-BR" sz="1400" b="1" dirty="0"/>
              <a:t>Gráfico 10</a:t>
            </a:r>
          </a:p>
        </p:txBody>
      </p:sp>
      <p:graphicFrame>
        <p:nvGraphicFramePr>
          <p:cNvPr id="5" name="Gráfico 4">
            <a:extLst>
              <a:ext uri="{FF2B5EF4-FFF2-40B4-BE49-F238E27FC236}">
                <a16:creationId xmlns:a16="http://schemas.microsoft.com/office/drawing/2014/main" id="{FCCBC397-3572-4512-BEFD-B8A39E6EC37E}"/>
              </a:ext>
            </a:extLst>
          </p:cNvPr>
          <p:cNvGraphicFramePr>
            <a:graphicFrameLocks/>
          </p:cNvGraphicFramePr>
          <p:nvPr>
            <p:extLst>
              <p:ext uri="{D42A27DB-BD31-4B8C-83A1-F6EECF244321}">
                <p14:modId xmlns:p14="http://schemas.microsoft.com/office/powerpoint/2010/main" val="2704876601"/>
              </p:ext>
            </p:extLst>
          </p:nvPr>
        </p:nvGraphicFramePr>
        <p:xfrm>
          <a:off x="1061396" y="2173204"/>
          <a:ext cx="10069208" cy="3313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928473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F4A44C5-F712-46AA-8BD7-B2B67E2F0AA9}"/>
              </a:ext>
            </a:extLst>
          </p:cNvPr>
          <p:cNvSpPr/>
          <p:nvPr/>
        </p:nvSpPr>
        <p:spPr>
          <a:xfrm>
            <a:off x="251793" y="36357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6" name="CaixaDeTexto 5">
            <a:extLst>
              <a:ext uri="{FF2B5EF4-FFF2-40B4-BE49-F238E27FC236}">
                <a16:creationId xmlns:a16="http://schemas.microsoft.com/office/drawing/2014/main" id="{055739F3-BFE7-4FFC-BA51-2A9036C125B3}"/>
              </a:ext>
            </a:extLst>
          </p:cNvPr>
          <p:cNvSpPr txBox="1"/>
          <p:nvPr/>
        </p:nvSpPr>
        <p:spPr>
          <a:xfrm>
            <a:off x="848142" y="391805"/>
            <a:ext cx="4041913" cy="369332"/>
          </a:xfrm>
          <a:prstGeom prst="rect">
            <a:avLst/>
          </a:prstGeom>
          <a:noFill/>
        </p:spPr>
        <p:txBody>
          <a:bodyPr wrap="square" rtlCol="0">
            <a:spAutoFit/>
          </a:bodyPr>
          <a:lstStyle/>
          <a:p>
            <a:r>
              <a:rPr lang="pt-BR" b="1" u="sng" dirty="0">
                <a:solidFill>
                  <a:schemeClr val="accent1">
                    <a:lumMod val="75000"/>
                  </a:schemeClr>
                </a:solidFill>
              </a:rPr>
              <a:t>EVOLUÇÃO PATRIMONIAL</a:t>
            </a:r>
          </a:p>
        </p:txBody>
      </p:sp>
      <p:sp>
        <p:nvSpPr>
          <p:cNvPr id="10" name="CaixaDeTexto 9">
            <a:extLst>
              <a:ext uri="{FF2B5EF4-FFF2-40B4-BE49-F238E27FC236}">
                <a16:creationId xmlns:a16="http://schemas.microsoft.com/office/drawing/2014/main" id="{7554588B-6650-48F4-BE45-702DC3D4EE1B}"/>
              </a:ext>
            </a:extLst>
          </p:cNvPr>
          <p:cNvSpPr txBox="1"/>
          <p:nvPr/>
        </p:nvSpPr>
        <p:spPr>
          <a:xfrm>
            <a:off x="5145985" y="2240246"/>
            <a:ext cx="1900030" cy="307777"/>
          </a:xfrm>
          <a:prstGeom prst="rect">
            <a:avLst/>
          </a:prstGeom>
          <a:noFill/>
        </p:spPr>
        <p:txBody>
          <a:bodyPr wrap="square" rtlCol="0">
            <a:spAutoFit/>
          </a:bodyPr>
          <a:lstStyle/>
          <a:p>
            <a:pPr algn="ctr"/>
            <a:r>
              <a:rPr lang="pt-BR" sz="1400" b="1" dirty="0"/>
              <a:t>Gráfico 11</a:t>
            </a:r>
          </a:p>
        </p:txBody>
      </p:sp>
      <p:sp>
        <p:nvSpPr>
          <p:cNvPr id="2" name="CaixaDeTexto 1">
            <a:extLst>
              <a:ext uri="{FF2B5EF4-FFF2-40B4-BE49-F238E27FC236}">
                <a16:creationId xmlns:a16="http://schemas.microsoft.com/office/drawing/2014/main" id="{353D042E-F290-518D-1E9E-BF8541B9E7CB}"/>
              </a:ext>
            </a:extLst>
          </p:cNvPr>
          <p:cNvSpPr txBox="1"/>
          <p:nvPr/>
        </p:nvSpPr>
        <p:spPr>
          <a:xfrm>
            <a:off x="687913" y="1177526"/>
            <a:ext cx="10827026" cy="646331"/>
          </a:xfrm>
          <a:prstGeom prst="rect">
            <a:avLst/>
          </a:prstGeom>
          <a:noFill/>
        </p:spPr>
        <p:txBody>
          <a:bodyPr wrap="square" rtlCol="0">
            <a:spAutoFit/>
          </a:bodyPr>
          <a:lstStyle/>
          <a:p>
            <a:pPr algn="just"/>
            <a:r>
              <a:rPr lang="pt-BR" dirty="0"/>
              <a:t>O </a:t>
            </a:r>
            <a:r>
              <a:rPr lang="pt-BR" b="1" dirty="0"/>
              <a:t>Gráfico 11 </a:t>
            </a:r>
            <a:r>
              <a:rPr lang="pt-BR" dirty="0"/>
              <a:t>mostra</a:t>
            </a:r>
            <a:r>
              <a:rPr lang="pt-BR" b="1" dirty="0"/>
              <a:t> </a:t>
            </a:r>
            <a:r>
              <a:rPr lang="pt-BR" dirty="0"/>
              <a:t>a evolução patrimonial do Fundo Previdenciário Capitalizado desde janeiro de 2020 até o mês atual. Na comparação do período o fundo teve um aumento de patrimônio da ordem de 581 milhões.</a:t>
            </a:r>
          </a:p>
        </p:txBody>
      </p:sp>
      <p:graphicFrame>
        <p:nvGraphicFramePr>
          <p:cNvPr id="3" name="Gráfico 2">
            <a:extLst>
              <a:ext uri="{FF2B5EF4-FFF2-40B4-BE49-F238E27FC236}">
                <a16:creationId xmlns:a16="http://schemas.microsoft.com/office/drawing/2014/main" id="{EC0FF696-4163-4FC3-ABB0-99FCA8CA8965}"/>
              </a:ext>
            </a:extLst>
          </p:cNvPr>
          <p:cNvGraphicFramePr>
            <a:graphicFrameLocks/>
          </p:cNvGraphicFramePr>
          <p:nvPr>
            <p:extLst>
              <p:ext uri="{D42A27DB-BD31-4B8C-83A1-F6EECF244321}">
                <p14:modId xmlns:p14="http://schemas.microsoft.com/office/powerpoint/2010/main" val="129315555"/>
              </p:ext>
            </p:extLst>
          </p:nvPr>
        </p:nvGraphicFramePr>
        <p:xfrm>
          <a:off x="848142" y="2964412"/>
          <a:ext cx="10529454" cy="35017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343717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BC8E006-3950-4816-B0F6-A8ED43E64F87}"/>
              </a:ext>
            </a:extLst>
          </p:cNvPr>
          <p:cNvSpPr/>
          <p:nvPr/>
        </p:nvSpPr>
        <p:spPr>
          <a:xfrm>
            <a:off x="278297" y="258420"/>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3" name="CaixaDeTexto 2">
            <a:extLst>
              <a:ext uri="{FF2B5EF4-FFF2-40B4-BE49-F238E27FC236}">
                <a16:creationId xmlns:a16="http://schemas.microsoft.com/office/drawing/2014/main" id="{04302DDF-899C-4CD2-BD98-112FDAF7F146}"/>
              </a:ext>
            </a:extLst>
          </p:cNvPr>
          <p:cNvSpPr txBox="1"/>
          <p:nvPr/>
        </p:nvSpPr>
        <p:spPr>
          <a:xfrm>
            <a:off x="874646" y="286653"/>
            <a:ext cx="4041913" cy="369332"/>
          </a:xfrm>
          <a:prstGeom prst="rect">
            <a:avLst/>
          </a:prstGeom>
          <a:noFill/>
        </p:spPr>
        <p:txBody>
          <a:bodyPr wrap="square" rtlCol="0">
            <a:spAutoFit/>
          </a:bodyPr>
          <a:lstStyle/>
          <a:p>
            <a:r>
              <a:rPr lang="pt-BR" b="1" u="sng" dirty="0">
                <a:solidFill>
                  <a:schemeClr val="accent1">
                    <a:lumMod val="75000"/>
                  </a:schemeClr>
                </a:solidFill>
              </a:rPr>
              <a:t>RENDIMENTOS MENSAIS</a:t>
            </a:r>
          </a:p>
        </p:txBody>
      </p:sp>
      <p:sp>
        <p:nvSpPr>
          <p:cNvPr id="6" name="CaixaDeTexto 5">
            <a:extLst>
              <a:ext uri="{FF2B5EF4-FFF2-40B4-BE49-F238E27FC236}">
                <a16:creationId xmlns:a16="http://schemas.microsoft.com/office/drawing/2014/main" id="{8FE0CD62-5A5F-404D-8425-9AC801FE3CD6}"/>
              </a:ext>
            </a:extLst>
          </p:cNvPr>
          <p:cNvSpPr txBox="1"/>
          <p:nvPr/>
        </p:nvSpPr>
        <p:spPr>
          <a:xfrm>
            <a:off x="5145985" y="3121223"/>
            <a:ext cx="1900030" cy="307777"/>
          </a:xfrm>
          <a:prstGeom prst="rect">
            <a:avLst/>
          </a:prstGeom>
          <a:noFill/>
        </p:spPr>
        <p:txBody>
          <a:bodyPr wrap="square" rtlCol="0">
            <a:spAutoFit/>
          </a:bodyPr>
          <a:lstStyle/>
          <a:p>
            <a:pPr algn="ctr"/>
            <a:r>
              <a:rPr lang="pt-BR" sz="1400" b="1" dirty="0"/>
              <a:t>Gráfico 12</a:t>
            </a:r>
          </a:p>
        </p:txBody>
      </p:sp>
      <p:sp>
        <p:nvSpPr>
          <p:cNvPr id="5" name="CaixaDeTexto 4">
            <a:extLst>
              <a:ext uri="{FF2B5EF4-FFF2-40B4-BE49-F238E27FC236}">
                <a16:creationId xmlns:a16="http://schemas.microsoft.com/office/drawing/2014/main" id="{976FBC4F-2315-6C55-B382-A2E2CF953859}"/>
              </a:ext>
            </a:extLst>
          </p:cNvPr>
          <p:cNvSpPr txBox="1"/>
          <p:nvPr/>
        </p:nvSpPr>
        <p:spPr>
          <a:xfrm>
            <a:off x="523462" y="914736"/>
            <a:ext cx="10919789" cy="923330"/>
          </a:xfrm>
          <a:prstGeom prst="rect">
            <a:avLst/>
          </a:prstGeom>
          <a:noFill/>
        </p:spPr>
        <p:txBody>
          <a:bodyPr wrap="square" rtlCol="0">
            <a:spAutoFit/>
          </a:bodyPr>
          <a:lstStyle/>
          <a:p>
            <a:pPr algn="just"/>
            <a:r>
              <a:rPr lang="pt-BR" dirty="0"/>
              <a:t>No </a:t>
            </a:r>
            <a:r>
              <a:rPr lang="pt-BR" b="1" dirty="0"/>
              <a:t>Gráfico 12 </a:t>
            </a:r>
            <a:r>
              <a:rPr lang="pt-BR" dirty="0"/>
              <a:t>pode ser observado o rendimento mensal e o total de ingressos do Fundo Previdenciário Capitalizado em milhões de reais. No mês de DEZEMBRO o fundo teve retorno de -</a:t>
            </a:r>
            <a:r>
              <a:rPr lang="pt-BR" sz="1800" b="0" i="0" u="none" strike="noStrike" dirty="0">
                <a:effectLst/>
                <a:latin typeface="Calibri"/>
              </a:rPr>
              <a:t>R$ 0,8M </a:t>
            </a:r>
            <a:r>
              <a:rPr lang="pt-BR" dirty="0"/>
              <a:t>e o total de ingressos foi de R$ 12,3M.</a:t>
            </a:r>
          </a:p>
        </p:txBody>
      </p:sp>
      <p:graphicFrame>
        <p:nvGraphicFramePr>
          <p:cNvPr id="7" name="Gráfico 6">
            <a:extLst>
              <a:ext uri="{FF2B5EF4-FFF2-40B4-BE49-F238E27FC236}">
                <a16:creationId xmlns:a16="http://schemas.microsoft.com/office/drawing/2014/main" id="{AF923E78-9FD9-4DA1-88DF-CD5F7859A8FD}"/>
              </a:ext>
            </a:extLst>
          </p:cNvPr>
          <p:cNvGraphicFramePr>
            <a:graphicFrameLocks/>
          </p:cNvGraphicFramePr>
          <p:nvPr>
            <p:extLst>
              <p:ext uri="{D42A27DB-BD31-4B8C-83A1-F6EECF244321}">
                <p14:modId xmlns:p14="http://schemas.microsoft.com/office/powerpoint/2010/main" val="659577485"/>
              </p:ext>
            </p:extLst>
          </p:nvPr>
        </p:nvGraphicFramePr>
        <p:xfrm>
          <a:off x="1735388" y="3015019"/>
          <a:ext cx="8721224" cy="33771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47618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3BC1B85-2087-49F1-B635-E4FF03219940}"/>
              </a:ext>
            </a:extLst>
          </p:cNvPr>
          <p:cNvSpPr/>
          <p:nvPr/>
        </p:nvSpPr>
        <p:spPr>
          <a:xfrm>
            <a:off x="145775" y="8933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a:t>
            </a:r>
          </a:p>
        </p:txBody>
      </p:sp>
      <p:sp>
        <p:nvSpPr>
          <p:cNvPr id="3" name="CaixaDeTexto 2">
            <a:extLst>
              <a:ext uri="{FF2B5EF4-FFF2-40B4-BE49-F238E27FC236}">
                <a16:creationId xmlns:a16="http://schemas.microsoft.com/office/drawing/2014/main" id="{98D70D8C-F073-400D-B447-B2B716EAC16E}"/>
              </a:ext>
            </a:extLst>
          </p:cNvPr>
          <p:cNvSpPr txBox="1"/>
          <p:nvPr/>
        </p:nvSpPr>
        <p:spPr>
          <a:xfrm>
            <a:off x="742124" y="117571"/>
            <a:ext cx="4041913" cy="369332"/>
          </a:xfrm>
          <a:prstGeom prst="rect">
            <a:avLst/>
          </a:prstGeom>
          <a:noFill/>
        </p:spPr>
        <p:txBody>
          <a:bodyPr wrap="square" rtlCol="0">
            <a:spAutoFit/>
          </a:bodyPr>
          <a:lstStyle/>
          <a:p>
            <a:r>
              <a:rPr lang="pt-BR" b="1" u="sng" dirty="0">
                <a:solidFill>
                  <a:schemeClr val="accent1">
                    <a:lumMod val="75000"/>
                  </a:schemeClr>
                </a:solidFill>
              </a:rPr>
              <a:t>COMPARATIVO VOLUME ANBIMA</a:t>
            </a:r>
          </a:p>
        </p:txBody>
      </p:sp>
      <p:sp>
        <p:nvSpPr>
          <p:cNvPr id="11" name="CaixaDeTexto 10">
            <a:extLst>
              <a:ext uri="{FF2B5EF4-FFF2-40B4-BE49-F238E27FC236}">
                <a16:creationId xmlns:a16="http://schemas.microsoft.com/office/drawing/2014/main" id="{6C98B989-BB17-40C0-8AA1-4E67A15B5E81}"/>
              </a:ext>
            </a:extLst>
          </p:cNvPr>
          <p:cNvSpPr txBox="1"/>
          <p:nvPr/>
        </p:nvSpPr>
        <p:spPr>
          <a:xfrm>
            <a:off x="523461" y="980374"/>
            <a:ext cx="10919789" cy="2585323"/>
          </a:xfrm>
          <a:prstGeom prst="rect">
            <a:avLst/>
          </a:prstGeom>
          <a:noFill/>
        </p:spPr>
        <p:txBody>
          <a:bodyPr wrap="square" rtlCol="0">
            <a:spAutoFit/>
          </a:bodyPr>
          <a:lstStyle/>
          <a:p>
            <a:pPr algn="just"/>
            <a:r>
              <a:rPr lang="pt-BR" dirty="0"/>
              <a:t>De acordo com a Resolução nº 4.963, o total das aplicações dos recursos do RPPS em fundos de investimento e carteiras administradas não pode exceder a 5% do volume total de recursos de terceiros gerido por um mesmo gestor ou por gestoras ligadas ao seu respectivo grupo econômico. Na </a:t>
            </a:r>
            <a:r>
              <a:rPr lang="pt-BR" b="1" dirty="0"/>
              <a:t>Tabela 4, </a:t>
            </a:r>
            <a:r>
              <a:rPr lang="pt-BR" dirty="0"/>
              <a:t>a coluna “Volume Aplicado x Volume sob Gestão” mostra os percentuais do valor aplicado pelo Fundo Previdenciário Capitalizado comparado ao total de recursos geridos pelas instituições financeiras. Todos os números desta coluna são inferiores ao limite determinado na norma. A resolução também determina que os RPPS somente poderão alocar recursos em fundos de investimentos cujo administrador do fundo detenha, no máximo, 50% dos recursos sob sua administração oriundos de regimes próprios de previdência social. Na coluna “Volume com RPPS x Volume de Administração” da </a:t>
            </a:r>
            <a:r>
              <a:rPr lang="pt-BR" b="1" dirty="0"/>
              <a:t>Tabela 5</a:t>
            </a:r>
            <a:r>
              <a:rPr lang="pt-BR" dirty="0"/>
              <a:t>, é mostrado o percentual de recursos oriundos de RPPS em relação ao total de recursos administrados. </a:t>
            </a:r>
            <a:endParaRPr lang="pt-BR" b="1" dirty="0"/>
          </a:p>
        </p:txBody>
      </p:sp>
    </p:spTree>
    <p:extLst>
      <p:ext uri="{BB962C8B-B14F-4D97-AF65-F5344CB8AC3E}">
        <p14:creationId xmlns:p14="http://schemas.microsoft.com/office/powerpoint/2010/main" val="366526422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AEC2B2E-57B3-4715-BF17-68DD4D3DFA95}"/>
              </a:ext>
            </a:extLst>
          </p:cNvPr>
          <p:cNvSpPr/>
          <p:nvPr/>
        </p:nvSpPr>
        <p:spPr>
          <a:xfrm>
            <a:off x="145774" y="18036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13.1</a:t>
            </a:r>
          </a:p>
        </p:txBody>
      </p:sp>
      <p:sp>
        <p:nvSpPr>
          <p:cNvPr id="5" name="CaixaDeTexto 4">
            <a:extLst>
              <a:ext uri="{FF2B5EF4-FFF2-40B4-BE49-F238E27FC236}">
                <a16:creationId xmlns:a16="http://schemas.microsoft.com/office/drawing/2014/main" id="{947550B5-B172-4557-8CE0-CCB5FD9CC1E7}"/>
              </a:ext>
            </a:extLst>
          </p:cNvPr>
          <p:cNvSpPr txBox="1"/>
          <p:nvPr/>
        </p:nvSpPr>
        <p:spPr>
          <a:xfrm>
            <a:off x="742123" y="208594"/>
            <a:ext cx="5724937" cy="369332"/>
          </a:xfrm>
          <a:prstGeom prst="rect">
            <a:avLst/>
          </a:prstGeom>
          <a:noFill/>
        </p:spPr>
        <p:txBody>
          <a:bodyPr wrap="square" rtlCol="0">
            <a:spAutoFit/>
          </a:bodyPr>
          <a:lstStyle/>
          <a:p>
            <a:r>
              <a:rPr lang="pt-BR" b="1" u="sng" dirty="0">
                <a:solidFill>
                  <a:schemeClr val="accent1">
                    <a:lumMod val="75000"/>
                  </a:schemeClr>
                </a:solidFill>
              </a:rPr>
              <a:t>VOLUME APLICADO X VOLUME SOB GESTÃO ANBIMA</a:t>
            </a:r>
          </a:p>
        </p:txBody>
      </p:sp>
      <p:sp>
        <p:nvSpPr>
          <p:cNvPr id="7" name="Retângulo 6">
            <a:extLst>
              <a:ext uri="{FF2B5EF4-FFF2-40B4-BE49-F238E27FC236}">
                <a16:creationId xmlns:a16="http://schemas.microsoft.com/office/drawing/2014/main" id="{249CE590-9E9B-4EBF-8A0D-4F3B8C6103CE}"/>
              </a:ext>
            </a:extLst>
          </p:cNvPr>
          <p:cNvSpPr/>
          <p:nvPr/>
        </p:nvSpPr>
        <p:spPr>
          <a:xfrm>
            <a:off x="194868" y="410939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13.1</a:t>
            </a:r>
          </a:p>
        </p:txBody>
      </p:sp>
      <p:sp>
        <p:nvSpPr>
          <p:cNvPr id="8" name="CaixaDeTexto 7">
            <a:extLst>
              <a:ext uri="{FF2B5EF4-FFF2-40B4-BE49-F238E27FC236}">
                <a16:creationId xmlns:a16="http://schemas.microsoft.com/office/drawing/2014/main" id="{5AE31A7B-7D6E-4C32-BDBD-74293CA3BB89}"/>
              </a:ext>
            </a:extLst>
          </p:cNvPr>
          <p:cNvSpPr txBox="1"/>
          <p:nvPr/>
        </p:nvSpPr>
        <p:spPr>
          <a:xfrm>
            <a:off x="874858" y="4109396"/>
            <a:ext cx="6944137" cy="369332"/>
          </a:xfrm>
          <a:prstGeom prst="rect">
            <a:avLst/>
          </a:prstGeom>
          <a:noFill/>
        </p:spPr>
        <p:txBody>
          <a:bodyPr wrap="square" rtlCol="0">
            <a:spAutoFit/>
          </a:bodyPr>
          <a:lstStyle/>
          <a:p>
            <a:r>
              <a:rPr lang="pt-BR" b="1" u="sng" dirty="0">
                <a:solidFill>
                  <a:schemeClr val="accent1">
                    <a:lumMod val="75000"/>
                  </a:schemeClr>
                </a:solidFill>
              </a:rPr>
              <a:t>VOLUME APLICADO X VOLUME SOB ADMINISTRAÇÃO ANBIMA</a:t>
            </a:r>
          </a:p>
        </p:txBody>
      </p:sp>
      <p:sp>
        <p:nvSpPr>
          <p:cNvPr id="11" name="CaixaDeTexto 10">
            <a:extLst>
              <a:ext uri="{FF2B5EF4-FFF2-40B4-BE49-F238E27FC236}">
                <a16:creationId xmlns:a16="http://schemas.microsoft.com/office/drawing/2014/main" id="{2BC715C9-09E6-482A-A82E-EDE4ED1E6910}"/>
              </a:ext>
            </a:extLst>
          </p:cNvPr>
          <p:cNvSpPr txBox="1"/>
          <p:nvPr/>
        </p:nvSpPr>
        <p:spPr>
          <a:xfrm>
            <a:off x="10284138" y="239371"/>
            <a:ext cx="1900030" cy="307777"/>
          </a:xfrm>
          <a:prstGeom prst="rect">
            <a:avLst/>
          </a:prstGeom>
          <a:noFill/>
        </p:spPr>
        <p:txBody>
          <a:bodyPr wrap="square" rtlCol="0">
            <a:spAutoFit/>
          </a:bodyPr>
          <a:lstStyle/>
          <a:p>
            <a:pPr algn="ctr"/>
            <a:r>
              <a:rPr lang="pt-BR" sz="1400" b="1" dirty="0"/>
              <a:t>Tabela 4</a:t>
            </a:r>
          </a:p>
        </p:txBody>
      </p:sp>
      <p:sp>
        <p:nvSpPr>
          <p:cNvPr id="12" name="CaixaDeTexto 11">
            <a:extLst>
              <a:ext uri="{FF2B5EF4-FFF2-40B4-BE49-F238E27FC236}">
                <a16:creationId xmlns:a16="http://schemas.microsoft.com/office/drawing/2014/main" id="{8B8FFF24-0D0C-443D-863B-0160B5F3CAA0}"/>
              </a:ext>
            </a:extLst>
          </p:cNvPr>
          <p:cNvSpPr txBox="1"/>
          <p:nvPr/>
        </p:nvSpPr>
        <p:spPr>
          <a:xfrm>
            <a:off x="10284138" y="4109391"/>
            <a:ext cx="1900030" cy="307777"/>
          </a:xfrm>
          <a:prstGeom prst="rect">
            <a:avLst/>
          </a:prstGeom>
          <a:noFill/>
        </p:spPr>
        <p:txBody>
          <a:bodyPr wrap="square" rtlCol="0">
            <a:spAutoFit/>
          </a:bodyPr>
          <a:lstStyle/>
          <a:p>
            <a:pPr algn="ctr"/>
            <a:r>
              <a:rPr lang="pt-BR" sz="1400" b="1" dirty="0"/>
              <a:t>Tabela 5</a:t>
            </a:r>
          </a:p>
        </p:txBody>
      </p:sp>
      <p:graphicFrame>
        <p:nvGraphicFramePr>
          <p:cNvPr id="3" name="Tabela 2">
            <a:extLst>
              <a:ext uri="{FF2B5EF4-FFF2-40B4-BE49-F238E27FC236}">
                <a16:creationId xmlns:a16="http://schemas.microsoft.com/office/drawing/2014/main" id="{CEF56848-B238-9F2E-37A4-32DCC2B6A6BE}"/>
              </a:ext>
            </a:extLst>
          </p:cNvPr>
          <p:cNvGraphicFramePr>
            <a:graphicFrameLocks noGrp="1"/>
          </p:cNvGraphicFramePr>
          <p:nvPr>
            <p:extLst>
              <p:ext uri="{D42A27DB-BD31-4B8C-83A1-F6EECF244321}">
                <p14:modId xmlns:p14="http://schemas.microsoft.com/office/powerpoint/2010/main" val="3959401721"/>
              </p:ext>
            </p:extLst>
          </p:nvPr>
        </p:nvGraphicFramePr>
        <p:xfrm>
          <a:off x="338595" y="774076"/>
          <a:ext cx="10897442" cy="3108990"/>
        </p:xfrm>
        <a:graphic>
          <a:graphicData uri="http://schemas.openxmlformats.org/drawingml/2006/table">
            <a:tbl>
              <a:tblPr/>
              <a:tblGrid>
                <a:gridCol w="4020745">
                  <a:extLst>
                    <a:ext uri="{9D8B030D-6E8A-4147-A177-3AD203B41FA5}">
                      <a16:colId xmlns:a16="http://schemas.microsoft.com/office/drawing/2014/main" val="1148826822"/>
                    </a:ext>
                  </a:extLst>
                </a:gridCol>
                <a:gridCol w="2190355">
                  <a:extLst>
                    <a:ext uri="{9D8B030D-6E8A-4147-A177-3AD203B41FA5}">
                      <a16:colId xmlns:a16="http://schemas.microsoft.com/office/drawing/2014/main" val="3190546749"/>
                    </a:ext>
                  </a:extLst>
                </a:gridCol>
                <a:gridCol w="2105458">
                  <a:extLst>
                    <a:ext uri="{9D8B030D-6E8A-4147-A177-3AD203B41FA5}">
                      <a16:colId xmlns:a16="http://schemas.microsoft.com/office/drawing/2014/main" val="3493759603"/>
                    </a:ext>
                  </a:extLst>
                </a:gridCol>
                <a:gridCol w="2580884">
                  <a:extLst>
                    <a:ext uri="{9D8B030D-6E8A-4147-A177-3AD203B41FA5}">
                      <a16:colId xmlns:a16="http://schemas.microsoft.com/office/drawing/2014/main" val="497504494"/>
                    </a:ext>
                  </a:extLst>
                </a:gridCol>
              </a:tblGrid>
              <a:tr h="328510">
                <a:tc>
                  <a:txBody>
                    <a:bodyPr/>
                    <a:lstStyle/>
                    <a:p>
                      <a:pPr algn="ctr" fontAlgn="ctr"/>
                      <a:r>
                        <a:rPr lang="pt-BR" sz="1000" b="1" i="0" u="none" strike="noStrike">
                          <a:solidFill>
                            <a:srgbClr val="FFFFFF"/>
                          </a:solidFill>
                          <a:effectLst/>
                          <a:latin typeface="Calibri" panose="020F0502020204030204" pitchFamily="34" charset="0"/>
                        </a:rPr>
                        <a:t>Gestor de Recursos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Volume Aplicado x Volume sob Gestão (A/B)</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Volume com RPPS x Volume de Gestão  (C/B)</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427427484"/>
                  </a:ext>
                </a:extLst>
              </a:tr>
              <a:tr h="164255">
                <a:tc>
                  <a:txBody>
                    <a:bodyPr/>
                    <a:lstStyle/>
                    <a:p>
                      <a:pPr algn="l" fontAlgn="b"/>
                      <a:r>
                        <a:rPr lang="pt-BR" sz="1000" b="0" i="0" u="none" strike="noStrike">
                          <a:solidFill>
                            <a:srgbClr val="000000"/>
                          </a:solidFill>
                          <a:effectLst/>
                          <a:latin typeface="Calibri" panose="020F0502020204030204" pitchFamily="34" charset="0"/>
                        </a:rPr>
                        <a:t>BB DTVM (GRUPO BANCO DO BRASIL)</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27,94%</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0,02%</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5,42%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0942258"/>
                  </a:ext>
                </a:extLst>
              </a:tr>
              <a:tr h="164255">
                <a:tc>
                  <a:txBody>
                    <a:bodyPr/>
                    <a:lstStyle/>
                    <a:p>
                      <a:pPr algn="l" fontAlgn="b"/>
                      <a:r>
                        <a:rPr lang="pt-BR" sz="1000" b="0" i="0" u="none" strike="noStrike">
                          <a:solidFill>
                            <a:srgbClr val="000000"/>
                          </a:solidFill>
                          <a:effectLst/>
                          <a:latin typeface="Calibri" panose="020F0502020204030204" pitchFamily="34" charset="0"/>
                        </a:rPr>
                        <a:t>TESOURO NACIONAL </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39,25%</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33784597"/>
                  </a:ext>
                </a:extLst>
              </a:tr>
              <a:tr h="164255">
                <a:tc>
                  <a:txBody>
                    <a:bodyPr/>
                    <a:lstStyle/>
                    <a:p>
                      <a:pPr algn="l" fontAlgn="b"/>
                      <a:r>
                        <a:rPr lang="pt-BR" sz="1000" b="0" i="0" u="none" strike="noStrike">
                          <a:solidFill>
                            <a:srgbClr val="000000"/>
                          </a:solidFill>
                          <a:effectLst/>
                          <a:latin typeface="Calibri" panose="020F0502020204030204" pitchFamily="34" charset="0"/>
                        </a:rPr>
                        <a:t>CAIXA DISTRIBUIDORA DE TITULOS E VALORES MOBILIARIOS S.A</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14,83%</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0,03%</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13,99%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97154024"/>
                  </a:ext>
                </a:extLst>
              </a:tr>
              <a:tr h="164255">
                <a:tc>
                  <a:txBody>
                    <a:bodyPr/>
                    <a:lstStyle/>
                    <a:p>
                      <a:pPr algn="l" fontAlgn="b"/>
                      <a:r>
                        <a:rPr lang="pt-BR" sz="1000" b="0" i="0" u="none" strike="noStrike">
                          <a:solidFill>
                            <a:srgbClr val="000000"/>
                          </a:solidFill>
                          <a:effectLst/>
                          <a:latin typeface="Calibri" panose="020F0502020204030204" pitchFamily="34" charset="0"/>
                        </a:rPr>
                        <a:t>BTG PACTUAL ASSET MANAGEMENT</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4,08%</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0,01%</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1,14%</a:t>
                      </a:r>
                    </a:p>
                  </a:txBody>
                  <a:tcPr marL="0" marR="0" marT="0" marB="0" anchor="b">
                    <a:lnL>
                      <a:noFill/>
                    </a:lnL>
                    <a:lnR>
                      <a:noFill/>
                    </a:lnR>
                    <a:lnT>
                      <a:noFill/>
                    </a:lnT>
                    <a:lnB>
                      <a:noFill/>
                    </a:lnB>
                    <a:noFill/>
                  </a:tcPr>
                </a:tc>
                <a:extLst>
                  <a:ext uri="{0D108BD9-81ED-4DB2-BD59-A6C34878D82A}">
                    <a16:rowId xmlns:a16="http://schemas.microsoft.com/office/drawing/2014/main" val="548380071"/>
                  </a:ext>
                </a:extLst>
              </a:tr>
              <a:tr h="164255">
                <a:tc>
                  <a:txBody>
                    <a:bodyPr/>
                    <a:lstStyle/>
                    <a:p>
                      <a:pPr algn="l" fontAlgn="b"/>
                      <a:r>
                        <a:rPr lang="pt-BR" sz="1000" b="0" i="0" u="none" strike="noStrike">
                          <a:solidFill>
                            <a:srgbClr val="000000"/>
                          </a:solidFill>
                          <a:effectLst/>
                          <a:latin typeface="Calibri" panose="020F0502020204030204" pitchFamily="34" charset="0"/>
                        </a:rPr>
                        <a:t>BRAM - Bradesco Asset Management S.A. - DTVM</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2,46%</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2,05%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5739730"/>
                  </a:ext>
                </a:extLst>
              </a:tr>
              <a:tr h="164255">
                <a:tc>
                  <a:txBody>
                    <a:bodyPr/>
                    <a:lstStyle/>
                    <a:p>
                      <a:pPr algn="l" fontAlgn="b"/>
                      <a:r>
                        <a:rPr lang="pt-BR" sz="1000" b="0" i="0" u="none" strike="noStrike">
                          <a:solidFill>
                            <a:srgbClr val="000000"/>
                          </a:solidFill>
                          <a:effectLst/>
                          <a:latin typeface="Calibri" panose="020F0502020204030204" pitchFamily="34" charset="0"/>
                        </a:rPr>
                        <a:t> FINACAP INVESTIMENTOS LTDA </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1,37%</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1,11%</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26,56%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7072625"/>
                  </a:ext>
                </a:extLst>
              </a:tr>
              <a:tr h="164255">
                <a:tc>
                  <a:txBody>
                    <a:bodyPr/>
                    <a:lstStyle/>
                    <a:p>
                      <a:pPr algn="l" fontAlgn="b"/>
                      <a:r>
                        <a:rPr lang="pt-BR" sz="1000" b="0" i="0" u="none" strike="noStrike">
                          <a:solidFill>
                            <a:srgbClr val="000000"/>
                          </a:solidFill>
                          <a:effectLst/>
                          <a:latin typeface="Calibri" panose="020F0502020204030204" pitchFamily="34" charset="0"/>
                        </a:rPr>
                        <a:t> CONSTANCIA INVESTIMENTOS </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0,54%</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0,22%</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34,60%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29323690"/>
                  </a:ext>
                </a:extLst>
              </a:tr>
              <a:tr h="164255">
                <a:tc>
                  <a:txBody>
                    <a:bodyPr/>
                    <a:lstStyle/>
                    <a:p>
                      <a:pPr algn="l" fontAlgn="b"/>
                      <a:r>
                        <a:rPr lang="pt-BR" sz="1000" b="0" i="0" u="none" strike="noStrike">
                          <a:solidFill>
                            <a:srgbClr val="000000"/>
                          </a:solidFill>
                          <a:effectLst/>
                          <a:latin typeface="Calibri" panose="020F0502020204030204" pitchFamily="34" charset="0"/>
                        </a:rPr>
                        <a:t>AZ QUEST INVESTIMENTOS</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0,78%</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0,02%</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2,65%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40525534"/>
                  </a:ext>
                </a:extLst>
              </a:tr>
              <a:tr h="164255">
                <a:tc>
                  <a:txBody>
                    <a:bodyPr/>
                    <a:lstStyle/>
                    <a:p>
                      <a:pPr algn="l" fontAlgn="b"/>
                      <a:r>
                        <a:rPr lang="pt-BR" sz="1000" b="0" i="0" u="none" strike="noStrike">
                          <a:solidFill>
                            <a:srgbClr val="000000"/>
                          </a:solidFill>
                          <a:effectLst/>
                          <a:latin typeface="Calibri" panose="020F0502020204030204" pitchFamily="34" charset="0"/>
                        </a:rPr>
                        <a:t>SOMMA INVESTIMENTOS S.A</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1,08%</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0,08%</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1,15%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07878947"/>
                  </a:ext>
                </a:extLst>
              </a:tr>
              <a:tr h="164255">
                <a:tc>
                  <a:txBody>
                    <a:bodyPr/>
                    <a:lstStyle/>
                    <a:p>
                      <a:pPr algn="l" fontAlgn="b"/>
                      <a:r>
                        <a:rPr lang="pt-BR" sz="1000" b="0" i="0" u="none" strike="noStrike">
                          <a:solidFill>
                            <a:srgbClr val="000000"/>
                          </a:solidFill>
                          <a:effectLst/>
                          <a:latin typeface="Calibri" panose="020F0502020204030204" pitchFamily="34" charset="0"/>
                        </a:rPr>
                        <a:t>BANCO SANTANDER (BRASIL) S.A</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1,13%</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1,62%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300552693"/>
                  </a:ext>
                </a:extLst>
              </a:tr>
              <a:tr h="164255">
                <a:tc>
                  <a:txBody>
                    <a:bodyPr/>
                    <a:lstStyle/>
                    <a:p>
                      <a:pPr algn="l" fontAlgn="b"/>
                      <a:r>
                        <a:rPr lang="pt-BR" sz="1000" b="0" i="0" u="none" strike="noStrike">
                          <a:solidFill>
                            <a:srgbClr val="000000"/>
                          </a:solidFill>
                          <a:effectLst/>
                          <a:latin typeface="Calibri" panose="020F0502020204030204" pitchFamily="34" charset="0"/>
                        </a:rPr>
                        <a:t>ICATU VANGUARDA GESTÃO DE RECURSOS LTDA.</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0,15%</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0,74%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311679137"/>
                  </a:ext>
                </a:extLst>
              </a:tr>
              <a:tr h="164255">
                <a:tc>
                  <a:txBody>
                    <a:bodyPr/>
                    <a:lstStyle/>
                    <a:p>
                      <a:pPr algn="l" fontAlgn="b"/>
                      <a:r>
                        <a:rPr lang="pt-BR" sz="1000" b="0" i="0" u="none" strike="noStrike">
                          <a:solidFill>
                            <a:srgbClr val="000000"/>
                          </a:solidFill>
                          <a:effectLst/>
                          <a:latin typeface="Calibri" panose="020F0502020204030204" pitchFamily="34" charset="0"/>
                        </a:rPr>
                        <a:t>RIO BRAVO INVESTIMENTOS LTDA</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0,59%</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0,09%</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3,92%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97237682"/>
                  </a:ext>
                </a:extLst>
              </a:tr>
              <a:tr h="164255">
                <a:tc>
                  <a:txBody>
                    <a:bodyPr/>
                    <a:lstStyle/>
                    <a:p>
                      <a:pPr algn="l" fontAlgn="b"/>
                      <a:r>
                        <a:rPr lang="pt-BR" sz="1000" b="0" i="0" u="none" strike="noStrike">
                          <a:solidFill>
                            <a:srgbClr val="000000"/>
                          </a:solidFill>
                          <a:effectLst/>
                          <a:latin typeface="Calibri" panose="020F0502020204030204" pitchFamily="34" charset="0"/>
                        </a:rPr>
                        <a:t>XP ASSET MANAGEMENT</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2,64%</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0,01%</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41395097"/>
                  </a:ext>
                </a:extLst>
              </a:tr>
              <a:tr h="164255">
                <a:tc>
                  <a:txBody>
                    <a:bodyPr/>
                    <a:lstStyle/>
                    <a:p>
                      <a:pPr algn="l" fontAlgn="b"/>
                      <a:r>
                        <a:rPr lang="pt-BR" sz="1000" b="0" i="0" u="none" strike="noStrike">
                          <a:solidFill>
                            <a:srgbClr val="000000"/>
                          </a:solidFill>
                          <a:effectLst/>
                          <a:latin typeface="Calibri" panose="020F0502020204030204" pitchFamily="34" charset="0"/>
                        </a:rPr>
                        <a:t>BRPP GESTÃO DE P. EST. LTDA (GRUPO BRASIL PLURAL)</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0,15%</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0,74%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24117935"/>
                  </a:ext>
                </a:extLst>
              </a:tr>
              <a:tr h="164255">
                <a:tc>
                  <a:txBody>
                    <a:bodyPr/>
                    <a:lstStyle/>
                    <a:p>
                      <a:pPr algn="l" fontAlgn="b"/>
                      <a:r>
                        <a:rPr lang="pt-BR" sz="1000" b="0" i="0" u="none" strike="noStrike">
                          <a:solidFill>
                            <a:srgbClr val="000000"/>
                          </a:solidFill>
                          <a:effectLst/>
                          <a:latin typeface="Calibri" panose="020F0502020204030204" pitchFamily="34" charset="0"/>
                        </a:rPr>
                        <a:t>PRINCIPAL CLARITAS</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0,59%</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0,09%</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3,92%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755598714"/>
                  </a:ext>
                </a:extLst>
              </a:tr>
              <a:tr h="148611">
                <a:tc>
                  <a:txBody>
                    <a:bodyPr/>
                    <a:lstStyle/>
                    <a:p>
                      <a:pPr algn="l" fontAlgn="b"/>
                      <a:r>
                        <a:rPr lang="pt-BR" sz="1000" b="0" i="0" u="none" strike="noStrike">
                          <a:solidFill>
                            <a:srgbClr val="000000"/>
                          </a:solidFill>
                          <a:effectLst/>
                          <a:latin typeface="Calibri" panose="020F0502020204030204" pitchFamily="34" charset="0"/>
                        </a:rPr>
                        <a:t>GRAPHEN INVESTIMENTOS</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0,08%</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0,12%</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a:solidFill>
                            <a:srgbClr val="000000"/>
                          </a:solidFill>
                          <a:effectLst/>
                          <a:latin typeface="Arial" panose="020B0604020202020204" pitchFamily="34" charset="0"/>
                        </a:rPr>
                        <a:t>95,86%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31041199"/>
                  </a:ext>
                </a:extLst>
              </a:tr>
              <a:tr h="164255">
                <a:tc>
                  <a:txBody>
                    <a:bodyPr/>
                    <a:lstStyle/>
                    <a:p>
                      <a:pPr algn="l" fontAlgn="b"/>
                      <a:r>
                        <a:rPr lang="pt-BR" sz="1000" b="0" i="0" u="none" strike="noStrike">
                          <a:solidFill>
                            <a:srgbClr val="000000"/>
                          </a:solidFill>
                          <a:effectLst/>
                          <a:latin typeface="Calibri" panose="020F0502020204030204" pitchFamily="34" charset="0"/>
                        </a:rPr>
                        <a:t>TOTAL</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100,00%</a:t>
                      </a:r>
                    </a:p>
                  </a:txBody>
                  <a:tcPr marL="0" marR="0" marT="0" marB="0" anchor="b">
                    <a:lnL>
                      <a:noFill/>
                    </a:lnL>
                    <a:lnR>
                      <a:noFill/>
                    </a:lnR>
                    <a:lnT>
                      <a:noFill/>
                    </a:lnT>
                    <a:lnB>
                      <a:noFill/>
                    </a:lnB>
                    <a:noFill/>
                  </a:tcPr>
                </a:tc>
                <a:tc>
                  <a:txBody>
                    <a:bodyPr/>
                    <a:lstStyle/>
                    <a:p>
                      <a:pPr algn="ctr" fontAlgn="b"/>
                      <a:r>
                        <a:rPr lang="pt-BR" sz="10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000" b="0" i="0" u="none" strike="noStrike" dirty="0">
                          <a:solidFill>
                            <a:srgbClr val="000000"/>
                          </a:solidFill>
                          <a:effectLst/>
                          <a:latin typeface="Arial" panose="020B0604020202020204" pitchFamily="34" charset="0"/>
                        </a:rPr>
                        <a:t>0,00%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7769329"/>
                  </a:ext>
                </a:extLst>
              </a:tr>
            </a:tbl>
          </a:graphicData>
        </a:graphic>
      </p:graphicFrame>
      <p:graphicFrame>
        <p:nvGraphicFramePr>
          <p:cNvPr id="9" name="Tabela 8">
            <a:extLst>
              <a:ext uri="{FF2B5EF4-FFF2-40B4-BE49-F238E27FC236}">
                <a16:creationId xmlns:a16="http://schemas.microsoft.com/office/drawing/2014/main" id="{A8CF2E80-A7BD-7660-B2AC-466ABCE337B2}"/>
              </a:ext>
            </a:extLst>
          </p:cNvPr>
          <p:cNvGraphicFramePr>
            <a:graphicFrameLocks noGrp="1"/>
          </p:cNvGraphicFramePr>
          <p:nvPr>
            <p:extLst>
              <p:ext uri="{D42A27DB-BD31-4B8C-83A1-F6EECF244321}">
                <p14:modId xmlns:p14="http://schemas.microsoft.com/office/powerpoint/2010/main" val="2044760452"/>
              </p:ext>
            </p:extLst>
          </p:nvPr>
        </p:nvGraphicFramePr>
        <p:xfrm>
          <a:off x="338595" y="4643493"/>
          <a:ext cx="10897441" cy="2020824"/>
        </p:xfrm>
        <a:graphic>
          <a:graphicData uri="http://schemas.openxmlformats.org/drawingml/2006/table">
            <a:tbl>
              <a:tblPr/>
              <a:tblGrid>
                <a:gridCol w="4020745">
                  <a:extLst>
                    <a:ext uri="{9D8B030D-6E8A-4147-A177-3AD203B41FA5}">
                      <a16:colId xmlns:a16="http://schemas.microsoft.com/office/drawing/2014/main" val="677061147"/>
                    </a:ext>
                  </a:extLst>
                </a:gridCol>
                <a:gridCol w="2190355">
                  <a:extLst>
                    <a:ext uri="{9D8B030D-6E8A-4147-A177-3AD203B41FA5}">
                      <a16:colId xmlns:a16="http://schemas.microsoft.com/office/drawing/2014/main" val="2421586631"/>
                    </a:ext>
                  </a:extLst>
                </a:gridCol>
                <a:gridCol w="2105458">
                  <a:extLst>
                    <a:ext uri="{9D8B030D-6E8A-4147-A177-3AD203B41FA5}">
                      <a16:colId xmlns:a16="http://schemas.microsoft.com/office/drawing/2014/main" val="1810627982"/>
                    </a:ext>
                  </a:extLst>
                </a:gridCol>
                <a:gridCol w="2580883">
                  <a:extLst>
                    <a:ext uri="{9D8B030D-6E8A-4147-A177-3AD203B41FA5}">
                      <a16:colId xmlns:a16="http://schemas.microsoft.com/office/drawing/2014/main" val="2863692264"/>
                    </a:ext>
                  </a:extLst>
                </a:gridCol>
              </a:tblGrid>
              <a:tr h="336804">
                <a:tc>
                  <a:txBody>
                    <a:bodyPr/>
                    <a:lstStyle/>
                    <a:p>
                      <a:pPr algn="ctr" fontAlgn="ctr"/>
                      <a:r>
                        <a:rPr lang="pt-BR" sz="1000" b="1" i="0" u="none" strike="noStrike">
                          <a:solidFill>
                            <a:srgbClr val="FFFFFF"/>
                          </a:solidFill>
                          <a:effectLst/>
                          <a:latin typeface="Calibri" panose="020F0502020204030204" pitchFamily="34" charset="0"/>
                        </a:rPr>
                        <a:t>Administrador de Recursos</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Volume Aplicado x Volume sob Administração (A/B)</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Volume com RPPS x Volume de Administração  (C/B)</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094620587"/>
                  </a:ext>
                </a:extLst>
              </a:tr>
              <a:tr h="168402">
                <a:tc>
                  <a:txBody>
                    <a:bodyPr/>
                    <a:lstStyle/>
                    <a:p>
                      <a:pPr algn="l" fontAlgn="b"/>
                      <a:r>
                        <a:rPr lang="pt-BR" sz="1000" b="0" i="0" u="none" strike="noStrike">
                          <a:solidFill>
                            <a:srgbClr val="000000"/>
                          </a:solidFill>
                          <a:effectLst/>
                          <a:latin typeface="Calibri" panose="020F0502020204030204" pitchFamily="34" charset="0"/>
                        </a:rPr>
                        <a:t>BB DTVM (GRUPO BANCO DO BRASIL)</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27,94%</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5,40%</a:t>
                      </a:r>
                    </a:p>
                  </a:txBody>
                  <a:tcPr marL="0" marR="0" marT="0" marB="0" anchor="ctr">
                    <a:lnL>
                      <a:noFill/>
                    </a:lnL>
                    <a:lnR>
                      <a:noFill/>
                    </a:lnR>
                    <a:lnT>
                      <a:noFill/>
                    </a:lnT>
                    <a:lnB>
                      <a:noFill/>
                    </a:lnB>
                    <a:noFill/>
                  </a:tcPr>
                </a:tc>
                <a:extLst>
                  <a:ext uri="{0D108BD9-81ED-4DB2-BD59-A6C34878D82A}">
                    <a16:rowId xmlns:a16="http://schemas.microsoft.com/office/drawing/2014/main" val="4202687526"/>
                  </a:ext>
                </a:extLst>
              </a:tr>
              <a:tr h="168402">
                <a:tc>
                  <a:txBody>
                    <a:bodyPr/>
                    <a:lstStyle/>
                    <a:p>
                      <a:pPr algn="l" fontAlgn="b"/>
                      <a:r>
                        <a:rPr lang="pt-BR" sz="1000" b="0" i="0" u="none" strike="noStrike">
                          <a:solidFill>
                            <a:srgbClr val="000000"/>
                          </a:solidFill>
                          <a:effectLst/>
                          <a:latin typeface="Calibri" panose="020F0502020204030204" pitchFamily="34" charset="0"/>
                        </a:rPr>
                        <a:t>TESOURO NACIONAL </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39,25%</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Não Informado</a:t>
                      </a:r>
                    </a:p>
                  </a:txBody>
                  <a:tcPr marL="0" marR="0" marT="0" marB="0" anchor="ctr">
                    <a:lnL>
                      <a:noFill/>
                    </a:lnL>
                    <a:lnR>
                      <a:noFill/>
                    </a:lnR>
                    <a:lnT>
                      <a:noFill/>
                    </a:lnT>
                    <a:lnB>
                      <a:noFill/>
                    </a:lnB>
                    <a:noFill/>
                  </a:tcPr>
                </a:tc>
                <a:extLst>
                  <a:ext uri="{0D108BD9-81ED-4DB2-BD59-A6C34878D82A}">
                    <a16:rowId xmlns:a16="http://schemas.microsoft.com/office/drawing/2014/main" val="2760097550"/>
                  </a:ext>
                </a:extLst>
              </a:tr>
              <a:tr h="168402">
                <a:tc>
                  <a:txBody>
                    <a:bodyPr/>
                    <a:lstStyle/>
                    <a:p>
                      <a:pPr algn="l" fontAlgn="b"/>
                      <a:r>
                        <a:rPr lang="pt-BR" sz="1000" b="0" i="0" u="none" strike="noStrike">
                          <a:solidFill>
                            <a:srgbClr val="000000"/>
                          </a:solidFill>
                          <a:effectLst/>
                          <a:latin typeface="Calibri" panose="020F0502020204030204" pitchFamily="34" charset="0"/>
                        </a:rPr>
                        <a:t>CAIXA ECONOMICA FEDERAL</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14,83%</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12,18%</a:t>
                      </a:r>
                    </a:p>
                  </a:txBody>
                  <a:tcPr marL="0" marR="0" marT="0" marB="0" anchor="ctr">
                    <a:lnL>
                      <a:noFill/>
                    </a:lnL>
                    <a:lnR>
                      <a:noFill/>
                    </a:lnR>
                    <a:lnT>
                      <a:noFill/>
                    </a:lnT>
                    <a:lnB>
                      <a:noFill/>
                    </a:lnB>
                    <a:noFill/>
                  </a:tcPr>
                </a:tc>
                <a:extLst>
                  <a:ext uri="{0D108BD9-81ED-4DB2-BD59-A6C34878D82A}">
                    <a16:rowId xmlns:a16="http://schemas.microsoft.com/office/drawing/2014/main" val="2031872590"/>
                  </a:ext>
                </a:extLst>
              </a:tr>
              <a:tr h="168402">
                <a:tc>
                  <a:txBody>
                    <a:bodyPr/>
                    <a:lstStyle/>
                    <a:p>
                      <a:pPr algn="l" fontAlgn="b"/>
                      <a:r>
                        <a:rPr lang="pt-BR" sz="1000" b="0" i="0" u="none" strike="noStrike">
                          <a:solidFill>
                            <a:srgbClr val="000000"/>
                          </a:solidFill>
                          <a:effectLst/>
                          <a:latin typeface="Calibri" panose="020F0502020204030204" pitchFamily="34" charset="0"/>
                        </a:rPr>
                        <a:t>BEM DTVM LTDA</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8,19%</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2,06%</a:t>
                      </a:r>
                    </a:p>
                  </a:txBody>
                  <a:tcPr marL="0" marR="0" marT="0" marB="0" anchor="ctr">
                    <a:lnL>
                      <a:noFill/>
                    </a:lnL>
                    <a:lnR>
                      <a:noFill/>
                    </a:lnR>
                    <a:lnT>
                      <a:noFill/>
                    </a:lnT>
                    <a:lnB>
                      <a:noFill/>
                    </a:lnB>
                    <a:noFill/>
                  </a:tcPr>
                </a:tc>
                <a:extLst>
                  <a:ext uri="{0D108BD9-81ED-4DB2-BD59-A6C34878D82A}">
                    <a16:rowId xmlns:a16="http://schemas.microsoft.com/office/drawing/2014/main" val="780940791"/>
                  </a:ext>
                </a:extLst>
              </a:tr>
              <a:tr h="168402">
                <a:tc>
                  <a:txBody>
                    <a:bodyPr/>
                    <a:lstStyle/>
                    <a:p>
                      <a:pPr algn="l" fontAlgn="b"/>
                      <a:r>
                        <a:rPr lang="pt-BR" sz="1000" b="0" i="0" u="none" strike="noStrike">
                          <a:solidFill>
                            <a:srgbClr val="000000"/>
                          </a:solidFill>
                          <a:effectLst/>
                          <a:latin typeface="Calibri" panose="020F0502020204030204" pitchFamily="34" charset="0"/>
                        </a:rPr>
                        <a:t>BTG PACTUAL SERVIÇOS FINANCEIROS</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4,67%</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0,94%</a:t>
                      </a:r>
                    </a:p>
                  </a:txBody>
                  <a:tcPr marL="0" marR="0" marT="0" marB="0" anchor="ctr">
                    <a:lnL>
                      <a:noFill/>
                    </a:lnL>
                    <a:lnR>
                      <a:noFill/>
                    </a:lnR>
                    <a:lnT>
                      <a:noFill/>
                    </a:lnT>
                    <a:lnB>
                      <a:noFill/>
                    </a:lnB>
                    <a:noFill/>
                  </a:tcPr>
                </a:tc>
                <a:extLst>
                  <a:ext uri="{0D108BD9-81ED-4DB2-BD59-A6C34878D82A}">
                    <a16:rowId xmlns:a16="http://schemas.microsoft.com/office/drawing/2014/main" val="672927539"/>
                  </a:ext>
                </a:extLst>
              </a:tr>
              <a:tr h="168402">
                <a:tc>
                  <a:txBody>
                    <a:bodyPr/>
                    <a:lstStyle/>
                    <a:p>
                      <a:pPr algn="l" fontAlgn="b"/>
                      <a:r>
                        <a:rPr lang="pt-BR" sz="1000" b="0" i="0" u="none" strike="noStrike">
                          <a:solidFill>
                            <a:srgbClr val="000000"/>
                          </a:solidFill>
                          <a:effectLst/>
                          <a:latin typeface="Calibri" panose="020F0502020204030204" pitchFamily="34" charset="0"/>
                        </a:rPr>
                        <a:t>RJI CORRETORA DE VALORES</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0,10%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Não Informado</a:t>
                      </a:r>
                    </a:p>
                  </a:txBody>
                  <a:tcPr marL="0" marR="0" marT="0" marB="0" anchor="ctr">
                    <a:lnL>
                      <a:noFill/>
                    </a:lnL>
                    <a:lnR>
                      <a:noFill/>
                    </a:lnR>
                    <a:lnT>
                      <a:noFill/>
                    </a:lnT>
                    <a:lnB>
                      <a:noFill/>
                    </a:lnB>
                    <a:noFill/>
                  </a:tcPr>
                </a:tc>
                <a:extLst>
                  <a:ext uri="{0D108BD9-81ED-4DB2-BD59-A6C34878D82A}">
                    <a16:rowId xmlns:a16="http://schemas.microsoft.com/office/drawing/2014/main" val="1029678465"/>
                  </a:ext>
                </a:extLst>
              </a:tr>
              <a:tr h="168402">
                <a:tc>
                  <a:txBody>
                    <a:bodyPr/>
                    <a:lstStyle/>
                    <a:p>
                      <a:pPr algn="l" fontAlgn="b"/>
                      <a:r>
                        <a:rPr lang="pt-BR" sz="1000" b="0" i="0" u="none" strike="noStrike">
                          <a:solidFill>
                            <a:srgbClr val="000000"/>
                          </a:solidFill>
                          <a:effectLst/>
                          <a:latin typeface="Calibri" panose="020F0502020204030204" pitchFamily="34" charset="0"/>
                        </a:rPr>
                        <a:t>SANTANDER CACEIS (GRUPO SANTANDER)</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2,14%</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0,87%</a:t>
                      </a:r>
                    </a:p>
                  </a:txBody>
                  <a:tcPr marL="0" marR="0" marT="0" marB="0" anchor="ctr">
                    <a:lnL>
                      <a:noFill/>
                    </a:lnL>
                    <a:lnR>
                      <a:noFill/>
                    </a:lnR>
                    <a:lnT>
                      <a:noFill/>
                    </a:lnT>
                    <a:lnB>
                      <a:noFill/>
                    </a:lnB>
                    <a:noFill/>
                  </a:tcPr>
                </a:tc>
                <a:extLst>
                  <a:ext uri="{0D108BD9-81ED-4DB2-BD59-A6C34878D82A}">
                    <a16:rowId xmlns:a16="http://schemas.microsoft.com/office/drawing/2014/main" val="3640902406"/>
                  </a:ext>
                </a:extLst>
              </a:tr>
              <a:tr h="168402">
                <a:tc>
                  <a:txBody>
                    <a:bodyPr/>
                    <a:lstStyle/>
                    <a:p>
                      <a:pPr algn="l" fontAlgn="b"/>
                      <a:r>
                        <a:rPr lang="pt-BR" sz="1000" b="0" i="0" u="none" strike="noStrike">
                          <a:solidFill>
                            <a:srgbClr val="000000"/>
                          </a:solidFill>
                          <a:effectLst/>
                          <a:latin typeface="Calibri" panose="020F0502020204030204" pitchFamily="34" charset="0"/>
                        </a:rPr>
                        <a:t>BANCO SANTANDER (BRASIL) S.A</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0,87%</a:t>
                      </a:r>
                    </a:p>
                  </a:txBody>
                  <a:tcPr marL="0" marR="0" marT="0" marB="0" anchor="ctr">
                    <a:lnL>
                      <a:noFill/>
                    </a:lnL>
                    <a:lnR>
                      <a:noFill/>
                    </a:lnR>
                    <a:lnT>
                      <a:noFill/>
                    </a:lnT>
                    <a:lnB>
                      <a:noFill/>
                    </a:lnB>
                    <a:noFill/>
                  </a:tcPr>
                </a:tc>
                <a:extLst>
                  <a:ext uri="{0D108BD9-81ED-4DB2-BD59-A6C34878D82A}">
                    <a16:rowId xmlns:a16="http://schemas.microsoft.com/office/drawing/2014/main" val="1107469353"/>
                  </a:ext>
                </a:extLst>
              </a:tr>
              <a:tr h="168402">
                <a:tc>
                  <a:txBody>
                    <a:bodyPr/>
                    <a:lstStyle/>
                    <a:p>
                      <a:pPr algn="l" fontAlgn="b"/>
                      <a:r>
                        <a:rPr lang="pt-BR" sz="1000" b="0" i="0" u="none" strike="noStrike">
                          <a:solidFill>
                            <a:srgbClr val="000000"/>
                          </a:solidFill>
                          <a:effectLst/>
                          <a:latin typeface="Calibri" panose="020F0502020204030204" pitchFamily="34" charset="0"/>
                        </a:rPr>
                        <a:t>XP INVESTIMENTOS</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1,75%</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0,87%</a:t>
                      </a:r>
                    </a:p>
                  </a:txBody>
                  <a:tcPr marL="0" marR="0" marT="0" marB="0" anchor="ctr">
                    <a:lnL>
                      <a:noFill/>
                    </a:lnL>
                    <a:lnR>
                      <a:noFill/>
                    </a:lnR>
                    <a:lnT>
                      <a:noFill/>
                    </a:lnT>
                    <a:lnB>
                      <a:noFill/>
                    </a:lnB>
                    <a:noFill/>
                  </a:tcPr>
                </a:tc>
                <a:extLst>
                  <a:ext uri="{0D108BD9-81ED-4DB2-BD59-A6C34878D82A}">
                    <a16:rowId xmlns:a16="http://schemas.microsoft.com/office/drawing/2014/main" val="198114885"/>
                  </a:ext>
                </a:extLst>
              </a:tr>
              <a:tr h="168402">
                <a:tc>
                  <a:txBody>
                    <a:bodyPr/>
                    <a:lstStyle/>
                    <a:p>
                      <a:pPr algn="l" fontAlgn="b"/>
                      <a:r>
                        <a:rPr lang="pt-BR" sz="1000" b="0" i="0" u="none" strike="noStrike">
                          <a:solidFill>
                            <a:srgbClr val="000000"/>
                          </a:solidFill>
                          <a:effectLst/>
                          <a:latin typeface="Calibri" panose="020F0502020204030204" pitchFamily="34" charset="0"/>
                        </a:rPr>
                        <a:t>TOTAL</a:t>
                      </a:r>
                    </a:p>
                  </a:txBody>
                  <a:tcPr marL="0" marR="0" marT="0" marB="0" anchor="b">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100,00%</a:t>
                      </a:r>
                    </a:p>
                  </a:txBody>
                  <a:tcPr marL="0" marR="0" marT="0" marB="0" anchor="ctr">
                    <a:lnL>
                      <a:noFill/>
                    </a:lnL>
                    <a:lnR>
                      <a:noFill/>
                    </a:lnR>
                    <a:lnT>
                      <a:noFill/>
                    </a:lnT>
                    <a:lnB>
                      <a:noFill/>
                    </a:lnB>
                    <a:no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tc>
                  <a:txBody>
                    <a:bodyPr/>
                    <a:lstStyle/>
                    <a:p>
                      <a:pPr algn="ctr" fontAlgn="ctr"/>
                      <a:r>
                        <a:rPr lang="pt-BR" sz="1000" b="0" i="0" u="none" strike="noStrike" dirty="0">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extLst>
                  <a:ext uri="{0D108BD9-81ED-4DB2-BD59-A6C34878D82A}">
                    <a16:rowId xmlns:a16="http://schemas.microsoft.com/office/drawing/2014/main" val="3632309889"/>
                  </a:ext>
                </a:extLst>
              </a:tr>
            </a:tbl>
          </a:graphicData>
        </a:graphic>
      </p:graphicFrame>
    </p:spTree>
    <p:extLst>
      <p:ext uri="{BB962C8B-B14F-4D97-AF65-F5344CB8AC3E}">
        <p14:creationId xmlns:p14="http://schemas.microsoft.com/office/powerpoint/2010/main" val="106956970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B7833BA-0FF0-5A03-9942-31B8FBEB59B8}"/>
              </a:ext>
            </a:extLst>
          </p:cNvPr>
          <p:cNvSpPr/>
          <p:nvPr/>
        </p:nvSpPr>
        <p:spPr>
          <a:xfrm>
            <a:off x="152399" y="189894"/>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14</a:t>
            </a:r>
          </a:p>
        </p:txBody>
      </p:sp>
      <p:sp>
        <p:nvSpPr>
          <p:cNvPr id="4" name="CaixaDeTexto 3">
            <a:extLst>
              <a:ext uri="{FF2B5EF4-FFF2-40B4-BE49-F238E27FC236}">
                <a16:creationId xmlns:a16="http://schemas.microsoft.com/office/drawing/2014/main" id="{A5BAC594-CAC2-2B5F-DB1A-605B4E99A782}"/>
              </a:ext>
            </a:extLst>
          </p:cNvPr>
          <p:cNvSpPr txBox="1"/>
          <p:nvPr/>
        </p:nvSpPr>
        <p:spPr>
          <a:xfrm>
            <a:off x="748748" y="218127"/>
            <a:ext cx="4041913" cy="369332"/>
          </a:xfrm>
          <a:prstGeom prst="rect">
            <a:avLst/>
          </a:prstGeom>
          <a:noFill/>
        </p:spPr>
        <p:txBody>
          <a:bodyPr wrap="square" rtlCol="0">
            <a:spAutoFit/>
          </a:bodyPr>
          <a:lstStyle/>
          <a:p>
            <a:r>
              <a:rPr lang="pt-BR" b="1" u="sng" dirty="0">
                <a:solidFill>
                  <a:schemeClr val="accent1">
                    <a:lumMod val="75000"/>
                  </a:schemeClr>
                </a:solidFill>
              </a:rPr>
              <a:t>MOVIMENTAÇÕES DE RECURSOS</a:t>
            </a:r>
          </a:p>
        </p:txBody>
      </p:sp>
      <p:sp>
        <p:nvSpPr>
          <p:cNvPr id="5" name="CaixaDeTexto 4">
            <a:extLst>
              <a:ext uri="{FF2B5EF4-FFF2-40B4-BE49-F238E27FC236}">
                <a16:creationId xmlns:a16="http://schemas.microsoft.com/office/drawing/2014/main" id="{9BB58870-EBD1-37B1-61B1-CEDBDBE5A7A4}"/>
              </a:ext>
            </a:extLst>
          </p:cNvPr>
          <p:cNvSpPr txBox="1"/>
          <p:nvPr/>
        </p:nvSpPr>
        <p:spPr>
          <a:xfrm>
            <a:off x="397564" y="1036283"/>
            <a:ext cx="10919789" cy="923330"/>
          </a:xfrm>
          <a:prstGeom prst="rect">
            <a:avLst/>
          </a:prstGeom>
          <a:noFill/>
        </p:spPr>
        <p:txBody>
          <a:bodyPr wrap="square" rtlCol="0">
            <a:spAutoFit/>
          </a:bodyPr>
          <a:lstStyle/>
          <a:p>
            <a:pPr algn="just"/>
            <a:r>
              <a:rPr lang="pt-BR" dirty="0"/>
              <a:t> A </a:t>
            </a:r>
            <a:r>
              <a:rPr lang="pt-BR" b="1" dirty="0"/>
              <a:t>Tabela 6, </a:t>
            </a:r>
            <a:r>
              <a:rPr lang="pt-BR" dirty="0"/>
              <a:t>mostra a composição da carteira de investimentos, as movimentações ocorridas e os rendimentos de cada fundo de investimentos da carteira do fundo capitalizado, no mês de DEZEMBRO. Já a </a:t>
            </a:r>
            <a:r>
              <a:rPr lang="pt-BR" b="1" dirty="0"/>
              <a:t>Tabela 7</a:t>
            </a:r>
            <a:r>
              <a:rPr lang="pt-BR" dirty="0"/>
              <a:t>,</a:t>
            </a:r>
            <a:r>
              <a:rPr lang="pt-BR" b="1" dirty="0"/>
              <a:t> </a:t>
            </a:r>
            <a:r>
              <a:rPr lang="pt-BR" dirty="0"/>
              <a:t>mostra os mesmos valores para o fundo financeiro.</a:t>
            </a:r>
            <a:endParaRPr lang="pt-BR" b="1" dirty="0"/>
          </a:p>
        </p:txBody>
      </p:sp>
    </p:spTree>
    <p:extLst>
      <p:ext uri="{BB962C8B-B14F-4D97-AF65-F5344CB8AC3E}">
        <p14:creationId xmlns:p14="http://schemas.microsoft.com/office/powerpoint/2010/main" val="211757788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D4036513-C2F9-4033-89AE-026A8B0B73E9}"/>
              </a:ext>
            </a:extLst>
          </p:cNvPr>
          <p:cNvSpPr/>
          <p:nvPr/>
        </p:nvSpPr>
        <p:spPr>
          <a:xfrm>
            <a:off x="152399" y="24115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14.1</a:t>
            </a:r>
          </a:p>
        </p:txBody>
      </p:sp>
      <p:sp>
        <p:nvSpPr>
          <p:cNvPr id="10" name="CaixaDeTexto 9">
            <a:extLst>
              <a:ext uri="{FF2B5EF4-FFF2-40B4-BE49-F238E27FC236}">
                <a16:creationId xmlns:a16="http://schemas.microsoft.com/office/drawing/2014/main" id="{1707825C-E404-4205-8FB7-E71021D24A5F}"/>
              </a:ext>
            </a:extLst>
          </p:cNvPr>
          <p:cNvSpPr txBox="1"/>
          <p:nvPr/>
        </p:nvSpPr>
        <p:spPr>
          <a:xfrm>
            <a:off x="642729" y="269386"/>
            <a:ext cx="5958095"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CAPITALIZADO</a:t>
            </a:r>
          </a:p>
        </p:txBody>
      </p:sp>
      <p:sp>
        <p:nvSpPr>
          <p:cNvPr id="7" name="CaixaDeTexto 6">
            <a:extLst>
              <a:ext uri="{FF2B5EF4-FFF2-40B4-BE49-F238E27FC236}">
                <a16:creationId xmlns:a16="http://schemas.microsoft.com/office/drawing/2014/main" id="{ADE6DEE1-F724-4217-80CC-B861192A8477}"/>
              </a:ext>
            </a:extLst>
          </p:cNvPr>
          <p:cNvSpPr txBox="1"/>
          <p:nvPr/>
        </p:nvSpPr>
        <p:spPr>
          <a:xfrm>
            <a:off x="10599255" y="561819"/>
            <a:ext cx="1900030" cy="307777"/>
          </a:xfrm>
          <a:prstGeom prst="rect">
            <a:avLst/>
          </a:prstGeom>
          <a:noFill/>
        </p:spPr>
        <p:txBody>
          <a:bodyPr wrap="square" rtlCol="0">
            <a:spAutoFit/>
          </a:bodyPr>
          <a:lstStyle/>
          <a:p>
            <a:pPr algn="ctr"/>
            <a:r>
              <a:rPr lang="pt-BR" sz="1400" b="1" dirty="0"/>
              <a:t>Tabela 6</a:t>
            </a:r>
          </a:p>
        </p:txBody>
      </p:sp>
      <p:graphicFrame>
        <p:nvGraphicFramePr>
          <p:cNvPr id="3" name="Tabela 2">
            <a:extLst>
              <a:ext uri="{FF2B5EF4-FFF2-40B4-BE49-F238E27FC236}">
                <a16:creationId xmlns:a16="http://schemas.microsoft.com/office/drawing/2014/main" id="{F88CA432-148A-C2EC-6783-E6597EBEA144}"/>
              </a:ext>
            </a:extLst>
          </p:cNvPr>
          <p:cNvGraphicFramePr>
            <a:graphicFrameLocks noGrp="1"/>
          </p:cNvGraphicFramePr>
          <p:nvPr>
            <p:extLst>
              <p:ext uri="{D42A27DB-BD31-4B8C-83A1-F6EECF244321}">
                <p14:modId xmlns:p14="http://schemas.microsoft.com/office/powerpoint/2010/main" val="3179303240"/>
              </p:ext>
            </p:extLst>
          </p:nvPr>
        </p:nvGraphicFramePr>
        <p:xfrm>
          <a:off x="397564" y="991597"/>
          <a:ext cx="11402291" cy="5625250"/>
        </p:xfrm>
        <a:graphic>
          <a:graphicData uri="http://schemas.openxmlformats.org/drawingml/2006/table">
            <a:tbl>
              <a:tblPr/>
              <a:tblGrid>
                <a:gridCol w="3039243">
                  <a:extLst>
                    <a:ext uri="{9D8B030D-6E8A-4147-A177-3AD203B41FA5}">
                      <a16:colId xmlns:a16="http://schemas.microsoft.com/office/drawing/2014/main" val="1164431543"/>
                    </a:ext>
                  </a:extLst>
                </a:gridCol>
                <a:gridCol w="1655668">
                  <a:extLst>
                    <a:ext uri="{9D8B030D-6E8A-4147-A177-3AD203B41FA5}">
                      <a16:colId xmlns:a16="http://schemas.microsoft.com/office/drawing/2014/main" val="2435583824"/>
                    </a:ext>
                  </a:extLst>
                </a:gridCol>
                <a:gridCol w="1591495">
                  <a:extLst>
                    <a:ext uri="{9D8B030D-6E8A-4147-A177-3AD203B41FA5}">
                      <a16:colId xmlns:a16="http://schemas.microsoft.com/office/drawing/2014/main" val="1807781487"/>
                    </a:ext>
                  </a:extLst>
                </a:gridCol>
                <a:gridCol w="1950866">
                  <a:extLst>
                    <a:ext uri="{9D8B030D-6E8A-4147-A177-3AD203B41FA5}">
                      <a16:colId xmlns:a16="http://schemas.microsoft.com/office/drawing/2014/main" val="3273881436"/>
                    </a:ext>
                  </a:extLst>
                </a:gridCol>
                <a:gridCol w="1594061">
                  <a:extLst>
                    <a:ext uri="{9D8B030D-6E8A-4147-A177-3AD203B41FA5}">
                      <a16:colId xmlns:a16="http://schemas.microsoft.com/office/drawing/2014/main" val="1197484865"/>
                    </a:ext>
                  </a:extLst>
                </a:gridCol>
                <a:gridCol w="1570958">
                  <a:extLst>
                    <a:ext uri="{9D8B030D-6E8A-4147-A177-3AD203B41FA5}">
                      <a16:colId xmlns:a16="http://schemas.microsoft.com/office/drawing/2014/main" val="1715024035"/>
                    </a:ext>
                  </a:extLst>
                </a:gridCol>
              </a:tblGrid>
              <a:tr h="97940">
                <a:tc>
                  <a:txBody>
                    <a:bodyPr/>
                    <a:lstStyle/>
                    <a:p>
                      <a:pPr algn="ctr" fontAlgn="ctr"/>
                      <a:r>
                        <a:rPr lang="pt-BR" sz="9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900" b="1" i="0" u="none" strike="noStrike">
                          <a:solidFill>
                            <a:srgbClr val="FFFFFF"/>
                          </a:solidFill>
                          <a:effectLs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4122430415"/>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20450515 (20220802 6,230000%)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R$ 20.675.914,88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R$ 212.689,40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R$ 20.888.604,28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5398283"/>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20600815 (20220803 6,310000%)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R$ 23.936.056,82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R$ 247.735,87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R$ 24.183.792,68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86530583"/>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20600815 (20220811 5,941000%)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R$ 8.009.515,91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R$ 80.554,64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R$ 8.090.070,54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76059154"/>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20600815 (20220205 6,535%)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R$ 22.786.682,69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R$ 239.895,88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R$ 23.026.578,58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08819503"/>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20550515 (20220830 5,972000%)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R$ 4.348.553,68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R$ 43.842,37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R$ 4.392.396,05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32053258"/>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20550515  (20221114 6,12%)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R$ 12.886.933,98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R$ 131.429,67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R$ 13.018.363,65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21974268"/>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20500815 (20221114 6,12%)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R$ 18.454.006,04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R$ 188.215,10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R$ 18.642.221,13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47851140"/>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20450515 (20221124 6,28%)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R$ 8.515.355,99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R$ 87.935,42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R$ 8.603.291,40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2844484"/>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20500815 (20221124 6,28%)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R$ 7.388.254,91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R$ 76.290,89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R$ 7.464.545,79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52783252"/>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20400815 (20221124 6,21%)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R$ 17.645.024,39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R$ 181.228,09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R$ 17.826.252,48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31688143"/>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20450515 (2022122022 6,365%)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R$ 5.807.406,32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R$ 60.363,47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R$ 5.867.769,79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62093900"/>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20500815 (20221216 6,34%)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R$ 4.930.829,25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R$ 51.146,86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R$ 4.981.976,12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90856801"/>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20350515  (20221216 6,36%)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R$ 6.909.913,41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R$ 71.794,82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R$ 6.981.708,23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49794044"/>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20550515 (20221216 6,34%)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R$ 4.929.492,01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R$ 51.133,71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R$ 4.980.625,72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8446318"/>
                  </a:ext>
                </a:extLst>
              </a:tr>
              <a:tr h="97940">
                <a:tc>
                  <a:txBody>
                    <a:bodyPr/>
                    <a:lstStyle/>
                    <a:p>
                      <a:pPr algn="l" fontAlgn="ctr"/>
                      <a:r>
                        <a:rPr lang="pt-BR" sz="900" b="0" i="0" u="none" strike="noStrike">
                          <a:solidFill>
                            <a:srgbClr val="000000"/>
                          </a:solidFill>
                          <a:effectLst/>
                          <a:latin typeface="Calibri" panose="020F0502020204030204" pitchFamily="34" charset="0"/>
                        </a:rPr>
                        <a:t>NTN-B 760199 20400815 (20221216 6,3%)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R$ 11.945.504,57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R$ 123.537,89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R$ 12.069.042,46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40817039"/>
                  </a:ext>
                </a:extLst>
              </a:tr>
              <a:tr h="97940">
                <a:tc>
                  <a:txBody>
                    <a:bodyPr/>
                    <a:lstStyle/>
                    <a:p>
                      <a:pPr algn="l" fontAlgn="ctr"/>
                      <a:r>
                        <a:rPr lang="pt-BR" sz="900" b="0" i="0" u="none" strike="noStrike">
                          <a:solidFill>
                            <a:srgbClr val="000000"/>
                          </a:solidFill>
                          <a:effectLst/>
                          <a:latin typeface="Calibri" panose="020F0502020204030204" pitchFamily="34" charset="0"/>
                        </a:rPr>
                        <a:t>NTN-B 46163704 20600815 (20231024 6,02%)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R$ 4.765.745,42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R$ 48.227,52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R$ 4.813.972,94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93022661"/>
                  </a:ext>
                </a:extLst>
              </a:tr>
              <a:tr h="97940">
                <a:tc>
                  <a:txBody>
                    <a:bodyPr/>
                    <a:lstStyle/>
                    <a:p>
                      <a:pPr algn="l" fontAlgn="ctr"/>
                      <a:r>
                        <a:rPr lang="pt-BR" sz="900" b="0" i="0" u="none" strike="noStrike">
                          <a:solidFill>
                            <a:srgbClr val="000000"/>
                          </a:solidFill>
                          <a:effectLst/>
                          <a:latin typeface="Calibri" panose="020F0502020204030204" pitchFamily="34" charset="0"/>
                        </a:rPr>
                        <a:t>NTN-B 20550515 (20231024 6,02%)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R$ 7.715.195,76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R$ 78.076,81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R$ 7.793.272,57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10805210"/>
                  </a:ext>
                </a:extLst>
              </a:tr>
              <a:tr h="107268">
                <a:tc>
                  <a:txBody>
                    <a:bodyPr/>
                    <a:lstStyle/>
                    <a:p>
                      <a:pPr algn="l" fontAlgn="ctr"/>
                      <a:r>
                        <a:rPr lang="pt-BR" sz="900" b="0" i="0" u="none" strike="noStrike">
                          <a:solidFill>
                            <a:srgbClr val="000000"/>
                          </a:solidFill>
                          <a:effectLst/>
                          <a:latin typeface="Calibri" panose="020F0502020204030204" pitchFamily="34" charset="0"/>
                        </a:rPr>
                        <a:t>NTN-B 20500815  (20231024 6,2%)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R$ 10.592.553,41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R$ 107.194,13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R$ 10.699.747,54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64154818"/>
                  </a:ext>
                </a:extLst>
              </a:tr>
              <a:tr h="107268">
                <a:tc>
                  <a:txBody>
                    <a:bodyPr/>
                    <a:lstStyle/>
                    <a:p>
                      <a:pPr algn="l" fontAlgn="ctr"/>
                      <a:r>
                        <a:rPr lang="pt-BR" sz="900" b="0" i="0" u="none" strike="noStrike">
                          <a:solidFill>
                            <a:srgbClr val="000000"/>
                          </a:solidFill>
                          <a:effectLst/>
                          <a:latin typeface="Calibri" panose="020F0502020204030204" pitchFamily="34" charset="0"/>
                        </a:rPr>
                        <a:t>NTN-B 20450515 (20240412 6,03%)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R$ 15.073.673,77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R$ 152.658,40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R$ 15.226.332,17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62319233"/>
                  </a:ext>
                </a:extLst>
              </a:tr>
              <a:tr h="107268">
                <a:tc>
                  <a:txBody>
                    <a:bodyPr/>
                    <a:lstStyle/>
                    <a:p>
                      <a:pPr algn="l" fontAlgn="ctr"/>
                      <a:r>
                        <a:rPr lang="pt-BR" sz="900" b="0" i="0" u="none" strike="noStrike">
                          <a:solidFill>
                            <a:srgbClr val="000000"/>
                          </a:solidFill>
                          <a:effectLst/>
                          <a:latin typeface="Calibri" panose="020F0502020204030204" pitchFamily="34" charset="0"/>
                        </a:rPr>
                        <a:t>NTN-B 20600815 (20240412 6,04%)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R$ 6.207.803,72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R$ 62.924,80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R$ 6.270.728,53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29780266"/>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20350515 (20240508 6,200000%)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R$ 4.989.972,79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R$ 51.213,92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R$ 5.041.186,70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24823624"/>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20400815 (20240508 6,159000%)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R$ 10.278.227,08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R$ 105.147,69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R$ 10.383.374,77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85615798"/>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20500815 (20240703 6,562000%)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R$ 10.107.854,62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R$ 106.631,85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R$ 10.214.486,47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07654621"/>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20450515 (20240703 6,572000%)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R$ 10.106.456,42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R$ 106.695,40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R$ 10.213.151,81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10811305"/>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20400815 (20240703 6,521000%)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R$ 10.108.288,11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R$ 106.306,25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R$ 10.214.594,36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68882790"/>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20290515 (20241101 6,923%)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R$ 6.363.635,66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R$ 68.946,26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R$ 6.432.581,92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47066288"/>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20350515 (20241101 6,804%)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R$ 6.845.828,44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R$ 73.521,50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R$ 6.919.349,94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92786142"/>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20330515 (20241101 6,84%)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R$ 6.847.647,37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R$ 73.736,73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R$ 6.921.384,10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36505251"/>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20260815 (20241104 7,043%)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R$ 10.082.368,27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R$ 110.185,70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R$ 10.192.553,97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0141001"/>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20400815 (20241119 6,712%)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R$ 10.032.267,90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R$ 107.021,99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R$ 10.139.289,88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8639393"/>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20270515 (20241119 7,0715%)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R$ 10.031.531,24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R$ 109.858,17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R$ 10.141.389,41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90192660"/>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20550515 (20241119 6,722%)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R$ 10.029.243,66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R$ 107.064,87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R$ 10.136.308,53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21162563"/>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20300815 (20241129 7,145%)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R$ 9.996.372,64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R$ 110.049,32</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R$ 10.106.421,96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48859447"/>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20260815 (20241216 8,15%)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R$ 4.003.810,13</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R$ 23.298,76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R$ 4.027.108,89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15298892"/>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20270515 (20241216 8,05%)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R$ 4.000.928,34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R$ 23.135,29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R$ 4.024.063,63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64123382"/>
                  </a:ext>
                </a:extLst>
              </a:tr>
              <a:tr h="107268">
                <a:tc>
                  <a:txBody>
                    <a:bodyPr/>
                    <a:lstStyle/>
                    <a:p>
                      <a:pPr algn="l" fontAlgn="ctr"/>
                      <a:r>
                        <a:rPr lang="pt-BR" sz="900" b="0" i="0" u="none" strike="noStrike">
                          <a:solidFill>
                            <a:srgbClr val="000000"/>
                          </a:solidFill>
                          <a:effectLst/>
                          <a:latin typeface="Calibri" panose="020F0502020204030204" pitchFamily="34" charset="0"/>
                        </a:rPr>
                        <a:t>NTN-B 760199 20280815 (20241129 7,855%)</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R$ 4.001.216,46</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R$ 22.848,59</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R$ 4.024.065,05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86763992"/>
                  </a:ext>
                </a:extLst>
              </a:tr>
              <a:tr h="359114">
                <a:tc>
                  <a:txBody>
                    <a:bodyPr/>
                    <a:lstStyle/>
                    <a:p>
                      <a:pPr algn="l" fontAlgn="ctr"/>
                      <a:r>
                        <a:rPr lang="pt-BR" sz="900" b="0" i="0" u="none" strike="noStrike">
                          <a:solidFill>
                            <a:srgbClr val="000000"/>
                          </a:solidFill>
                          <a:effectLst/>
                          <a:latin typeface="Calibri" panose="020F0502020204030204" pitchFamily="34" charset="0"/>
                        </a:rPr>
                        <a:t>XP MACRO JUROS ATIVO FUNDO DE INVESTIMENTO EM COTAS DE FUNDOS DE INVESTIMENTO RENDA FIXA LONGO PRAZO</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R$ 7.919.350,78</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R$ 125.917,37</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R$ 8.045.268,14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97734041"/>
                  </a:ext>
                </a:extLst>
              </a:tr>
              <a:tr h="191216">
                <a:tc>
                  <a:txBody>
                    <a:bodyPr/>
                    <a:lstStyle/>
                    <a:p>
                      <a:pPr algn="l" fontAlgn="ctr"/>
                      <a:r>
                        <a:rPr lang="pt-BR" sz="900" b="0" i="0" u="none" strike="noStrike">
                          <a:solidFill>
                            <a:srgbClr val="000000"/>
                          </a:solidFill>
                          <a:effectLst/>
                          <a:latin typeface="Calibri" panose="020F0502020204030204" pitchFamily="34" charset="0"/>
                        </a:rPr>
                        <a:t>TREND PÓS-FIXADO FIC RENDA FIXA SIMPLES</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R$ 15.711.243,71</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a:solidFill>
                            <a:srgbClr val="000000"/>
                          </a:solidFill>
                          <a:effectLst/>
                          <a:latin typeface="Calibri" panose="020F0502020204030204" pitchFamily="34" charset="0"/>
                        </a:rPr>
                        <a:t>R$ 132.682,04</a:t>
                      </a:r>
                    </a:p>
                  </a:txBody>
                  <a:tcPr marL="0" marR="0" marT="0" marB="0" anchor="ctr">
                    <a:lnL>
                      <a:noFill/>
                    </a:lnL>
                    <a:lnR>
                      <a:noFill/>
                    </a:lnR>
                    <a:lnT>
                      <a:noFill/>
                    </a:lnT>
                    <a:lnB>
                      <a:noFill/>
                    </a:lnB>
                    <a:solidFill>
                      <a:srgbClr val="FFFFFF"/>
                    </a:solidFill>
                  </a:tcPr>
                </a:tc>
                <a:tc>
                  <a:txBody>
                    <a:bodyPr/>
                    <a:lstStyle/>
                    <a:p>
                      <a:pPr algn="ctr" fontAlgn="ctr"/>
                      <a:r>
                        <a:rPr lang="pt-BR" sz="900" b="0" i="0" u="none" strike="noStrike" dirty="0">
                          <a:solidFill>
                            <a:srgbClr val="000000"/>
                          </a:solidFill>
                          <a:effectLst/>
                          <a:latin typeface="Calibri" panose="020F0502020204030204" pitchFamily="34" charset="0"/>
                        </a:rPr>
                        <a:t>R$ 15.843.925,75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50038183"/>
                  </a:ext>
                </a:extLst>
              </a:tr>
            </a:tbl>
          </a:graphicData>
        </a:graphic>
      </p:graphicFrame>
    </p:spTree>
    <p:extLst>
      <p:ext uri="{BB962C8B-B14F-4D97-AF65-F5344CB8AC3E}">
        <p14:creationId xmlns:p14="http://schemas.microsoft.com/office/powerpoint/2010/main" val="185300023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51F1C5CB-E6DC-4E25-8EFF-F9F5865FB230}"/>
              </a:ext>
            </a:extLst>
          </p:cNvPr>
          <p:cNvSpPr/>
          <p:nvPr/>
        </p:nvSpPr>
        <p:spPr>
          <a:xfrm>
            <a:off x="152399" y="21464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14.2</a:t>
            </a:r>
          </a:p>
        </p:txBody>
      </p:sp>
      <p:sp>
        <p:nvSpPr>
          <p:cNvPr id="6" name="CaixaDeTexto 5">
            <a:extLst>
              <a:ext uri="{FF2B5EF4-FFF2-40B4-BE49-F238E27FC236}">
                <a16:creationId xmlns:a16="http://schemas.microsoft.com/office/drawing/2014/main" id="{523DF24F-B091-480E-90F9-C60C6D731F3B}"/>
              </a:ext>
            </a:extLst>
          </p:cNvPr>
          <p:cNvSpPr txBox="1"/>
          <p:nvPr/>
        </p:nvSpPr>
        <p:spPr>
          <a:xfrm>
            <a:off x="748748" y="242881"/>
            <a:ext cx="6185452"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CAPITALIZADO</a:t>
            </a:r>
          </a:p>
        </p:txBody>
      </p:sp>
      <p:sp>
        <p:nvSpPr>
          <p:cNvPr id="7" name="CaixaDeTexto 6">
            <a:extLst>
              <a:ext uri="{FF2B5EF4-FFF2-40B4-BE49-F238E27FC236}">
                <a16:creationId xmlns:a16="http://schemas.microsoft.com/office/drawing/2014/main" id="{E8187AD9-1678-4DDC-B8FE-4CCDBE19C769}"/>
              </a:ext>
            </a:extLst>
          </p:cNvPr>
          <p:cNvSpPr txBox="1"/>
          <p:nvPr/>
        </p:nvSpPr>
        <p:spPr>
          <a:xfrm>
            <a:off x="10493237" y="214648"/>
            <a:ext cx="1900030" cy="307777"/>
          </a:xfrm>
          <a:prstGeom prst="rect">
            <a:avLst/>
          </a:prstGeom>
          <a:noFill/>
        </p:spPr>
        <p:txBody>
          <a:bodyPr wrap="square" rtlCol="0">
            <a:spAutoFit/>
          </a:bodyPr>
          <a:lstStyle/>
          <a:p>
            <a:pPr algn="ctr"/>
            <a:r>
              <a:rPr lang="pt-BR" sz="1400" b="1" dirty="0"/>
              <a:t>Tabela 6</a:t>
            </a:r>
          </a:p>
        </p:txBody>
      </p:sp>
      <p:graphicFrame>
        <p:nvGraphicFramePr>
          <p:cNvPr id="2" name="Tabela 1">
            <a:extLst>
              <a:ext uri="{FF2B5EF4-FFF2-40B4-BE49-F238E27FC236}">
                <a16:creationId xmlns:a16="http://schemas.microsoft.com/office/drawing/2014/main" id="{5B7FC1B9-6876-5332-6B39-34AC946CE965}"/>
              </a:ext>
            </a:extLst>
          </p:cNvPr>
          <p:cNvGraphicFramePr>
            <a:graphicFrameLocks noGrp="1"/>
          </p:cNvGraphicFramePr>
          <p:nvPr>
            <p:extLst>
              <p:ext uri="{D42A27DB-BD31-4B8C-83A1-F6EECF244321}">
                <p14:modId xmlns:p14="http://schemas.microsoft.com/office/powerpoint/2010/main" val="3411706183"/>
              </p:ext>
            </p:extLst>
          </p:nvPr>
        </p:nvGraphicFramePr>
        <p:xfrm>
          <a:off x="397564" y="775952"/>
          <a:ext cx="11194472" cy="5867400"/>
        </p:xfrm>
        <a:graphic>
          <a:graphicData uri="http://schemas.openxmlformats.org/drawingml/2006/table">
            <a:tbl>
              <a:tblPr/>
              <a:tblGrid>
                <a:gridCol w="2983848">
                  <a:extLst>
                    <a:ext uri="{9D8B030D-6E8A-4147-A177-3AD203B41FA5}">
                      <a16:colId xmlns:a16="http://schemas.microsoft.com/office/drawing/2014/main" val="465419246"/>
                    </a:ext>
                  </a:extLst>
                </a:gridCol>
                <a:gridCol w="1625491">
                  <a:extLst>
                    <a:ext uri="{9D8B030D-6E8A-4147-A177-3AD203B41FA5}">
                      <a16:colId xmlns:a16="http://schemas.microsoft.com/office/drawing/2014/main" val="450416384"/>
                    </a:ext>
                  </a:extLst>
                </a:gridCol>
                <a:gridCol w="1562489">
                  <a:extLst>
                    <a:ext uri="{9D8B030D-6E8A-4147-A177-3AD203B41FA5}">
                      <a16:colId xmlns:a16="http://schemas.microsoft.com/office/drawing/2014/main" val="1492821682"/>
                    </a:ext>
                  </a:extLst>
                </a:gridCol>
                <a:gridCol w="1915308">
                  <a:extLst>
                    <a:ext uri="{9D8B030D-6E8A-4147-A177-3AD203B41FA5}">
                      <a16:colId xmlns:a16="http://schemas.microsoft.com/office/drawing/2014/main" val="1421439735"/>
                    </a:ext>
                  </a:extLst>
                </a:gridCol>
                <a:gridCol w="1565008">
                  <a:extLst>
                    <a:ext uri="{9D8B030D-6E8A-4147-A177-3AD203B41FA5}">
                      <a16:colId xmlns:a16="http://schemas.microsoft.com/office/drawing/2014/main" val="3882109697"/>
                    </a:ext>
                  </a:extLst>
                </a:gridCol>
                <a:gridCol w="1542328">
                  <a:extLst>
                    <a:ext uri="{9D8B030D-6E8A-4147-A177-3AD203B41FA5}">
                      <a16:colId xmlns:a16="http://schemas.microsoft.com/office/drawing/2014/main" val="2820622271"/>
                    </a:ext>
                  </a:extLst>
                </a:gridCol>
              </a:tblGrid>
              <a:tr h="127981">
                <a:tc>
                  <a:txBody>
                    <a:bodyPr/>
                    <a:lstStyle/>
                    <a:p>
                      <a:pPr algn="ctr" fontAlgn="ctr"/>
                      <a:r>
                        <a:rPr lang="pt-BR" sz="11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468147535"/>
                  </a:ext>
                </a:extLst>
              </a:tr>
              <a:tr h="255961">
                <a:tc>
                  <a:txBody>
                    <a:bodyPr/>
                    <a:lstStyle/>
                    <a:p>
                      <a:pPr algn="l" fontAlgn="ctr"/>
                      <a:r>
                        <a:rPr lang="pt-BR" sz="1100" b="0" i="0" u="none" strike="noStrike">
                          <a:solidFill>
                            <a:srgbClr val="000000"/>
                          </a:solidFill>
                          <a:effectLst/>
                          <a:latin typeface="Calibri" panose="020F0502020204030204" pitchFamily="34" charset="0"/>
                        </a:rPr>
                        <a:t>BB PREVIDENCIÁRIO RENDA FIXA IRF-M1 TÍTULOS PÚBLICOS FUNDO DE INVESTIMENTO EM COTAS DE FI</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R$ 4.408.796,87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R$ 29.792,95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R$ 4.438.589,82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58345430"/>
                  </a:ext>
                </a:extLst>
              </a:tr>
              <a:tr h="127981">
                <a:tc>
                  <a:txBody>
                    <a:bodyPr/>
                    <a:lstStyle/>
                    <a:p>
                      <a:pPr algn="l" fontAlgn="ctr"/>
                      <a:r>
                        <a:rPr lang="pt-BR" sz="1100" b="0" i="0" u="none" strike="noStrike">
                          <a:solidFill>
                            <a:srgbClr val="000000"/>
                          </a:solidFill>
                          <a:effectLst/>
                          <a:latin typeface="Calibri" panose="020F0502020204030204" pitchFamily="34" charset="0"/>
                        </a:rPr>
                        <a:t>BNB SOBERANO FIF</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R$ 10.004.236,81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R$ 84.203,35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R$ 10.088.440,16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07174025"/>
                  </a:ext>
                </a:extLst>
              </a:tr>
              <a:tr h="255961">
                <a:tc>
                  <a:txBody>
                    <a:bodyPr/>
                    <a:lstStyle/>
                    <a:p>
                      <a:pPr algn="l" fontAlgn="ctr"/>
                      <a:r>
                        <a:rPr lang="pt-BR" sz="1100" b="0" i="0" u="none" strike="noStrike">
                          <a:solidFill>
                            <a:srgbClr val="000000"/>
                          </a:solidFill>
                          <a:effectLst/>
                          <a:latin typeface="Calibri" panose="020F0502020204030204" pitchFamily="34" charset="0"/>
                        </a:rPr>
                        <a:t>BB PERFIL FIC RENDA FIXA REFERENCIADO DI PREVIDENCIÁRIO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R$ 72.284.349,23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-R$ 3.745.240,78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R$ 563.384,52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R$ 69.102.492,97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1248032"/>
                  </a:ext>
                </a:extLst>
              </a:tr>
              <a:tr h="255961">
                <a:tc>
                  <a:txBody>
                    <a:bodyPr/>
                    <a:lstStyle/>
                    <a:p>
                      <a:pPr algn="l" fontAlgn="ctr"/>
                      <a:r>
                        <a:rPr lang="pt-BR" sz="1100" b="0" i="0" u="none" strike="noStrike">
                          <a:solidFill>
                            <a:srgbClr val="000000"/>
                          </a:solidFill>
                          <a:effectLst/>
                          <a:latin typeface="Calibri" panose="020F0502020204030204" pitchFamily="34" charset="0"/>
                        </a:rPr>
                        <a:t>BB PREVIDENCIÁRIO RENDA FIXA IDKA2 TÍTULOS PÚBLICOS FUNDO DE INVESTIMENTO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R$ 84.591.672,63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-R$ 127.813,22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R$ 84.463.859,41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37640780"/>
                  </a:ext>
                </a:extLst>
              </a:tr>
              <a:tr h="383942">
                <a:tc>
                  <a:txBody>
                    <a:bodyPr/>
                    <a:lstStyle/>
                    <a:p>
                      <a:pPr algn="l" fontAlgn="ctr"/>
                      <a:r>
                        <a:rPr lang="pt-BR" sz="1100" b="0" i="0" u="none" strike="noStrike">
                          <a:solidFill>
                            <a:srgbClr val="000000"/>
                          </a:solidFill>
                          <a:effectLst/>
                          <a:latin typeface="Calibri" panose="020F0502020204030204" pitchFamily="34" charset="0"/>
                        </a:rPr>
                        <a:t>BB PREVIDENCIÁRIO RENDA FIXA FLUXO FUNDO DE INVESTIMENTO EM COTAS DE FUNDOS DE INVESTIMENTO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R$ 251,52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R$ 13.035.022,22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-R$ 8.986.799,40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R$ 15.791,05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R$ 4.064.265,39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01806980"/>
                  </a:ext>
                </a:extLst>
              </a:tr>
              <a:tr h="255961">
                <a:tc>
                  <a:txBody>
                    <a:bodyPr/>
                    <a:lstStyle/>
                    <a:p>
                      <a:pPr algn="l" fontAlgn="ctr"/>
                      <a:r>
                        <a:rPr lang="pt-BR" sz="1100" b="0" i="0" u="none" strike="noStrike">
                          <a:solidFill>
                            <a:srgbClr val="000000"/>
                          </a:solidFill>
                          <a:effectLst/>
                          <a:latin typeface="Calibri" panose="020F0502020204030204" pitchFamily="34" charset="0"/>
                        </a:rPr>
                        <a:t>BB PREVIDENCIÁRIO RENDA FIXA IMA-B TÍTULOS PÚBLICOS FUNDO DE INVESTIMENTO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R$ 39.582.530,84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-R$ 1.036.685,27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R$ 38.545.845,57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75082001"/>
                  </a:ext>
                </a:extLst>
              </a:tr>
              <a:tr h="255961">
                <a:tc>
                  <a:txBody>
                    <a:bodyPr/>
                    <a:lstStyle/>
                    <a:p>
                      <a:pPr algn="l" fontAlgn="ctr"/>
                      <a:r>
                        <a:rPr lang="pt-BR" sz="1100" b="0" i="0" u="none" strike="noStrike">
                          <a:solidFill>
                            <a:srgbClr val="000000"/>
                          </a:solidFill>
                          <a:effectLst/>
                          <a:latin typeface="Calibri" panose="020F0502020204030204" pitchFamily="34" charset="0"/>
                        </a:rPr>
                        <a:t>BB PREVIDENCIÁRIO RENDA FIXA IMA-B 5 LONGO PRAZO FUNDO DE INVESTIMENTO EM COTAS DE FI</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R$ 52.240.628,92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-R$ 146.578,75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R$ 52.094.050,17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62501691"/>
                  </a:ext>
                </a:extLst>
              </a:tr>
              <a:tr h="255961">
                <a:tc>
                  <a:txBody>
                    <a:bodyPr/>
                    <a:lstStyle/>
                    <a:p>
                      <a:pPr algn="l" fontAlgn="ctr"/>
                      <a:r>
                        <a:rPr lang="pt-BR" sz="1100" b="0" i="0" u="none" strike="noStrike">
                          <a:solidFill>
                            <a:srgbClr val="000000"/>
                          </a:solidFill>
                          <a:effectLst/>
                          <a:latin typeface="Calibri" panose="020F0502020204030204" pitchFamily="34" charset="0"/>
                        </a:rPr>
                        <a:t>SOMMA TORINO FI RENDA FIXA CRED PRIV LONGO PRAZO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R$ 9.689.380,47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R$ 36.089,00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R$ 9.725.469,46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4387148"/>
                  </a:ext>
                </a:extLst>
              </a:tr>
              <a:tr h="383942">
                <a:tc>
                  <a:txBody>
                    <a:bodyPr/>
                    <a:lstStyle/>
                    <a:p>
                      <a:pPr algn="l" fontAlgn="ctr"/>
                      <a:r>
                        <a:rPr lang="pt-BR" sz="1100" b="0" i="0" u="none" strike="noStrike">
                          <a:solidFill>
                            <a:srgbClr val="000000"/>
                          </a:solidFill>
                          <a:effectLst/>
                          <a:latin typeface="Calibri" panose="020F0502020204030204" pitchFamily="34" charset="0"/>
                        </a:rPr>
                        <a:t>BTG PACTUAL CRÉDITO CORPORATIVO I FUNDO DE INVESTIMENTO EM QUOTAS DE FUNDOS DE INVESTIMENTO DE RENDA FIXA CRÉDITO PRIVADO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R$ 4.080.187,59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R$ 24.417,66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R$ 4.104.605,25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02255395"/>
                  </a:ext>
                </a:extLst>
              </a:tr>
              <a:tr h="127981">
                <a:tc>
                  <a:txBody>
                    <a:bodyPr/>
                    <a:lstStyle/>
                    <a:p>
                      <a:pPr algn="l" fontAlgn="ctr"/>
                      <a:r>
                        <a:rPr lang="pt-BR" sz="1100" b="0" i="0" u="none" strike="noStrike">
                          <a:solidFill>
                            <a:srgbClr val="000000"/>
                          </a:solidFill>
                          <a:effectLst/>
                          <a:latin typeface="Calibri" panose="020F0502020204030204" pitchFamily="34" charset="0"/>
                        </a:rPr>
                        <a:t>CLARITAS FI RENDA FIXA CRÉDITO PRIVADO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R$ 5.331.489,44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R$ 8.729,33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R$ 5.340.218,77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76245824"/>
                  </a:ext>
                </a:extLst>
              </a:tr>
              <a:tr h="127981">
                <a:tc>
                  <a:txBody>
                    <a:bodyPr/>
                    <a:lstStyle/>
                    <a:p>
                      <a:pPr algn="ctr" fontAlgn="ctr"/>
                      <a:r>
                        <a:rPr lang="pt-BR" sz="11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102625443"/>
                  </a:ext>
                </a:extLst>
              </a:tr>
              <a:tr h="127981">
                <a:tc>
                  <a:txBody>
                    <a:bodyPr/>
                    <a:lstStyle/>
                    <a:p>
                      <a:pPr algn="l" fontAlgn="ctr"/>
                      <a:r>
                        <a:rPr lang="pt-BR" sz="1100" b="0" i="0" u="none" strike="noStrike">
                          <a:solidFill>
                            <a:srgbClr val="000000"/>
                          </a:solidFill>
                          <a:effectLst/>
                          <a:latin typeface="Calibri" panose="020F0502020204030204" pitchFamily="34" charset="0"/>
                        </a:rPr>
                        <a:t>CAIXA BRASIL FI RENDA FIXA REFERENCIADO DI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R$ 27.854.582,20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R$ 230.826,92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R$ 28.085.409,12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55791310"/>
                  </a:ext>
                </a:extLst>
              </a:tr>
              <a:tr h="255961">
                <a:tc>
                  <a:txBody>
                    <a:bodyPr/>
                    <a:lstStyle/>
                    <a:p>
                      <a:pPr algn="l" fontAlgn="ctr"/>
                      <a:r>
                        <a:rPr lang="pt-BR" sz="1100" b="0" i="0" u="none" strike="noStrike">
                          <a:solidFill>
                            <a:srgbClr val="000000"/>
                          </a:solidFill>
                          <a:effectLst/>
                          <a:latin typeface="Calibri" panose="020F0502020204030204" pitchFamily="34" charset="0"/>
                        </a:rPr>
                        <a:t>FUNDO DE INVESTIMENTO CAIXA BRASIL IRF-M 1 TÍTULOS PÚBLICOS RENDA FIXA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R$ 40.473.926,24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R$ 280.295,04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R$ 40.754.221,28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4274176"/>
                  </a:ext>
                </a:extLst>
              </a:tr>
              <a:tr h="255961">
                <a:tc>
                  <a:txBody>
                    <a:bodyPr/>
                    <a:lstStyle/>
                    <a:p>
                      <a:pPr algn="l" fontAlgn="ctr"/>
                      <a:r>
                        <a:rPr lang="pt-BR" sz="1100" b="0" i="0" u="none" strike="noStrike">
                          <a:solidFill>
                            <a:srgbClr val="000000"/>
                          </a:solidFill>
                          <a:effectLst/>
                          <a:latin typeface="Calibri" panose="020F0502020204030204" pitchFamily="34" charset="0"/>
                        </a:rPr>
                        <a:t>CAIXA BRASIL IMA-B 5+ TÍTULOS PÚBLICOS FI RENDA FIXA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R$ 68.192.784,34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-R$ 2.941.404,75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R$ 65.251.379,59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68982842"/>
                  </a:ext>
                </a:extLst>
              </a:tr>
              <a:tr h="127981">
                <a:tc>
                  <a:txBody>
                    <a:bodyPr/>
                    <a:lstStyle/>
                    <a:p>
                      <a:pPr algn="l" fontAlgn="ctr"/>
                      <a:r>
                        <a:rPr lang="pt-BR" sz="1100" b="0" i="0" u="none" strike="noStrike">
                          <a:solidFill>
                            <a:srgbClr val="000000"/>
                          </a:solidFill>
                          <a:effectLst/>
                          <a:latin typeface="Calibri" panose="020F0502020204030204" pitchFamily="34" charset="0"/>
                        </a:rPr>
                        <a:t>BBIF MASTER FIDC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R$ 1.066.113,21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R$ 121.949,44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R$ 1.188.062,65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18758518"/>
                  </a:ext>
                </a:extLst>
              </a:tr>
              <a:tr h="127981">
                <a:tc>
                  <a:txBody>
                    <a:bodyPr/>
                    <a:lstStyle/>
                    <a:p>
                      <a:pPr algn="l" fontAlgn="ctr"/>
                      <a:r>
                        <a:rPr lang="pt-BR" sz="1100" b="0" i="0" u="none" strike="noStrike">
                          <a:solidFill>
                            <a:srgbClr val="000000"/>
                          </a:solidFill>
                          <a:effectLst/>
                          <a:latin typeface="Calibri" panose="020F0502020204030204" pitchFamily="34" charset="0"/>
                        </a:rPr>
                        <a:t>TOWER II IMA-B 5 FI RENDA FIXA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R$ 224.661,41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R$ 913,85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R$ 225.575,26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01777160"/>
                  </a:ext>
                </a:extLst>
              </a:tr>
              <a:tr h="127981">
                <a:tc>
                  <a:txBody>
                    <a:bodyPr/>
                    <a:lstStyle/>
                    <a:p>
                      <a:pPr algn="l" fontAlgn="ctr"/>
                      <a:r>
                        <a:rPr lang="pt-BR" sz="1100" b="0" i="0" u="none" strike="noStrike">
                          <a:solidFill>
                            <a:srgbClr val="000000"/>
                          </a:solidFill>
                          <a:effectLst/>
                          <a:latin typeface="Calibri" panose="020F0502020204030204" pitchFamily="34" charset="0"/>
                        </a:rPr>
                        <a:t>TOWER IMA-B 5 FI RENDA FIXA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R$ 46.905,33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-R$ 778,27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R$ 46.127,06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3114796"/>
                  </a:ext>
                </a:extLst>
              </a:tr>
              <a:tr h="127981">
                <a:tc>
                  <a:txBody>
                    <a:bodyPr/>
                    <a:lstStyle/>
                    <a:p>
                      <a:pPr algn="l" fontAlgn="ctr"/>
                      <a:r>
                        <a:rPr lang="pt-BR" sz="1100" b="0" i="0" u="none" strike="noStrike">
                          <a:solidFill>
                            <a:srgbClr val="000000"/>
                          </a:solidFill>
                          <a:effectLst/>
                          <a:latin typeface="Calibri" panose="020F0502020204030204" pitchFamily="34" charset="0"/>
                        </a:rPr>
                        <a:t>LFSN-LFSN2200AIW 7.8600% a.a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R$ 32.364.454,12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R$ 425.888,63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R$ 32.790.342,75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33568044"/>
                  </a:ext>
                </a:extLst>
              </a:tr>
              <a:tr h="127981">
                <a:tc>
                  <a:txBody>
                    <a:bodyPr/>
                    <a:lstStyle/>
                    <a:p>
                      <a:pPr algn="l" fontAlgn="ctr"/>
                      <a:r>
                        <a:rPr lang="pt-BR" sz="1100" b="0" i="0" u="none" strike="noStrike">
                          <a:solidFill>
                            <a:srgbClr val="000000"/>
                          </a:solidFill>
                          <a:effectLst/>
                          <a:latin typeface="Calibri" panose="020F0502020204030204" pitchFamily="34" charset="0"/>
                        </a:rPr>
                        <a:t>LFSN-LF002400SX2 7,07% a.a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R$ 10.138.107,57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R$ 97.639,83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R$ 10.235.747,40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37610475"/>
                  </a:ext>
                </a:extLst>
              </a:tr>
              <a:tr h="127981">
                <a:tc>
                  <a:txBody>
                    <a:bodyPr/>
                    <a:lstStyle/>
                    <a:p>
                      <a:pPr algn="l" fontAlgn="ctr"/>
                      <a:r>
                        <a:rPr lang="pt-BR" sz="1100" b="0" i="0" u="none" strike="noStrike">
                          <a:solidFill>
                            <a:srgbClr val="000000"/>
                          </a:solidFill>
                          <a:effectLst/>
                          <a:latin typeface="Calibri" panose="020F0502020204030204" pitchFamily="34" charset="0"/>
                        </a:rPr>
                        <a:t>LFSN-LF002400B6F BRADESCO 6,42% a.a.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R$ 10.647.415,52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R$ 10.647.415,52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4026304"/>
                  </a:ext>
                </a:extLst>
              </a:tr>
              <a:tr h="127981">
                <a:tc>
                  <a:txBody>
                    <a:bodyPr/>
                    <a:lstStyle/>
                    <a:p>
                      <a:pPr algn="l" fontAlgn="ctr"/>
                      <a:r>
                        <a:rPr lang="pt-BR" sz="1100" b="1" i="0" u="none" strike="noStrike">
                          <a:solidFill>
                            <a:srgbClr val="FFFFFF"/>
                          </a:solidFill>
                          <a:effectLst/>
                          <a:latin typeface="Calibri" panose="020F0502020204030204" pitchFamily="34" charset="0"/>
                        </a:rPr>
                        <a:t>Total Renda Fixa</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R$ 836.197.179,85</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R$ 25.040.977,15</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-R$ 12.732.040,18</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R$ 1.527.798,72</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latin typeface="Calibri" panose="020F0502020204030204" pitchFamily="34" charset="0"/>
                        </a:rPr>
                        <a:t>R$ 850.033.915,54</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488788375"/>
                  </a:ext>
                </a:extLst>
              </a:tr>
            </a:tbl>
          </a:graphicData>
        </a:graphic>
      </p:graphicFrame>
    </p:spTree>
    <p:extLst>
      <p:ext uri="{BB962C8B-B14F-4D97-AF65-F5344CB8AC3E}">
        <p14:creationId xmlns:p14="http://schemas.microsoft.com/office/powerpoint/2010/main" val="118491676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F500A39D-246D-46A1-A088-D29A5F8B6F11}"/>
              </a:ext>
            </a:extLst>
          </p:cNvPr>
          <p:cNvSpPr/>
          <p:nvPr/>
        </p:nvSpPr>
        <p:spPr>
          <a:xfrm>
            <a:off x="578125" y="31080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9" name="CaixaDeTexto 8">
            <a:extLst>
              <a:ext uri="{FF2B5EF4-FFF2-40B4-BE49-F238E27FC236}">
                <a16:creationId xmlns:a16="http://schemas.microsoft.com/office/drawing/2014/main" id="{25CC2922-AC57-4230-BB7F-F5AA715CA202}"/>
              </a:ext>
            </a:extLst>
          </p:cNvPr>
          <p:cNvSpPr txBox="1"/>
          <p:nvPr/>
        </p:nvSpPr>
        <p:spPr>
          <a:xfrm>
            <a:off x="1188329" y="339034"/>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2" name="CaixaDeTexto 1">
            <a:extLst>
              <a:ext uri="{FF2B5EF4-FFF2-40B4-BE49-F238E27FC236}">
                <a16:creationId xmlns:a16="http://schemas.microsoft.com/office/drawing/2014/main" id="{ACCE25AB-7A9E-4841-81EF-0613B0D250C1}"/>
              </a:ext>
            </a:extLst>
          </p:cNvPr>
          <p:cNvSpPr txBox="1"/>
          <p:nvPr/>
        </p:nvSpPr>
        <p:spPr>
          <a:xfrm>
            <a:off x="10295435" y="443937"/>
            <a:ext cx="1900030" cy="307777"/>
          </a:xfrm>
          <a:prstGeom prst="rect">
            <a:avLst/>
          </a:prstGeom>
          <a:noFill/>
        </p:spPr>
        <p:txBody>
          <a:bodyPr wrap="square" rtlCol="0">
            <a:spAutoFit/>
          </a:bodyPr>
          <a:lstStyle/>
          <a:p>
            <a:pPr algn="ctr"/>
            <a:r>
              <a:rPr lang="pt-BR" sz="1400" b="1" dirty="0"/>
              <a:t>Tabela 1</a:t>
            </a:r>
          </a:p>
        </p:txBody>
      </p:sp>
      <p:graphicFrame>
        <p:nvGraphicFramePr>
          <p:cNvPr id="3" name="Tabela 2">
            <a:extLst>
              <a:ext uri="{FF2B5EF4-FFF2-40B4-BE49-F238E27FC236}">
                <a16:creationId xmlns:a16="http://schemas.microsoft.com/office/drawing/2014/main" id="{75124980-DEE7-DF22-9A3F-A807B69BEAF4}"/>
              </a:ext>
            </a:extLst>
          </p:cNvPr>
          <p:cNvGraphicFramePr>
            <a:graphicFrameLocks noGrp="1"/>
          </p:cNvGraphicFramePr>
          <p:nvPr>
            <p:extLst>
              <p:ext uri="{D42A27DB-BD31-4B8C-83A1-F6EECF244321}">
                <p14:modId xmlns:p14="http://schemas.microsoft.com/office/powerpoint/2010/main" val="2435127881"/>
              </p:ext>
            </p:extLst>
          </p:nvPr>
        </p:nvGraphicFramePr>
        <p:xfrm>
          <a:off x="578125" y="906446"/>
          <a:ext cx="11087402" cy="5812853"/>
        </p:xfrm>
        <a:graphic>
          <a:graphicData uri="http://schemas.openxmlformats.org/drawingml/2006/table">
            <a:tbl>
              <a:tblPr/>
              <a:tblGrid>
                <a:gridCol w="2155580">
                  <a:extLst>
                    <a:ext uri="{9D8B030D-6E8A-4147-A177-3AD203B41FA5}">
                      <a16:colId xmlns:a16="http://schemas.microsoft.com/office/drawing/2014/main" val="84749777"/>
                    </a:ext>
                  </a:extLst>
                </a:gridCol>
                <a:gridCol w="1174281">
                  <a:extLst>
                    <a:ext uri="{9D8B030D-6E8A-4147-A177-3AD203B41FA5}">
                      <a16:colId xmlns:a16="http://schemas.microsoft.com/office/drawing/2014/main" val="2673022182"/>
                    </a:ext>
                  </a:extLst>
                </a:gridCol>
                <a:gridCol w="1128767">
                  <a:extLst>
                    <a:ext uri="{9D8B030D-6E8A-4147-A177-3AD203B41FA5}">
                      <a16:colId xmlns:a16="http://schemas.microsoft.com/office/drawing/2014/main" val="1573941309"/>
                    </a:ext>
                  </a:extLst>
                </a:gridCol>
                <a:gridCol w="1383650">
                  <a:extLst>
                    <a:ext uri="{9D8B030D-6E8A-4147-A177-3AD203B41FA5}">
                      <a16:colId xmlns:a16="http://schemas.microsoft.com/office/drawing/2014/main" val="3456611993"/>
                    </a:ext>
                  </a:extLst>
                </a:gridCol>
                <a:gridCol w="1130587">
                  <a:extLst>
                    <a:ext uri="{9D8B030D-6E8A-4147-A177-3AD203B41FA5}">
                      <a16:colId xmlns:a16="http://schemas.microsoft.com/office/drawing/2014/main" val="3275228343"/>
                    </a:ext>
                  </a:extLst>
                </a:gridCol>
                <a:gridCol w="1114202">
                  <a:extLst>
                    <a:ext uri="{9D8B030D-6E8A-4147-A177-3AD203B41FA5}">
                      <a16:colId xmlns:a16="http://schemas.microsoft.com/office/drawing/2014/main" val="2281416911"/>
                    </a:ext>
                  </a:extLst>
                </a:gridCol>
                <a:gridCol w="1485603">
                  <a:extLst>
                    <a:ext uri="{9D8B030D-6E8A-4147-A177-3AD203B41FA5}">
                      <a16:colId xmlns:a16="http://schemas.microsoft.com/office/drawing/2014/main" val="3971532873"/>
                    </a:ext>
                  </a:extLst>
                </a:gridCol>
                <a:gridCol w="713672">
                  <a:extLst>
                    <a:ext uri="{9D8B030D-6E8A-4147-A177-3AD203B41FA5}">
                      <a16:colId xmlns:a16="http://schemas.microsoft.com/office/drawing/2014/main" val="1240336052"/>
                    </a:ext>
                  </a:extLst>
                </a:gridCol>
                <a:gridCol w="801060">
                  <a:extLst>
                    <a:ext uri="{9D8B030D-6E8A-4147-A177-3AD203B41FA5}">
                      <a16:colId xmlns:a16="http://schemas.microsoft.com/office/drawing/2014/main" val="979396650"/>
                    </a:ext>
                  </a:extLst>
                </a:gridCol>
              </a:tblGrid>
              <a:tr h="326453">
                <a:tc>
                  <a:txBody>
                    <a:bodyPr/>
                    <a:lstStyle/>
                    <a:p>
                      <a:pPr algn="ctr" fontAlgn="ctr"/>
                      <a:r>
                        <a:rPr lang="pt-BR" sz="10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Administrador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Índice de Referência</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Classificção de Risco ( 1 a 5 )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Fundo Investido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Valor (R$)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mensal</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anual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685269828"/>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20450515 (20220802 6,230000%)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IPCA+6,23%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2,31%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20.888.604,28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8,19%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5897433"/>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20600815 (20220803 6,310000%)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 + 6,31%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2,67%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24.183.792,68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05051057"/>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20600815 (20220811 5,941000%)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 + 5,941%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8.090.070,54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11,14%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03863617"/>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20600815 (20220205 6,535%)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IPCA+6,535%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2,55%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23.026.578,58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13,04%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64007250"/>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20550515 (20220830 5,972000%)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IPCA+5,972%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4.392.396,05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8,02%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33129909"/>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20550515  (20221114 6,12%)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1,44%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13.018.363,65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8,11%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37083417"/>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20500815 (20221114 6,12%)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2,06%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18.642.221,13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23956981"/>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20450515 (20221124 6,28%)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0,95%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8.603.291,40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8,22%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86921193"/>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20500815 (20221124 6,28%)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7.464.545,79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90124332"/>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20400815 (20221124 6,21%)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IPCA+6,21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1,97%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17.826.252,48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11,42%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96651748"/>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20450515 (2022122022 6,365%)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IPCA+6,365%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5.867.769,79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26777177"/>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20500815 (20221216 6,34%)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IPCA+6,34%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4.981.976,12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62333306"/>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20350515  (20221216 6,36%)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IPCA+6,36%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0,77%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6.981.708,23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57638431"/>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20550515 (20221216 6,34%)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IPCA+6,34%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4.980.625,72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8,24%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01684119"/>
                  </a:ext>
                </a:extLst>
              </a:tr>
              <a:tr h="198981">
                <a:tc>
                  <a:txBody>
                    <a:bodyPr/>
                    <a:lstStyle/>
                    <a:p>
                      <a:pPr algn="l" fontAlgn="ctr"/>
                      <a:r>
                        <a:rPr lang="pt-BR" sz="1000" b="0" i="0" u="none" strike="noStrike">
                          <a:solidFill>
                            <a:srgbClr val="000000"/>
                          </a:solidFill>
                          <a:effectLst/>
                          <a:latin typeface="Calibri" panose="020F0502020204030204" pitchFamily="34" charset="0"/>
                        </a:rPr>
                        <a:t>NTN-B 760199 20400815 (20221216 6,3%)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12.069.042,46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87655132"/>
                  </a:ext>
                </a:extLst>
              </a:tr>
              <a:tr h="198981">
                <a:tc>
                  <a:txBody>
                    <a:bodyPr/>
                    <a:lstStyle/>
                    <a:p>
                      <a:pPr algn="l" fontAlgn="ctr"/>
                      <a:r>
                        <a:rPr lang="pt-BR" sz="1000" b="0" i="0" u="none" strike="noStrike">
                          <a:solidFill>
                            <a:srgbClr val="000000"/>
                          </a:solidFill>
                          <a:effectLst/>
                          <a:latin typeface="Calibri" panose="020F0502020204030204" pitchFamily="34" charset="0"/>
                        </a:rPr>
                        <a:t>NTN-B 46163704 20600815 (20231024 6,02%)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4.813.972,94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11,22%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00813112"/>
                  </a:ext>
                </a:extLst>
              </a:tr>
              <a:tr h="198981">
                <a:tc>
                  <a:txBody>
                    <a:bodyPr/>
                    <a:lstStyle/>
                    <a:p>
                      <a:pPr algn="l" fontAlgn="ctr"/>
                      <a:r>
                        <a:rPr lang="pt-BR" sz="1000" b="0" i="0" u="none" strike="noStrike">
                          <a:solidFill>
                            <a:srgbClr val="000000"/>
                          </a:solidFill>
                          <a:effectLst/>
                          <a:latin typeface="Calibri" panose="020F0502020204030204" pitchFamily="34" charset="0"/>
                        </a:rPr>
                        <a:t>NTN-B 20550515 (20231024 6,02%)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7.793.272,57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8,05%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24586478"/>
                  </a:ext>
                </a:extLst>
              </a:tr>
              <a:tr h="198981">
                <a:tc>
                  <a:txBody>
                    <a:bodyPr/>
                    <a:lstStyle/>
                    <a:p>
                      <a:pPr algn="l" fontAlgn="ctr"/>
                      <a:r>
                        <a:rPr lang="pt-BR" sz="1000" b="0" i="0" u="none" strike="noStrike">
                          <a:solidFill>
                            <a:srgbClr val="000000"/>
                          </a:solidFill>
                          <a:effectLst/>
                          <a:latin typeface="Calibri" panose="020F0502020204030204" pitchFamily="34" charset="0"/>
                        </a:rPr>
                        <a:t>NTN-B 20500815  (20231024 6,2%)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10.699.747,54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latin typeface="Arial" panose="020B0604020202020204" pitchFamily="34" charset="0"/>
                        </a:rPr>
                        <a:t>11,22%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96625412"/>
                  </a:ext>
                </a:extLst>
              </a:tr>
            </a:tbl>
          </a:graphicData>
        </a:graphic>
      </p:graphicFrame>
    </p:spTree>
    <p:extLst>
      <p:ext uri="{BB962C8B-B14F-4D97-AF65-F5344CB8AC3E}">
        <p14:creationId xmlns:p14="http://schemas.microsoft.com/office/powerpoint/2010/main" val="176191055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51F1C5CB-E6DC-4E25-8EFF-F9F5865FB230}"/>
              </a:ext>
            </a:extLst>
          </p:cNvPr>
          <p:cNvSpPr/>
          <p:nvPr/>
        </p:nvSpPr>
        <p:spPr>
          <a:xfrm>
            <a:off x="152399" y="21464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14.2</a:t>
            </a:r>
          </a:p>
        </p:txBody>
      </p:sp>
      <p:sp>
        <p:nvSpPr>
          <p:cNvPr id="6" name="CaixaDeTexto 5">
            <a:extLst>
              <a:ext uri="{FF2B5EF4-FFF2-40B4-BE49-F238E27FC236}">
                <a16:creationId xmlns:a16="http://schemas.microsoft.com/office/drawing/2014/main" id="{523DF24F-B091-480E-90F9-C60C6D731F3B}"/>
              </a:ext>
            </a:extLst>
          </p:cNvPr>
          <p:cNvSpPr txBox="1"/>
          <p:nvPr/>
        </p:nvSpPr>
        <p:spPr>
          <a:xfrm>
            <a:off x="748748" y="242881"/>
            <a:ext cx="6185452"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CAPITALIZADO</a:t>
            </a:r>
          </a:p>
        </p:txBody>
      </p:sp>
      <p:sp>
        <p:nvSpPr>
          <p:cNvPr id="7" name="CaixaDeTexto 6">
            <a:extLst>
              <a:ext uri="{FF2B5EF4-FFF2-40B4-BE49-F238E27FC236}">
                <a16:creationId xmlns:a16="http://schemas.microsoft.com/office/drawing/2014/main" id="{E8187AD9-1678-4DDC-B8FE-4CCDBE19C769}"/>
              </a:ext>
            </a:extLst>
          </p:cNvPr>
          <p:cNvSpPr txBox="1"/>
          <p:nvPr/>
        </p:nvSpPr>
        <p:spPr>
          <a:xfrm>
            <a:off x="10139571" y="364437"/>
            <a:ext cx="1900030" cy="307777"/>
          </a:xfrm>
          <a:prstGeom prst="rect">
            <a:avLst/>
          </a:prstGeom>
          <a:noFill/>
        </p:spPr>
        <p:txBody>
          <a:bodyPr wrap="square" rtlCol="0">
            <a:spAutoFit/>
          </a:bodyPr>
          <a:lstStyle/>
          <a:p>
            <a:pPr algn="ctr"/>
            <a:r>
              <a:rPr lang="pt-BR" sz="1400" b="1" dirty="0"/>
              <a:t>Tabela 6</a:t>
            </a:r>
          </a:p>
        </p:txBody>
      </p:sp>
      <p:graphicFrame>
        <p:nvGraphicFramePr>
          <p:cNvPr id="3" name="Tabela 2">
            <a:extLst>
              <a:ext uri="{FF2B5EF4-FFF2-40B4-BE49-F238E27FC236}">
                <a16:creationId xmlns:a16="http://schemas.microsoft.com/office/drawing/2014/main" id="{68D15AD9-D717-7806-28E3-AFB93CFED4E0}"/>
              </a:ext>
            </a:extLst>
          </p:cNvPr>
          <p:cNvGraphicFramePr>
            <a:graphicFrameLocks noGrp="1"/>
          </p:cNvGraphicFramePr>
          <p:nvPr>
            <p:extLst>
              <p:ext uri="{D42A27DB-BD31-4B8C-83A1-F6EECF244321}">
                <p14:modId xmlns:p14="http://schemas.microsoft.com/office/powerpoint/2010/main" val="3710935407"/>
              </p:ext>
            </p:extLst>
          </p:nvPr>
        </p:nvGraphicFramePr>
        <p:xfrm>
          <a:off x="397564" y="1292153"/>
          <a:ext cx="11111345" cy="2849880"/>
        </p:xfrm>
        <a:graphic>
          <a:graphicData uri="http://schemas.openxmlformats.org/drawingml/2006/table">
            <a:tbl>
              <a:tblPr/>
              <a:tblGrid>
                <a:gridCol w="2961691">
                  <a:extLst>
                    <a:ext uri="{9D8B030D-6E8A-4147-A177-3AD203B41FA5}">
                      <a16:colId xmlns:a16="http://schemas.microsoft.com/office/drawing/2014/main" val="1251494274"/>
                    </a:ext>
                  </a:extLst>
                </a:gridCol>
                <a:gridCol w="1613421">
                  <a:extLst>
                    <a:ext uri="{9D8B030D-6E8A-4147-A177-3AD203B41FA5}">
                      <a16:colId xmlns:a16="http://schemas.microsoft.com/office/drawing/2014/main" val="485975011"/>
                    </a:ext>
                  </a:extLst>
                </a:gridCol>
                <a:gridCol w="1550886">
                  <a:extLst>
                    <a:ext uri="{9D8B030D-6E8A-4147-A177-3AD203B41FA5}">
                      <a16:colId xmlns:a16="http://schemas.microsoft.com/office/drawing/2014/main" val="2777782817"/>
                    </a:ext>
                  </a:extLst>
                </a:gridCol>
                <a:gridCol w="1901086">
                  <a:extLst>
                    <a:ext uri="{9D8B030D-6E8A-4147-A177-3AD203B41FA5}">
                      <a16:colId xmlns:a16="http://schemas.microsoft.com/office/drawing/2014/main" val="2391333067"/>
                    </a:ext>
                  </a:extLst>
                </a:gridCol>
                <a:gridCol w="1553387">
                  <a:extLst>
                    <a:ext uri="{9D8B030D-6E8A-4147-A177-3AD203B41FA5}">
                      <a16:colId xmlns:a16="http://schemas.microsoft.com/office/drawing/2014/main" val="2664268543"/>
                    </a:ext>
                  </a:extLst>
                </a:gridCol>
                <a:gridCol w="1530874">
                  <a:extLst>
                    <a:ext uri="{9D8B030D-6E8A-4147-A177-3AD203B41FA5}">
                      <a16:colId xmlns:a16="http://schemas.microsoft.com/office/drawing/2014/main" val="3531690096"/>
                    </a:ext>
                  </a:extLst>
                </a:gridCol>
              </a:tblGrid>
              <a:tr h="149208">
                <a:tc>
                  <a:txBody>
                    <a:bodyPr/>
                    <a:lstStyle/>
                    <a:p>
                      <a:pPr algn="ctr" fontAlgn="ctr"/>
                      <a:r>
                        <a:rPr lang="pt-BR" sz="11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71968738"/>
                  </a:ext>
                </a:extLst>
              </a:tr>
              <a:tr h="149208">
                <a:tc>
                  <a:txBody>
                    <a:bodyPr/>
                    <a:lstStyle/>
                    <a:p>
                      <a:pPr algn="l" fontAlgn="ctr"/>
                      <a:r>
                        <a:rPr lang="en-US" sz="1100" b="0" i="0" u="none" strike="noStrike">
                          <a:solidFill>
                            <a:srgbClr val="000000"/>
                          </a:solidFill>
                          <a:effectLst/>
                          <a:latin typeface="Calibri" panose="020F0502020204030204" pitchFamily="34" charset="0"/>
                        </a:rPr>
                        <a:t>AZ QUEST SMALL MID CAPS FIC AÇÕES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R$ 7.298.513,44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-R$ 260.696,87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R$ 7.037.816,56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46738649"/>
                  </a:ext>
                </a:extLst>
              </a:tr>
              <a:tr h="149208">
                <a:tc>
                  <a:txBody>
                    <a:bodyPr/>
                    <a:lstStyle/>
                    <a:p>
                      <a:pPr algn="l" fontAlgn="ctr"/>
                      <a:r>
                        <a:rPr lang="pt-BR" sz="1100" b="0" i="0" u="none" strike="noStrike">
                          <a:solidFill>
                            <a:srgbClr val="000000"/>
                          </a:solidFill>
                          <a:effectLst/>
                          <a:latin typeface="Calibri" panose="020F0502020204030204" pitchFamily="34" charset="0"/>
                        </a:rPr>
                        <a:t>BRADESCO FIA DIVIDENDOS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R$ 12.070.660,22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-R$ 503.729,67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R$ 11.566.930,55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97048661"/>
                  </a:ext>
                </a:extLst>
              </a:tr>
              <a:tr h="149208">
                <a:tc>
                  <a:txBody>
                    <a:bodyPr/>
                    <a:lstStyle/>
                    <a:p>
                      <a:pPr algn="l" fontAlgn="ctr"/>
                      <a:r>
                        <a:rPr lang="pt-BR" sz="1100" b="0" i="0" u="none" strike="noStrike">
                          <a:solidFill>
                            <a:srgbClr val="000000"/>
                          </a:solidFill>
                          <a:effectLst/>
                          <a:latin typeface="Calibri" panose="020F0502020204030204" pitchFamily="34" charset="0"/>
                        </a:rPr>
                        <a:t>FINACAP MAURITSSTAD FIA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R$ 13.155.229,44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-R$ 753.577,36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R$ 12.401.652,09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6359133"/>
                  </a:ext>
                </a:extLst>
              </a:tr>
              <a:tr h="149208">
                <a:tc>
                  <a:txBody>
                    <a:bodyPr/>
                    <a:lstStyle/>
                    <a:p>
                      <a:pPr algn="l" fontAlgn="ctr"/>
                      <a:r>
                        <a:rPr lang="pt-BR" sz="1100" b="0" i="0" u="none" strike="noStrike">
                          <a:solidFill>
                            <a:srgbClr val="000000"/>
                          </a:solidFill>
                          <a:effectLst/>
                          <a:latin typeface="Calibri" panose="020F0502020204030204" pitchFamily="34" charset="0"/>
                        </a:rPr>
                        <a:t>CONSTÂNCIA FUNDAMENTO FI AÇÕES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R$ 5.007.369,50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-R$ 156.441,97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R$ 4.850.927,53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50800528"/>
                  </a:ext>
                </a:extLst>
              </a:tr>
              <a:tr h="149208">
                <a:tc>
                  <a:txBody>
                    <a:bodyPr/>
                    <a:lstStyle/>
                    <a:p>
                      <a:pPr algn="l" fontAlgn="ctr"/>
                      <a:r>
                        <a:rPr lang="pt-BR" sz="1100" b="1" i="0" u="none" strike="noStrike">
                          <a:solidFill>
                            <a:srgbClr val="FFFFFF"/>
                          </a:solidFill>
                          <a:effectLst/>
                          <a:latin typeface="Calibri" panose="020F0502020204030204" pitchFamily="34" charset="0"/>
                        </a:rPr>
                        <a:t>Total Renda Variável</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R$ 37.531.772,60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-R$ 1.674.445,87</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R$ 35.857.326,73</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890195650"/>
                  </a:ext>
                </a:extLst>
              </a:tr>
              <a:tr h="149208">
                <a:tc>
                  <a:txBody>
                    <a:bodyPr/>
                    <a:lstStyle/>
                    <a:p>
                      <a:pPr algn="ctr" fontAlgn="ctr"/>
                      <a:r>
                        <a:rPr lang="pt-BR" sz="11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110994019"/>
                  </a:ext>
                </a:extLst>
              </a:tr>
              <a:tr h="298416">
                <a:tc>
                  <a:txBody>
                    <a:bodyPr/>
                    <a:lstStyle/>
                    <a:p>
                      <a:pPr algn="l" fontAlgn="ctr"/>
                      <a:r>
                        <a:rPr lang="pt-BR" sz="1100" b="0" i="0" u="none" strike="noStrike">
                          <a:solidFill>
                            <a:srgbClr val="000000"/>
                          </a:solidFill>
                          <a:effectLst/>
                          <a:latin typeface="Calibri" panose="020F0502020204030204" pitchFamily="34" charset="0"/>
                        </a:rPr>
                        <a:t>GERAÇÃO DE ENERGIA FUNDO DE INVESTIMENTO EM PARTICIPAÇÕES MULTIESTRATÉGIA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-R$ 85.772,31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-R$ 178,88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-R$ 85.951,19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77895460"/>
                  </a:ext>
                </a:extLst>
              </a:tr>
              <a:tr h="298416">
                <a:tc>
                  <a:txBody>
                    <a:bodyPr/>
                    <a:lstStyle/>
                    <a:p>
                      <a:pPr algn="l" fontAlgn="ctr"/>
                      <a:r>
                        <a:rPr lang="pt-BR" sz="1100" b="0" i="0" u="none" strike="noStrike">
                          <a:solidFill>
                            <a:srgbClr val="000000"/>
                          </a:solidFill>
                          <a:effectLst/>
                          <a:latin typeface="Calibri" panose="020F0502020204030204" pitchFamily="34" charset="0"/>
                        </a:rPr>
                        <a:t>ICATU VANGUARDA IGARATÉ LONG BIASED FI MULTIMERCADO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R$ 13.508.233,27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-R$ 555.796,20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R$ 12.952.437,07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88400981"/>
                  </a:ext>
                </a:extLst>
              </a:tr>
              <a:tr h="298416">
                <a:tc>
                  <a:txBody>
                    <a:bodyPr/>
                    <a:lstStyle/>
                    <a:p>
                      <a:pPr algn="l" fontAlgn="ctr"/>
                      <a:r>
                        <a:rPr lang="pt-BR" sz="1100" b="0" i="0" u="none" strike="noStrike">
                          <a:solidFill>
                            <a:srgbClr val="000000"/>
                          </a:solidFill>
                          <a:effectLst/>
                          <a:latin typeface="Calibri" panose="020F0502020204030204" pitchFamily="34" charset="0"/>
                        </a:rPr>
                        <a:t>RIO BRAVO PROTEÇÃO DE PORTIFÓLIO II FUNDO DE INVESTIMENTO FINANCEIRO MULTIMERCADO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R$ 5.026.799,53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-R$ 142.276,59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R$ 4.884.522,94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27602965"/>
                  </a:ext>
                </a:extLst>
              </a:tr>
              <a:tr h="149208">
                <a:tc>
                  <a:txBody>
                    <a:bodyPr/>
                    <a:lstStyle/>
                    <a:p>
                      <a:pPr algn="l" fontAlgn="ctr"/>
                      <a:r>
                        <a:rPr lang="pt-BR" sz="1100" b="1" i="0" u="none" strike="noStrike">
                          <a:solidFill>
                            <a:srgbClr val="FFFFFF"/>
                          </a:solidFill>
                          <a:effectLst/>
                          <a:latin typeface="Calibri" panose="020F0502020204030204" pitchFamily="34" charset="0"/>
                        </a:rPr>
                        <a:t>Total Fundos Estruturados</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R$ 18.449.260,49</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-R$ 698.251,67</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R$ 17.751.008,82</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176745630"/>
                  </a:ext>
                </a:extLst>
              </a:tr>
              <a:tr h="149208">
                <a:tc>
                  <a:txBody>
                    <a:bodyPr/>
                    <a:lstStyle/>
                    <a:p>
                      <a:pPr algn="ctr" fontAlgn="ctr"/>
                      <a:r>
                        <a:rPr lang="pt-BR" sz="11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840482738"/>
                  </a:ext>
                </a:extLst>
              </a:tr>
              <a:tr h="149208">
                <a:tc>
                  <a:txBody>
                    <a:bodyPr/>
                    <a:lstStyle/>
                    <a:p>
                      <a:pPr algn="l" fontAlgn="ctr"/>
                      <a:r>
                        <a:rPr lang="pt-BR" sz="1100" b="0" i="0" u="none" strike="noStrike">
                          <a:solidFill>
                            <a:srgbClr val="000000"/>
                          </a:solidFill>
                          <a:effectLst/>
                          <a:latin typeface="Calibri" panose="020F0502020204030204" pitchFamily="34" charset="0"/>
                        </a:rPr>
                        <a:t>HAZ FII - ATCR11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R$ 732.714,81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R$ 258,43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R$ 732.973,24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24974165"/>
                  </a:ext>
                </a:extLst>
              </a:tr>
              <a:tr h="149208">
                <a:tc>
                  <a:txBody>
                    <a:bodyPr/>
                    <a:lstStyle/>
                    <a:p>
                      <a:pPr algn="l" fontAlgn="ctr"/>
                      <a:r>
                        <a:rPr lang="pt-BR" sz="1100" b="1" i="0" u="none" strike="noStrike">
                          <a:solidFill>
                            <a:srgbClr val="FFFFFF"/>
                          </a:solidFill>
                          <a:effectLst/>
                          <a:latin typeface="Calibri" panose="020F0502020204030204" pitchFamily="34" charset="0"/>
                        </a:rPr>
                        <a:t>Total Fundos Imobiliários</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R$ 732.714,81</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R$ 258,43</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latin typeface="Calibri" panose="020F0502020204030204" pitchFamily="34" charset="0"/>
                        </a:rPr>
                        <a:t>R$ 732.973,24</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924751215"/>
                  </a:ext>
                </a:extLst>
              </a:tr>
            </a:tbl>
          </a:graphicData>
        </a:graphic>
      </p:graphicFrame>
    </p:spTree>
    <p:extLst>
      <p:ext uri="{BB962C8B-B14F-4D97-AF65-F5344CB8AC3E}">
        <p14:creationId xmlns:p14="http://schemas.microsoft.com/office/powerpoint/2010/main" val="246244616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5A54DF8A-3ED2-4A64-87B6-68DA3CFFE1B1}"/>
              </a:ext>
            </a:extLst>
          </p:cNvPr>
          <p:cNvSpPr/>
          <p:nvPr/>
        </p:nvSpPr>
        <p:spPr>
          <a:xfrm>
            <a:off x="294705" y="262950"/>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14.4</a:t>
            </a:r>
          </a:p>
        </p:txBody>
      </p:sp>
      <p:sp>
        <p:nvSpPr>
          <p:cNvPr id="9" name="CaixaDeTexto 8">
            <a:extLst>
              <a:ext uri="{FF2B5EF4-FFF2-40B4-BE49-F238E27FC236}">
                <a16:creationId xmlns:a16="http://schemas.microsoft.com/office/drawing/2014/main" id="{A8DEE9A9-7877-4C0D-BAA5-56244352C7DE}"/>
              </a:ext>
            </a:extLst>
          </p:cNvPr>
          <p:cNvSpPr txBox="1"/>
          <p:nvPr/>
        </p:nvSpPr>
        <p:spPr>
          <a:xfrm>
            <a:off x="891054" y="291183"/>
            <a:ext cx="5849178"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FINANCEIRO</a:t>
            </a:r>
          </a:p>
        </p:txBody>
      </p:sp>
      <p:sp>
        <p:nvSpPr>
          <p:cNvPr id="12" name="CaixaDeTexto 11">
            <a:extLst>
              <a:ext uri="{FF2B5EF4-FFF2-40B4-BE49-F238E27FC236}">
                <a16:creationId xmlns:a16="http://schemas.microsoft.com/office/drawing/2014/main" id="{08F7E6EE-C423-45B7-A989-52C2E40F4B14}"/>
              </a:ext>
            </a:extLst>
          </p:cNvPr>
          <p:cNvSpPr txBox="1"/>
          <p:nvPr/>
        </p:nvSpPr>
        <p:spPr>
          <a:xfrm>
            <a:off x="10350931" y="545120"/>
            <a:ext cx="1900030" cy="307777"/>
          </a:xfrm>
          <a:prstGeom prst="rect">
            <a:avLst/>
          </a:prstGeom>
          <a:noFill/>
        </p:spPr>
        <p:txBody>
          <a:bodyPr wrap="square" rtlCol="0">
            <a:spAutoFit/>
          </a:bodyPr>
          <a:lstStyle/>
          <a:p>
            <a:pPr algn="ctr"/>
            <a:r>
              <a:rPr lang="pt-BR" sz="1400" b="1" dirty="0"/>
              <a:t>Tabela 7</a:t>
            </a:r>
          </a:p>
        </p:txBody>
      </p:sp>
      <p:sp>
        <p:nvSpPr>
          <p:cNvPr id="13" name="Retângulo 12">
            <a:extLst>
              <a:ext uri="{FF2B5EF4-FFF2-40B4-BE49-F238E27FC236}">
                <a16:creationId xmlns:a16="http://schemas.microsoft.com/office/drawing/2014/main" id="{E86F509E-5DD7-6626-719B-70DB1A90EAC7}"/>
              </a:ext>
            </a:extLst>
          </p:cNvPr>
          <p:cNvSpPr/>
          <p:nvPr/>
        </p:nvSpPr>
        <p:spPr>
          <a:xfrm>
            <a:off x="294705" y="311044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15</a:t>
            </a:r>
          </a:p>
        </p:txBody>
      </p:sp>
      <p:sp>
        <p:nvSpPr>
          <p:cNvPr id="15" name="CaixaDeTexto 14">
            <a:extLst>
              <a:ext uri="{FF2B5EF4-FFF2-40B4-BE49-F238E27FC236}">
                <a16:creationId xmlns:a16="http://schemas.microsoft.com/office/drawing/2014/main" id="{D4504651-0D1E-25C4-0100-CF533663A529}"/>
              </a:ext>
            </a:extLst>
          </p:cNvPr>
          <p:cNvSpPr txBox="1"/>
          <p:nvPr/>
        </p:nvSpPr>
        <p:spPr>
          <a:xfrm>
            <a:off x="891054" y="3138676"/>
            <a:ext cx="5532782" cy="369332"/>
          </a:xfrm>
          <a:prstGeom prst="rect">
            <a:avLst/>
          </a:prstGeom>
          <a:noFill/>
        </p:spPr>
        <p:txBody>
          <a:bodyPr wrap="square" rtlCol="0">
            <a:spAutoFit/>
          </a:bodyPr>
          <a:lstStyle/>
          <a:p>
            <a:r>
              <a:rPr lang="pt-BR" b="1" u="sng" dirty="0">
                <a:solidFill>
                  <a:schemeClr val="accent1">
                    <a:lumMod val="75000"/>
                  </a:schemeClr>
                </a:solidFill>
              </a:rPr>
              <a:t>TOTAL GERAL DAS CARTEIRAS</a:t>
            </a:r>
          </a:p>
        </p:txBody>
      </p:sp>
      <p:sp>
        <p:nvSpPr>
          <p:cNvPr id="19" name="CaixaDeTexto 18">
            <a:extLst>
              <a:ext uri="{FF2B5EF4-FFF2-40B4-BE49-F238E27FC236}">
                <a16:creationId xmlns:a16="http://schemas.microsoft.com/office/drawing/2014/main" id="{72E2261F-D074-B4D3-0E9A-6176FEEFFF58}"/>
              </a:ext>
            </a:extLst>
          </p:cNvPr>
          <p:cNvSpPr txBox="1"/>
          <p:nvPr/>
        </p:nvSpPr>
        <p:spPr>
          <a:xfrm>
            <a:off x="10211832" y="3169453"/>
            <a:ext cx="1900030" cy="307777"/>
          </a:xfrm>
          <a:prstGeom prst="rect">
            <a:avLst/>
          </a:prstGeom>
          <a:noFill/>
        </p:spPr>
        <p:txBody>
          <a:bodyPr wrap="square" rtlCol="0">
            <a:spAutoFit/>
          </a:bodyPr>
          <a:lstStyle/>
          <a:p>
            <a:pPr algn="ctr"/>
            <a:r>
              <a:rPr lang="pt-BR" sz="1400" b="1" dirty="0"/>
              <a:t>Tabela 8</a:t>
            </a:r>
          </a:p>
        </p:txBody>
      </p:sp>
      <p:graphicFrame>
        <p:nvGraphicFramePr>
          <p:cNvPr id="3" name="Tabela 2">
            <a:extLst>
              <a:ext uri="{FF2B5EF4-FFF2-40B4-BE49-F238E27FC236}">
                <a16:creationId xmlns:a16="http://schemas.microsoft.com/office/drawing/2014/main" id="{90B21C22-0D48-2729-22AC-FACA15AD6F4C}"/>
              </a:ext>
            </a:extLst>
          </p:cNvPr>
          <p:cNvGraphicFramePr>
            <a:graphicFrameLocks noGrp="1"/>
          </p:cNvGraphicFramePr>
          <p:nvPr>
            <p:extLst>
              <p:ext uri="{D42A27DB-BD31-4B8C-83A1-F6EECF244321}">
                <p14:modId xmlns:p14="http://schemas.microsoft.com/office/powerpoint/2010/main" val="3022913430"/>
              </p:ext>
            </p:extLst>
          </p:nvPr>
        </p:nvGraphicFramePr>
        <p:xfrm>
          <a:off x="294705" y="1019229"/>
          <a:ext cx="11287690" cy="1173480"/>
        </p:xfrm>
        <a:graphic>
          <a:graphicData uri="http://schemas.openxmlformats.org/drawingml/2006/table">
            <a:tbl>
              <a:tblPr/>
              <a:tblGrid>
                <a:gridCol w="3008695">
                  <a:extLst>
                    <a:ext uri="{9D8B030D-6E8A-4147-A177-3AD203B41FA5}">
                      <a16:colId xmlns:a16="http://schemas.microsoft.com/office/drawing/2014/main" val="178170146"/>
                    </a:ext>
                  </a:extLst>
                </a:gridCol>
                <a:gridCol w="1639027">
                  <a:extLst>
                    <a:ext uri="{9D8B030D-6E8A-4147-A177-3AD203B41FA5}">
                      <a16:colId xmlns:a16="http://schemas.microsoft.com/office/drawing/2014/main" val="3043580400"/>
                    </a:ext>
                  </a:extLst>
                </a:gridCol>
                <a:gridCol w="1575500">
                  <a:extLst>
                    <a:ext uri="{9D8B030D-6E8A-4147-A177-3AD203B41FA5}">
                      <a16:colId xmlns:a16="http://schemas.microsoft.com/office/drawing/2014/main" val="623416544"/>
                    </a:ext>
                  </a:extLst>
                </a:gridCol>
                <a:gridCol w="1931257">
                  <a:extLst>
                    <a:ext uri="{9D8B030D-6E8A-4147-A177-3AD203B41FA5}">
                      <a16:colId xmlns:a16="http://schemas.microsoft.com/office/drawing/2014/main" val="1364362557"/>
                    </a:ext>
                  </a:extLst>
                </a:gridCol>
                <a:gridCol w="1578041">
                  <a:extLst>
                    <a:ext uri="{9D8B030D-6E8A-4147-A177-3AD203B41FA5}">
                      <a16:colId xmlns:a16="http://schemas.microsoft.com/office/drawing/2014/main" val="3360758918"/>
                    </a:ext>
                  </a:extLst>
                </a:gridCol>
                <a:gridCol w="1555170">
                  <a:extLst>
                    <a:ext uri="{9D8B030D-6E8A-4147-A177-3AD203B41FA5}">
                      <a16:colId xmlns:a16="http://schemas.microsoft.com/office/drawing/2014/main" val="1223524041"/>
                    </a:ext>
                  </a:extLst>
                </a:gridCol>
              </a:tblGrid>
              <a:tr h="0">
                <a:tc>
                  <a:txBody>
                    <a:bodyPr/>
                    <a:lstStyle/>
                    <a:p>
                      <a:pPr algn="ctr" fontAlgn="ctr"/>
                      <a:r>
                        <a:rPr lang="pt-BR" sz="11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33786293"/>
                  </a:ext>
                </a:extLst>
              </a:tr>
              <a:tr h="348152">
                <a:tc>
                  <a:txBody>
                    <a:bodyPr/>
                    <a:lstStyle/>
                    <a:p>
                      <a:pPr algn="l" fontAlgn="b"/>
                      <a:r>
                        <a:rPr lang="pt-BR" sz="1100" b="0" i="0" u="none" strike="noStrike">
                          <a:solidFill>
                            <a:srgbClr val="000000"/>
                          </a:solidFill>
                          <a:effectLst/>
                          <a:latin typeface="Calibri" panose="020F0502020204030204" pitchFamily="34" charset="0"/>
                        </a:rPr>
                        <a:t>BB PREVIDENCIÁRIO RENDA FIXA FLUXO FUNDO DE INVESTIMENTO EM COTAS DE FUNDOS DE INVESTIMENTO</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R$ 31.459,14</a:t>
                      </a:r>
                    </a:p>
                  </a:txBody>
                  <a:tcPr marL="0" marR="0" marT="0" marB="0" anchor="b">
                    <a:lnL>
                      <a:noFill/>
                    </a:lnL>
                    <a:lnR>
                      <a:noFill/>
                    </a:lnR>
                    <a:lnT>
                      <a:noFill/>
                    </a:lnT>
                    <a:lnB>
                      <a:noFill/>
                    </a:lnB>
                    <a:noFill/>
                  </a:tcPr>
                </a:tc>
                <a:tc>
                  <a:txBody>
                    <a:bodyPr/>
                    <a:lstStyle/>
                    <a:p>
                      <a:pPr algn="r" fontAlgn="b"/>
                      <a:r>
                        <a:rPr lang="pt-BR" sz="1100" b="0" i="0" u="none" strike="noStrike" dirty="0">
                          <a:solidFill>
                            <a:srgbClr val="000000"/>
                          </a:solidFill>
                          <a:effectLst/>
                          <a:latin typeface="Arial" panose="020B0604020202020204" pitchFamily="34" charset="0"/>
                        </a:rPr>
                        <a:t>R$ 10.154.440,97</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-R$ 3.930.847,61</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R$ 32.521,77</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R$ 6.287.574,27</a:t>
                      </a:r>
                    </a:p>
                  </a:txBody>
                  <a:tcPr marL="0" marR="0" marT="0" marB="0" anchor="b">
                    <a:lnL>
                      <a:noFill/>
                    </a:lnL>
                    <a:lnR>
                      <a:noFill/>
                    </a:lnR>
                    <a:lnT>
                      <a:noFill/>
                    </a:lnT>
                    <a:lnB>
                      <a:noFill/>
                    </a:lnB>
                    <a:noFill/>
                  </a:tcPr>
                </a:tc>
                <a:extLst>
                  <a:ext uri="{0D108BD9-81ED-4DB2-BD59-A6C34878D82A}">
                    <a16:rowId xmlns:a16="http://schemas.microsoft.com/office/drawing/2014/main" val="3358568280"/>
                  </a:ext>
                </a:extLst>
              </a:tr>
              <a:tr h="298416">
                <a:tc>
                  <a:txBody>
                    <a:bodyPr/>
                    <a:lstStyle/>
                    <a:p>
                      <a:pPr algn="l" fontAlgn="b"/>
                      <a:r>
                        <a:rPr lang="pt-BR" sz="1100" b="0" i="0" u="none" strike="noStrike">
                          <a:solidFill>
                            <a:srgbClr val="000000"/>
                          </a:solidFill>
                          <a:effectLst/>
                          <a:latin typeface="Calibri" panose="020F0502020204030204" pitchFamily="34" charset="0"/>
                        </a:rPr>
                        <a:t>BB PERFIL FIC RENDA FIXA REFERENCIADO DI PREVIDENCIÁRIO LP</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R$ 17.890.898,50</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R$ 0,00</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-R$ 3.774.800,13</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R$ 119.371,21</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R$ 14.235.469,58</a:t>
                      </a:r>
                    </a:p>
                  </a:txBody>
                  <a:tcPr marL="0" marR="0" marT="0" marB="0" anchor="b">
                    <a:lnL>
                      <a:noFill/>
                    </a:lnL>
                    <a:lnR>
                      <a:noFill/>
                    </a:lnR>
                    <a:lnT>
                      <a:noFill/>
                    </a:lnT>
                    <a:lnB>
                      <a:noFill/>
                    </a:lnB>
                    <a:noFill/>
                  </a:tcPr>
                </a:tc>
                <a:extLst>
                  <a:ext uri="{0D108BD9-81ED-4DB2-BD59-A6C34878D82A}">
                    <a16:rowId xmlns:a16="http://schemas.microsoft.com/office/drawing/2014/main" val="1468005094"/>
                  </a:ext>
                </a:extLst>
              </a:tr>
              <a:tr h="149208">
                <a:tc>
                  <a:txBody>
                    <a:bodyPr/>
                    <a:lstStyle/>
                    <a:p>
                      <a:pPr algn="l" fontAlgn="ctr"/>
                      <a:r>
                        <a:rPr lang="pt-BR" sz="1100" b="1" i="0" u="none" strike="noStrike">
                          <a:solidFill>
                            <a:srgbClr val="FFFFFF"/>
                          </a:solidFill>
                          <a:effectLst/>
                          <a:latin typeface="Calibri" panose="020F0502020204030204" pitchFamily="34" charset="0"/>
                        </a:rPr>
                        <a:t>Total Renda Fixa</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R$ 17.922.357,64</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R$ 10.154.440,97</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-R$ 7.705.647,74</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R$ 151.892,98</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latin typeface="Calibri" panose="020F0502020204030204" pitchFamily="34" charset="0"/>
                        </a:rPr>
                        <a:t>R$ 20.523.043,85</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863952094"/>
                  </a:ext>
                </a:extLst>
              </a:tr>
            </a:tbl>
          </a:graphicData>
        </a:graphic>
      </p:graphicFrame>
      <p:graphicFrame>
        <p:nvGraphicFramePr>
          <p:cNvPr id="5" name="Tabela 4">
            <a:extLst>
              <a:ext uri="{FF2B5EF4-FFF2-40B4-BE49-F238E27FC236}">
                <a16:creationId xmlns:a16="http://schemas.microsoft.com/office/drawing/2014/main" id="{DB893F31-73FA-2EFB-4D58-192D60CC324A}"/>
              </a:ext>
            </a:extLst>
          </p:cNvPr>
          <p:cNvGraphicFramePr>
            <a:graphicFrameLocks noGrp="1"/>
          </p:cNvGraphicFramePr>
          <p:nvPr>
            <p:extLst>
              <p:ext uri="{D42A27DB-BD31-4B8C-83A1-F6EECF244321}">
                <p14:modId xmlns:p14="http://schemas.microsoft.com/office/powerpoint/2010/main" val="1319609267"/>
              </p:ext>
            </p:extLst>
          </p:nvPr>
        </p:nvGraphicFramePr>
        <p:xfrm>
          <a:off x="294705" y="3702878"/>
          <a:ext cx="11287690" cy="781876"/>
        </p:xfrm>
        <a:graphic>
          <a:graphicData uri="http://schemas.openxmlformats.org/drawingml/2006/table">
            <a:tbl>
              <a:tblPr/>
              <a:tblGrid>
                <a:gridCol w="3008695">
                  <a:extLst>
                    <a:ext uri="{9D8B030D-6E8A-4147-A177-3AD203B41FA5}">
                      <a16:colId xmlns:a16="http://schemas.microsoft.com/office/drawing/2014/main" val="2066841333"/>
                    </a:ext>
                  </a:extLst>
                </a:gridCol>
                <a:gridCol w="1639027">
                  <a:extLst>
                    <a:ext uri="{9D8B030D-6E8A-4147-A177-3AD203B41FA5}">
                      <a16:colId xmlns:a16="http://schemas.microsoft.com/office/drawing/2014/main" val="2108608603"/>
                    </a:ext>
                  </a:extLst>
                </a:gridCol>
                <a:gridCol w="1575500">
                  <a:extLst>
                    <a:ext uri="{9D8B030D-6E8A-4147-A177-3AD203B41FA5}">
                      <a16:colId xmlns:a16="http://schemas.microsoft.com/office/drawing/2014/main" val="565605877"/>
                    </a:ext>
                  </a:extLst>
                </a:gridCol>
                <a:gridCol w="1931257">
                  <a:extLst>
                    <a:ext uri="{9D8B030D-6E8A-4147-A177-3AD203B41FA5}">
                      <a16:colId xmlns:a16="http://schemas.microsoft.com/office/drawing/2014/main" val="4138246808"/>
                    </a:ext>
                  </a:extLst>
                </a:gridCol>
                <a:gridCol w="1578041">
                  <a:extLst>
                    <a:ext uri="{9D8B030D-6E8A-4147-A177-3AD203B41FA5}">
                      <a16:colId xmlns:a16="http://schemas.microsoft.com/office/drawing/2014/main" val="2993020682"/>
                    </a:ext>
                  </a:extLst>
                </a:gridCol>
                <a:gridCol w="1555170">
                  <a:extLst>
                    <a:ext uri="{9D8B030D-6E8A-4147-A177-3AD203B41FA5}">
                      <a16:colId xmlns:a16="http://schemas.microsoft.com/office/drawing/2014/main" val="136708463"/>
                    </a:ext>
                  </a:extLst>
                </a:gridCol>
              </a:tblGrid>
              <a:tr h="195469">
                <a:tc>
                  <a:txBody>
                    <a:bodyPr/>
                    <a:lstStyle/>
                    <a:p>
                      <a:pPr algn="ctr" fontAlgn="ctr"/>
                      <a:r>
                        <a:rPr lang="pt-BR" sz="11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846594253"/>
                  </a:ext>
                </a:extLst>
              </a:tr>
              <a:tr h="195469">
                <a:tc>
                  <a:txBody>
                    <a:bodyPr/>
                    <a:lstStyle/>
                    <a:p>
                      <a:pPr algn="l" fontAlgn="b"/>
                      <a:r>
                        <a:rPr lang="pt-BR" sz="1100" b="0" i="0" u="none" strike="noStrike">
                          <a:solidFill>
                            <a:srgbClr val="000000"/>
                          </a:solidFill>
                          <a:effectLst/>
                          <a:latin typeface="Calibri" panose="020F0502020204030204" pitchFamily="34" charset="0"/>
                        </a:rPr>
                        <a:t> TOTAL FUNDO PREVIDENCIÁRIO </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R$ 892.917.766,56</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R$ 25.040.977,15</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-R$ 12.732.040,18</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-R$ 844.640,39</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R$ 904.382.063,14</a:t>
                      </a:r>
                    </a:p>
                  </a:txBody>
                  <a:tcPr marL="0" marR="0" marT="0" marB="0" anchor="b">
                    <a:lnL>
                      <a:noFill/>
                    </a:lnL>
                    <a:lnR>
                      <a:noFill/>
                    </a:lnR>
                    <a:lnT>
                      <a:noFill/>
                    </a:lnT>
                    <a:lnB>
                      <a:noFill/>
                    </a:lnB>
                    <a:noFill/>
                  </a:tcPr>
                </a:tc>
                <a:extLst>
                  <a:ext uri="{0D108BD9-81ED-4DB2-BD59-A6C34878D82A}">
                    <a16:rowId xmlns:a16="http://schemas.microsoft.com/office/drawing/2014/main" val="4076088962"/>
                  </a:ext>
                </a:extLst>
              </a:tr>
              <a:tr h="195469">
                <a:tc>
                  <a:txBody>
                    <a:bodyPr/>
                    <a:lstStyle/>
                    <a:p>
                      <a:pPr algn="l" fontAlgn="b"/>
                      <a:r>
                        <a:rPr lang="pt-BR" sz="1100" b="0" i="0" u="none" strike="noStrike">
                          <a:solidFill>
                            <a:srgbClr val="000000"/>
                          </a:solidFill>
                          <a:effectLst/>
                          <a:latin typeface="Calibri" panose="020F0502020204030204" pitchFamily="34" charset="0"/>
                        </a:rPr>
                        <a:t> TOTAL FUNDO FINANCEIRO </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R$ 17.922.357,64</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R$ 10.154.440,97</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-R$ 7.705.647,74</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R$ 151.892,98</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R$ 20.523.043,85</a:t>
                      </a:r>
                    </a:p>
                  </a:txBody>
                  <a:tcPr marL="0" marR="0" marT="0" marB="0" anchor="b">
                    <a:lnL>
                      <a:noFill/>
                    </a:lnL>
                    <a:lnR>
                      <a:noFill/>
                    </a:lnR>
                    <a:lnT>
                      <a:noFill/>
                    </a:lnT>
                    <a:lnB>
                      <a:noFill/>
                    </a:lnB>
                    <a:noFill/>
                  </a:tcPr>
                </a:tc>
                <a:extLst>
                  <a:ext uri="{0D108BD9-81ED-4DB2-BD59-A6C34878D82A}">
                    <a16:rowId xmlns:a16="http://schemas.microsoft.com/office/drawing/2014/main" val="3317186142"/>
                  </a:ext>
                </a:extLst>
              </a:tr>
              <a:tr h="195469">
                <a:tc>
                  <a:txBody>
                    <a:bodyPr/>
                    <a:lstStyle/>
                    <a:p>
                      <a:pPr algn="l" fontAlgn="b"/>
                      <a:r>
                        <a:rPr lang="pt-BR" sz="1100" b="1" i="0" u="none" strike="noStrike">
                          <a:solidFill>
                            <a:srgbClr val="FFFFFF"/>
                          </a:solidFill>
                          <a:effectLst/>
                          <a:latin typeface="Calibri" panose="020F0502020204030204" pitchFamily="34" charset="0"/>
                        </a:rPr>
                        <a:t> TOTAL GERAL DAS CARTEIRAS </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latin typeface="Calibri" panose="020F0502020204030204" pitchFamily="34" charset="0"/>
                        </a:rPr>
                        <a:t>R$ 910.840.124,20</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latin typeface="Calibri" panose="020F0502020204030204" pitchFamily="34" charset="0"/>
                        </a:rPr>
                        <a:t>R$ 35.195.418,12</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latin typeface="Calibri" panose="020F0502020204030204" pitchFamily="34" charset="0"/>
                        </a:rPr>
                        <a:t>-R$ 20.437.687,92</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latin typeface="Calibri" panose="020F0502020204030204" pitchFamily="34" charset="0"/>
                        </a:rPr>
                        <a:t>-R$ 692.747,42</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dirty="0">
                          <a:solidFill>
                            <a:srgbClr val="FFFFFF"/>
                          </a:solidFill>
                          <a:effectLst/>
                          <a:latin typeface="Calibri" panose="020F0502020204030204" pitchFamily="34" charset="0"/>
                        </a:rPr>
                        <a:t>R$ 924.905.106,99</a:t>
                      </a:r>
                    </a:p>
                  </a:txBody>
                  <a:tcPr marL="0" marR="0" marT="0" marB="0" anchor="b">
                    <a:lnL>
                      <a:noFill/>
                    </a:lnL>
                    <a:lnR>
                      <a:noFill/>
                    </a:lnR>
                    <a:lnT>
                      <a:noFill/>
                    </a:lnT>
                    <a:lnB>
                      <a:noFill/>
                    </a:lnB>
                    <a:solidFill>
                      <a:srgbClr val="366092"/>
                    </a:solidFill>
                  </a:tcPr>
                </a:tc>
                <a:extLst>
                  <a:ext uri="{0D108BD9-81ED-4DB2-BD59-A6C34878D82A}">
                    <a16:rowId xmlns:a16="http://schemas.microsoft.com/office/drawing/2014/main" val="4182276058"/>
                  </a:ext>
                </a:extLst>
              </a:tr>
            </a:tbl>
          </a:graphicData>
        </a:graphic>
      </p:graphicFrame>
    </p:spTree>
    <p:extLst>
      <p:ext uri="{BB962C8B-B14F-4D97-AF65-F5344CB8AC3E}">
        <p14:creationId xmlns:p14="http://schemas.microsoft.com/office/powerpoint/2010/main" val="126902777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5458" y="1"/>
            <a:ext cx="12357219" cy="6854450"/>
          </a:xfrm>
          <a:prstGeom prst="rect">
            <a:avLst/>
          </a:prstGeom>
        </p:spPr>
      </p:pic>
      <p:sp>
        <p:nvSpPr>
          <p:cNvPr id="3" name="object 3"/>
          <p:cNvSpPr/>
          <p:nvPr/>
        </p:nvSpPr>
        <p:spPr>
          <a:xfrm>
            <a:off x="-85458" y="3224"/>
            <a:ext cx="12357219" cy="6854776"/>
          </a:xfrm>
          <a:custGeom>
            <a:avLst/>
            <a:gdLst/>
            <a:ahLst/>
            <a:cxnLst/>
            <a:rect l="l" t="t" r="r" b="b"/>
            <a:pathLst>
              <a:path w="8999220" h="5401310">
                <a:moveTo>
                  <a:pt x="8999219" y="0"/>
                </a:moveTo>
                <a:lnTo>
                  <a:pt x="0" y="0"/>
                </a:lnTo>
                <a:lnTo>
                  <a:pt x="0" y="5401053"/>
                </a:lnTo>
                <a:lnTo>
                  <a:pt x="8999219" y="5401053"/>
                </a:lnTo>
                <a:lnTo>
                  <a:pt x="8999219" y="0"/>
                </a:lnTo>
                <a:close/>
              </a:path>
            </a:pathLst>
          </a:custGeom>
          <a:solidFill>
            <a:srgbClr val="222A35">
              <a:alpha val="54901"/>
            </a:srgbClr>
          </a:solidFill>
        </p:spPr>
        <p:txBody>
          <a:bodyPr wrap="square" lIns="0" tIns="0" rIns="0" bIns="0" rtlCol="0"/>
          <a:lstStyle/>
          <a:p>
            <a:endParaRPr sz="2284"/>
          </a:p>
        </p:txBody>
      </p:sp>
      <p:sp>
        <p:nvSpPr>
          <p:cNvPr id="10" name="object 10"/>
          <p:cNvSpPr/>
          <p:nvPr/>
        </p:nvSpPr>
        <p:spPr>
          <a:xfrm>
            <a:off x="4771022" y="3620026"/>
            <a:ext cx="2391838" cy="45719"/>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sp>
        <p:nvSpPr>
          <p:cNvPr id="11" name="object 11"/>
          <p:cNvSpPr txBox="1">
            <a:spLocks noGrp="1"/>
          </p:cNvSpPr>
          <p:nvPr>
            <p:ph type="title"/>
          </p:nvPr>
        </p:nvSpPr>
        <p:spPr>
          <a:xfrm>
            <a:off x="4896857" y="3016166"/>
            <a:ext cx="2293968" cy="641190"/>
          </a:xfrm>
          <a:prstGeom prst="rect">
            <a:avLst/>
          </a:prstGeom>
        </p:spPr>
        <p:txBody>
          <a:bodyPr vert="horz" wrap="square" lIns="0" tIns="16118" rIns="0" bIns="0" rtlCol="0">
            <a:spAutoFit/>
          </a:bodyPr>
          <a:lstStyle/>
          <a:p>
            <a:pPr marL="16118" marR="6447">
              <a:lnSpc>
                <a:spcPct val="100000"/>
              </a:lnSpc>
              <a:spcBef>
                <a:spcPts val="127"/>
              </a:spcBef>
            </a:pPr>
            <a:r>
              <a:rPr lang="pt-BR" sz="4061" b="0" spc="241" dirty="0">
                <a:solidFill>
                  <a:srgbClr val="F1F1F1"/>
                </a:solidFill>
              </a:rPr>
              <a:t>Cenário</a:t>
            </a:r>
            <a:endParaRPr sz="4061" dirty="0"/>
          </a:p>
        </p:txBody>
      </p:sp>
      <p:pic>
        <p:nvPicPr>
          <p:cNvPr id="12" name="Imagem 11" descr="Imagem de desenho animado&#10;&#10;Descrição gerada automaticamente com confiança média">
            <a:extLst>
              <a:ext uri="{FF2B5EF4-FFF2-40B4-BE49-F238E27FC236}">
                <a16:creationId xmlns:a16="http://schemas.microsoft.com/office/drawing/2014/main" id="{A20DFD05-7F6C-2890-A8F5-D5D2551A3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332" y="141029"/>
            <a:ext cx="2976892" cy="6706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2192000" cy="6854450"/>
          </a:xfrm>
          <a:prstGeom prst="rect">
            <a:avLst/>
          </a:prstGeom>
        </p:spPr>
      </p:pic>
      <p:sp>
        <p:nvSpPr>
          <p:cNvPr id="3" name="object 3"/>
          <p:cNvSpPr/>
          <p:nvPr/>
        </p:nvSpPr>
        <p:spPr>
          <a:xfrm>
            <a:off x="0" y="-325"/>
            <a:ext cx="12192000" cy="6854776"/>
          </a:xfrm>
          <a:custGeom>
            <a:avLst/>
            <a:gdLst/>
            <a:ahLst/>
            <a:cxnLst/>
            <a:rect l="l" t="t" r="r" b="b"/>
            <a:pathLst>
              <a:path w="8999220" h="5401310">
                <a:moveTo>
                  <a:pt x="8999219" y="0"/>
                </a:moveTo>
                <a:lnTo>
                  <a:pt x="0" y="0"/>
                </a:lnTo>
                <a:lnTo>
                  <a:pt x="0" y="5401053"/>
                </a:lnTo>
                <a:lnTo>
                  <a:pt x="8999219" y="5401053"/>
                </a:lnTo>
                <a:lnTo>
                  <a:pt x="8999219" y="0"/>
                </a:lnTo>
                <a:close/>
              </a:path>
            </a:pathLst>
          </a:custGeom>
          <a:solidFill>
            <a:srgbClr val="222A35">
              <a:alpha val="70195"/>
            </a:srgbClr>
          </a:solidFill>
        </p:spPr>
        <p:txBody>
          <a:bodyPr wrap="square" lIns="0" tIns="0" rIns="0" bIns="0" rtlCol="0"/>
          <a:lstStyle/>
          <a:p>
            <a:endParaRPr sz="2284"/>
          </a:p>
        </p:txBody>
      </p:sp>
      <p:sp>
        <p:nvSpPr>
          <p:cNvPr id="4" name="object 4"/>
          <p:cNvSpPr txBox="1">
            <a:spLocks noGrp="1"/>
          </p:cNvSpPr>
          <p:nvPr>
            <p:ph type="title"/>
          </p:nvPr>
        </p:nvSpPr>
        <p:spPr>
          <a:xfrm>
            <a:off x="885337" y="4740610"/>
            <a:ext cx="3813403" cy="641190"/>
          </a:xfrm>
          <a:prstGeom prst="rect">
            <a:avLst/>
          </a:prstGeom>
        </p:spPr>
        <p:txBody>
          <a:bodyPr vert="horz" wrap="square" lIns="0" tIns="16118" rIns="0" bIns="0" rtlCol="0">
            <a:spAutoFit/>
          </a:bodyPr>
          <a:lstStyle/>
          <a:p>
            <a:pPr marL="16118" marR="6447">
              <a:lnSpc>
                <a:spcPct val="100000"/>
              </a:lnSpc>
              <a:spcBef>
                <a:spcPts val="127"/>
              </a:spcBef>
            </a:pPr>
            <a:r>
              <a:rPr sz="4061" b="0" spc="241" dirty="0" err="1">
                <a:solidFill>
                  <a:srgbClr val="F1F1F1"/>
                </a:solidFill>
              </a:rPr>
              <a:t>B</a:t>
            </a:r>
            <a:r>
              <a:rPr sz="4061" b="0" spc="-95" dirty="0" err="1">
                <a:solidFill>
                  <a:srgbClr val="F1F1F1"/>
                </a:solidFill>
              </a:rPr>
              <a:t>r</a:t>
            </a:r>
            <a:r>
              <a:rPr sz="4061" b="0" spc="-38" dirty="0" err="1">
                <a:solidFill>
                  <a:srgbClr val="F1F1F1"/>
                </a:solidFill>
              </a:rPr>
              <a:t>a</a:t>
            </a:r>
            <a:r>
              <a:rPr sz="4061" b="0" spc="-114" dirty="0" err="1">
                <a:solidFill>
                  <a:srgbClr val="F1F1F1"/>
                </a:solidFill>
              </a:rPr>
              <a:t>s</a:t>
            </a:r>
            <a:r>
              <a:rPr sz="4061" b="0" spc="-6" dirty="0" err="1">
                <a:solidFill>
                  <a:srgbClr val="F1F1F1"/>
                </a:solidFill>
              </a:rPr>
              <a:t>i</a:t>
            </a:r>
            <a:r>
              <a:rPr sz="4061" b="0" spc="19" dirty="0" err="1">
                <a:solidFill>
                  <a:srgbClr val="F1F1F1"/>
                </a:solidFill>
              </a:rPr>
              <a:t>l</a:t>
            </a:r>
            <a:endParaRPr sz="4061" dirty="0"/>
          </a:p>
        </p:txBody>
      </p:sp>
      <p:sp>
        <p:nvSpPr>
          <p:cNvPr id="5" name="object 5"/>
          <p:cNvSpPr/>
          <p:nvPr/>
        </p:nvSpPr>
        <p:spPr>
          <a:xfrm>
            <a:off x="827187" y="4473575"/>
            <a:ext cx="4777228" cy="176487"/>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A8DEE9A9-7877-4C0D-BAA5-56244352C7DE}"/>
              </a:ext>
            </a:extLst>
          </p:cNvPr>
          <p:cNvSpPr txBox="1"/>
          <p:nvPr/>
        </p:nvSpPr>
        <p:spPr>
          <a:xfrm>
            <a:off x="397564" y="388165"/>
            <a:ext cx="5849178" cy="369332"/>
          </a:xfrm>
          <a:prstGeom prst="rect">
            <a:avLst/>
          </a:prstGeom>
          <a:noFill/>
        </p:spPr>
        <p:txBody>
          <a:bodyPr wrap="square" rtlCol="0">
            <a:spAutoFit/>
          </a:bodyPr>
          <a:lstStyle/>
          <a:p>
            <a:r>
              <a:rPr lang="pt-BR" b="1" u="sng" dirty="0">
                <a:solidFill>
                  <a:schemeClr val="accent1">
                    <a:lumMod val="75000"/>
                  </a:schemeClr>
                </a:solidFill>
              </a:rPr>
              <a:t>CENÁRIO: BRASIL</a:t>
            </a:r>
          </a:p>
        </p:txBody>
      </p:sp>
      <p:sp>
        <p:nvSpPr>
          <p:cNvPr id="2" name="CaixaDeTexto 1">
            <a:extLst>
              <a:ext uri="{FF2B5EF4-FFF2-40B4-BE49-F238E27FC236}">
                <a16:creationId xmlns:a16="http://schemas.microsoft.com/office/drawing/2014/main" id="{BAB1C4A8-4D76-8560-03DD-5ABF596CB1C3}"/>
              </a:ext>
            </a:extLst>
          </p:cNvPr>
          <p:cNvSpPr txBox="1"/>
          <p:nvPr/>
        </p:nvSpPr>
        <p:spPr>
          <a:xfrm>
            <a:off x="397564" y="1091703"/>
            <a:ext cx="10919789" cy="2031325"/>
          </a:xfrm>
          <a:prstGeom prst="rect">
            <a:avLst/>
          </a:prstGeom>
          <a:noFill/>
        </p:spPr>
        <p:txBody>
          <a:bodyPr wrap="square" rtlCol="0">
            <a:spAutoFit/>
          </a:bodyPr>
          <a:lstStyle/>
          <a:p>
            <a:pPr algn="just"/>
            <a:r>
              <a:rPr lang="pt-BR" dirty="0"/>
              <a:t>No mês de dezembro o </a:t>
            </a:r>
            <a:r>
              <a:rPr lang="pt-BR" dirty="0" err="1"/>
              <a:t>ipca</a:t>
            </a:r>
            <a:r>
              <a:rPr lang="pt-BR" dirty="0"/>
              <a:t> registrou alta de 0,52% encerrando 2024 a 4,83%, acima do teto da meta estabelecida pelo CMN e bastante distante do centro da meta definido em 3%. Esses dados corroboram a preocupação do mercado em relação ao cenário fiscal brasileiro, que vem se deteriorando mesmo com níveis recordes de arrecadação. Logo, devemos ver ao longo dos próximos meses a manutenção da tendência restritiva na política monetária. Já temos a confirmação de alta nas duas próximas reuniões do COPOM coma taxa Selic podendo voltar ao patamar 14% </a:t>
            </a:r>
            <a:r>
              <a:rPr lang="pt-BR" dirty="0" err="1"/>
              <a:t>a.a</a:t>
            </a:r>
            <a:r>
              <a:rPr lang="pt-BR" dirty="0"/>
              <a:t>, com alguns agentes já precificando uma possível chegada aos 15% a.a. O Ibovespa fechou o mês com maior queda mensal do ano (-4,28%), fechando 2024 com queda de -10,35%. </a:t>
            </a:r>
          </a:p>
        </p:txBody>
      </p:sp>
    </p:spTree>
    <p:extLst>
      <p:ext uri="{BB962C8B-B14F-4D97-AF65-F5344CB8AC3E}">
        <p14:creationId xmlns:p14="http://schemas.microsoft.com/office/powerpoint/2010/main" val="44947918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12192000" cy="6854452"/>
          </a:xfrm>
          <a:prstGeom prst="rect">
            <a:avLst/>
          </a:prstGeom>
        </p:spPr>
      </p:pic>
      <p:sp>
        <p:nvSpPr>
          <p:cNvPr id="3" name="object 3"/>
          <p:cNvSpPr/>
          <p:nvPr/>
        </p:nvSpPr>
        <p:spPr>
          <a:xfrm>
            <a:off x="0" y="-324"/>
            <a:ext cx="12191999" cy="6854776"/>
          </a:xfrm>
          <a:custGeom>
            <a:avLst/>
            <a:gdLst/>
            <a:ahLst/>
            <a:cxnLst/>
            <a:rect l="l" t="t" r="r" b="b"/>
            <a:pathLst>
              <a:path w="8999220" h="5401310">
                <a:moveTo>
                  <a:pt x="8999219" y="0"/>
                </a:moveTo>
                <a:lnTo>
                  <a:pt x="0" y="0"/>
                </a:lnTo>
                <a:lnTo>
                  <a:pt x="0" y="5401054"/>
                </a:lnTo>
                <a:lnTo>
                  <a:pt x="8999219" y="5401054"/>
                </a:lnTo>
                <a:lnTo>
                  <a:pt x="8999219" y="0"/>
                </a:lnTo>
                <a:close/>
              </a:path>
            </a:pathLst>
          </a:custGeom>
          <a:solidFill>
            <a:srgbClr val="222A35">
              <a:alpha val="54901"/>
            </a:srgbClr>
          </a:solidFill>
        </p:spPr>
        <p:txBody>
          <a:bodyPr wrap="square" lIns="0" tIns="0" rIns="0" bIns="0" rtlCol="0"/>
          <a:lstStyle/>
          <a:p>
            <a:endParaRPr sz="2284"/>
          </a:p>
        </p:txBody>
      </p:sp>
      <p:sp>
        <p:nvSpPr>
          <p:cNvPr id="10" name="object 10"/>
          <p:cNvSpPr txBox="1">
            <a:spLocks noGrp="1"/>
          </p:cNvSpPr>
          <p:nvPr>
            <p:ph type="title"/>
          </p:nvPr>
        </p:nvSpPr>
        <p:spPr>
          <a:xfrm>
            <a:off x="885338" y="4740610"/>
            <a:ext cx="3462847" cy="641190"/>
          </a:xfrm>
          <a:prstGeom prst="rect">
            <a:avLst/>
          </a:prstGeom>
        </p:spPr>
        <p:txBody>
          <a:bodyPr vert="horz" wrap="square" lIns="0" tIns="16118" rIns="0" bIns="0" rtlCol="0">
            <a:spAutoFit/>
          </a:bodyPr>
          <a:lstStyle/>
          <a:p>
            <a:pPr marL="16118">
              <a:lnSpc>
                <a:spcPct val="100000"/>
              </a:lnSpc>
              <a:spcBef>
                <a:spcPts val="127"/>
              </a:spcBef>
            </a:pPr>
            <a:r>
              <a:rPr sz="4061" b="0" spc="6" dirty="0">
                <a:solidFill>
                  <a:srgbClr val="F1F1F1"/>
                </a:solidFill>
              </a:rPr>
              <a:t>Internacional</a:t>
            </a:r>
            <a:endParaRPr sz="4061"/>
          </a:p>
        </p:txBody>
      </p:sp>
      <p:sp>
        <p:nvSpPr>
          <p:cNvPr id="11" name="object 11"/>
          <p:cNvSpPr/>
          <p:nvPr/>
        </p:nvSpPr>
        <p:spPr>
          <a:xfrm>
            <a:off x="827187" y="4473575"/>
            <a:ext cx="4777228" cy="176487"/>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A8DEE9A9-7877-4C0D-BAA5-56244352C7DE}"/>
              </a:ext>
            </a:extLst>
          </p:cNvPr>
          <p:cNvSpPr txBox="1"/>
          <p:nvPr/>
        </p:nvSpPr>
        <p:spPr>
          <a:xfrm>
            <a:off x="397564" y="388165"/>
            <a:ext cx="5849178" cy="369332"/>
          </a:xfrm>
          <a:prstGeom prst="rect">
            <a:avLst/>
          </a:prstGeom>
          <a:noFill/>
        </p:spPr>
        <p:txBody>
          <a:bodyPr wrap="square" rtlCol="0">
            <a:spAutoFit/>
          </a:bodyPr>
          <a:lstStyle/>
          <a:p>
            <a:r>
              <a:rPr lang="pt-BR" b="1" u="sng" dirty="0">
                <a:solidFill>
                  <a:schemeClr val="accent1">
                    <a:lumMod val="75000"/>
                  </a:schemeClr>
                </a:solidFill>
              </a:rPr>
              <a:t>CENÁRIO: INTERNACIONAL</a:t>
            </a:r>
          </a:p>
        </p:txBody>
      </p:sp>
      <p:sp>
        <p:nvSpPr>
          <p:cNvPr id="2" name="CaixaDeTexto 1">
            <a:extLst>
              <a:ext uri="{FF2B5EF4-FFF2-40B4-BE49-F238E27FC236}">
                <a16:creationId xmlns:a16="http://schemas.microsoft.com/office/drawing/2014/main" id="{BAB1C4A8-4D76-8560-03DD-5ABF596CB1C3}"/>
              </a:ext>
            </a:extLst>
          </p:cNvPr>
          <p:cNvSpPr txBox="1"/>
          <p:nvPr/>
        </p:nvSpPr>
        <p:spPr>
          <a:xfrm>
            <a:off x="397564" y="1008573"/>
            <a:ext cx="10919789" cy="1754326"/>
          </a:xfrm>
          <a:prstGeom prst="rect">
            <a:avLst/>
          </a:prstGeom>
          <a:noFill/>
        </p:spPr>
        <p:txBody>
          <a:bodyPr wrap="square" rtlCol="0">
            <a:spAutoFit/>
          </a:bodyPr>
          <a:lstStyle/>
          <a:p>
            <a:pPr algn="just"/>
            <a:r>
              <a:rPr lang="pt-BR" dirty="0"/>
              <a:t>No cenário global há expectativa pela posse do presidente eleito dos EUA, Donald Trump, e sua condução a frente da economia americana. Durante a campanha Trump defendeu uma política de elevação de tarifas comerciais para diversos países, especialmente para a China. Essas medidas também podem trazer impactos para economias emergentes, como a brasileira, seja direta ou indiretamente. Outra possível consequência destas políticas tarifárias é a elevação da inflação americana, que pode interromper o ciclo de cortes de juros iniciado pelo FED no segundo semestre.  </a:t>
            </a:r>
          </a:p>
        </p:txBody>
      </p:sp>
    </p:spTree>
    <p:extLst>
      <p:ext uri="{BB962C8B-B14F-4D97-AF65-F5344CB8AC3E}">
        <p14:creationId xmlns:p14="http://schemas.microsoft.com/office/powerpoint/2010/main" val="1112760992"/>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ao ar livre, edifício, pipa, voando&#10;&#10;Descrição gerada automaticamente">
            <a:extLst>
              <a:ext uri="{FF2B5EF4-FFF2-40B4-BE49-F238E27FC236}">
                <a16:creationId xmlns:a16="http://schemas.microsoft.com/office/drawing/2014/main" id="{679E9EDE-DEF9-B431-F54C-56A9E992523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m 6" descr="Logotipo&#10;&#10;Descrição gerada automaticamente">
            <a:extLst>
              <a:ext uri="{FF2B5EF4-FFF2-40B4-BE49-F238E27FC236}">
                <a16:creationId xmlns:a16="http://schemas.microsoft.com/office/drawing/2014/main" id="{2999A52D-35CE-8632-B889-4B6EAA882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694" y="2693076"/>
            <a:ext cx="2832613" cy="1454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302D378-6DD8-4F0D-BAB6-2A563115CF61}"/>
              </a:ext>
            </a:extLst>
          </p:cNvPr>
          <p:cNvSpPr/>
          <p:nvPr/>
        </p:nvSpPr>
        <p:spPr>
          <a:xfrm>
            <a:off x="611256" y="27768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7" name="CaixaDeTexto 6">
            <a:extLst>
              <a:ext uri="{FF2B5EF4-FFF2-40B4-BE49-F238E27FC236}">
                <a16:creationId xmlns:a16="http://schemas.microsoft.com/office/drawing/2014/main" id="{E71F8285-3524-45CA-92FF-B6CB9190F303}"/>
              </a:ext>
            </a:extLst>
          </p:cNvPr>
          <p:cNvSpPr txBox="1"/>
          <p:nvPr/>
        </p:nvSpPr>
        <p:spPr>
          <a:xfrm>
            <a:off x="1207605" y="277682"/>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8" name="CaixaDeTexto 7">
            <a:extLst>
              <a:ext uri="{FF2B5EF4-FFF2-40B4-BE49-F238E27FC236}">
                <a16:creationId xmlns:a16="http://schemas.microsoft.com/office/drawing/2014/main" id="{1CBEFE42-8C01-4FD8-A0B7-450FF1549A0C}"/>
              </a:ext>
            </a:extLst>
          </p:cNvPr>
          <p:cNvSpPr txBox="1"/>
          <p:nvPr/>
        </p:nvSpPr>
        <p:spPr>
          <a:xfrm>
            <a:off x="10291970" y="528893"/>
            <a:ext cx="1900030" cy="307777"/>
          </a:xfrm>
          <a:prstGeom prst="rect">
            <a:avLst/>
          </a:prstGeom>
          <a:noFill/>
        </p:spPr>
        <p:txBody>
          <a:bodyPr wrap="square" rtlCol="0">
            <a:spAutoFit/>
          </a:bodyPr>
          <a:lstStyle/>
          <a:p>
            <a:pPr algn="ctr"/>
            <a:r>
              <a:rPr lang="pt-BR" sz="1400" b="1" dirty="0"/>
              <a:t>Tabela 1</a:t>
            </a:r>
          </a:p>
        </p:txBody>
      </p:sp>
      <p:graphicFrame>
        <p:nvGraphicFramePr>
          <p:cNvPr id="2" name="Tabela 1">
            <a:extLst>
              <a:ext uri="{FF2B5EF4-FFF2-40B4-BE49-F238E27FC236}">
                <a16:creationId xmlns:a16="http://schemas.microsoft.com/office/drawing/2014/main" id="{F2398212-1F54-9B75-461E-FBACDC458AFF}"/>
              </a:ext>
            </a:extLst>
          </p:cNvPr>
          <p:cNvGraphicFramePr>
            <a:graphicFrameLocks noGrp="1"/>
          </p:cNvGraphicFramePr>
          <p:nvPr>
            <p:extLst>
              <p:ext uri="{D42A27DB-BD31-4B8C-83A1-F6EECF244321}">
                <p14:modId xmlns:p14="http://schemas.microsoft.com/office/powerpoint/2010/main" val="567458033"/>
              </p:ext>
            </p:extLst>
          </p:nvPr>
        </p:nvGraphicFramePr>
        <p:xfrm>
          <a:off x="611255" y="836669"/>
          <a:ext cx="10985000" cy="5791200"/>
        </p:xfrm>
        <a:graphic>
          <a:graphicData uri="http://schemas.openxmlformats.org/drawingml/2006/table">
            <a:tbl>
              <a:tblPr/>
              <a:tblGrid>
                <a:gridCol w="2135671">
                  <a:extLst>
                    <a:ext uri="{9D8B030D-6E8A-4147-A177-3AD203B41FA5}">
                      <a16:colId xmlns:a16="http://schemas.microsoft.com/office/drawing/2014/main" val="1673242613"/>
                    </a:ext>
                  </a:extLst>
                </a:gridCol>
                <a:gridCol w="1163436">
                  <a:extLst>
                    <a:ext uri="{9D8B030D-6E8A-4147-A177-3AD203B41FA5}">
                      <a16:colId xmlns:a16="http://schemas.microsoft.com/office/drawing/2014/main" val="2296252061"/>
                    </a:ext>
                  </a:extLst>
                </a:gridCol>
                <a:gridCol w="1118342">
                  <a:extLst>
                    <a:ext uri="{9D8B030D-6E8A-4147-A177-3AD203B41FA5}">
                      <a16:colId xmlns:a16="http://schemas.microsoft.com/office/drawing/2014/main" val="3157134699"/>
                    </a:ext>
                  </a:extLst>
                </a:gridCol>
                <a:gridCol w="1370871">
                  <a:extLst>
                    <a:ext uri="{9D8B030D-6E8A-4147-A177-3AD203B41FA5}">
                      <a16:colId xmlns:a16="http://schemas.microsoft.com/office/drawing/2014/main" val="2188862754"/>
                    </a:ext>
                  </a:extLst>
                </a:gridCol>
                <a:gridCol w="1120145">
                  <a:extLst>
                    <a:ext uri="{9D8B030D-6E8A-4147-A177-3AD203B41FA5}">
                      <a16:colId xmlns:a16="http://schemas.microsoft.com/office/drawing/2014/main" val="1948287116"/>
                    </a:ext>
                  </a:extLst>
                </a:gridCol>
                <a:gridCol w="1103911">
                  <a:extLst>
                    <a:ext uri="{9D8B030D-6E8A-4147-A177-3AD203B41FA5}">
                      <a16:colId xmlns:a16="http://schemas.microsoft.com/office/drawing/2014/main" val="4097818862"/>
                    </a:ext>
                  </a:extLst>
                </a:gridCol>
                <a:gridCol w="1471882">
                  <a:extLst>
                    <a:ext uri="{9D8B030D-6E8A-4147-A177-3AD203B41FA5}">
                      <a16:colId xmlns:a16="http://schemas.microsoft.com/office/drawing/2014/main" val="506869152"/>
                    </a:ext>
                  </a:extLst>
                </a:gridCol>
                <a:gridCol w="707080">
                  <a:extLst>
                    <a:ext uri="{9D8B030D-6E8A-4147-A177-3AD203B41FA5}">
                      <a16:colId xmlns:a16="http://schemas.microsoft.com/office/drawing/2014/main" val="894756396"/>
                    </a:ext>
                  </a:extLst>
                </a:gridCol>
                <a:gridCol w="793662">
                  <a:extLst>
                    <a:ext uri="{9D8B030D-6E8A-4147-A177-3AD203B41FA5}">
                      <a16:colId xmlns:a16="http://schemas.microsoft.com/office/drawing/2014/main" val="2409846927"/>
                    </a:ext>
                  </a:extLst>
                </a:gridCol>
              </a:tblGrid>
              <a:tr h="289076">
                <a:tc>
                  <a:txBody>
                    <a:bodyPr/>
                    <a:lstStyle/>
                    <a:p>
                      <a:pPr algn="ctr" fontAlgn="ctr"/>
                      <a:r>
                        <a:rPr lang="pt-BR" sz="10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Administrador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Índice de Referência</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Classificção de Risco ( 1 a 5 )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Fundo Investido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Valor (R$)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mensal</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anual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464348575"/>
                  </a:ext>
                </a:extLst>
              </a:tr>
              <a:tr h="289076">
                <a:tc>
                  <a:txBody>
                    <a:bodyPr/>
                    <a:lstStyle/>
                    <a:p>
                      <a:pPr algn="l" fontAlgn="ctr"/>
                      <a:r>
                        <a:rPr lang="pt-BR" sz="1000" b="0" i="0" u="none" strike="noStrike">
                          <a:solidFill>
                            <a:srgbClr val="000000"/>
                          </a:solidFill>
                          <a:effectLst/>
                          <a:latin typeface="Calibri" panose="020F0502020204030204" pitchFamily="34" charset="0"/>
                        </a:rPr>
                        <a:t>NTN-B 20450515 (20240412 6,03%)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1,68%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15.226.332,17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2477471"/>
                  </a:ext>
                </a:extLst>
              </a:tr>
              <a:tr h="289076">
                <a:tc>
                  <a:txBody>
                    <a:bodyPr/>
                    <a:lstStyle/>
                    <a:p>
                      <a:pPr algn="l" fontAlgn="ctr"/>
                      <a:r>
                        <a:rPr lang="pt-BR" sz="1000" b="0" i="0" u="none" strike="noStrike">
                          <a:solidFill>
                            <a:srgbClr val="000000"/>
                          </a:solidFill>
                          <a:effectLst/>
                          <a:latin typeface="Calibri" panose="020F0502020204030204" pitchFamily="34" charset="0"/>
                        </a:rPr>
                        <a:t>NTN-B 20600815 (20240412 6,04%)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6.270.728,53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29886351"/>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20350515 (20240508 6,200000%)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IPCA+6,20%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5.041.186,70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5,30%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90439781"/>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20400815 (20240508 6,159000%)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IPCA+6,159%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10.383.374,77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96790503"/>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20500815 (20240703 6,562000%)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IPCA+6,562%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10.214.486,47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4,12%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10894066"/>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20450515 (20240703 6,572000%)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IPCA+6,572%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10.213.151,81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18098523"/>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20400815 (20240703 6,521000%)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IPCA+6,521%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10.214.594,36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97967660"/>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20290515 (20241101 6,923%)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IPCA+6,923%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0,71%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6.432.581,92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98572409"/>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20350515 (20241101 6,804%)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IPCA+6,804%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0,77%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6.919.349,94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17771226"/>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20330515 (20241101 6,84%)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0,77%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6.921.384,10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87583434"/>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20260815 (20241104 7,043%)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IPCA+7,043%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10.192.553,97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69971943"/>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20400815 (20241119 6,712%)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IPCA+6,712%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10.139.289,88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46671736"/>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20270515 (20241119 7,0715%)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IPCA+7,0715%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10.141.389,41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6342005"/>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20550515 (20241119 6,722%)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IPCA+6,722%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10.136.308,53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12492160"/>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20300815 (20241129 7,145%)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IPCA+7,145%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10.106.421,96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87731597"/>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20260815 (20241216 8,15%)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IPCA+8,15%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4.027.108,89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80687509"/>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20270515 (20241216 8,05%)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IPCA+8,05%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4.024.063,63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67310987"/>
                  </a:ext>
                </a:extLst>
              </a:tr>
              <a:tr h="289076">
                <a:tc>
                  <a:txBody>
                    <a:bodyPr/>
                    <a:lstStyle/>
                    <a:p>
                      <a:pPr algn="l" fontAlgn="ctr"/>
                      <a:r>
                        <a:rPr lang="pt-BR" sz="1000" b="0" i="0" u="none" strike="noStrike">
                          <a:solidFill>
                            <a:srgbClr val="000000"/>
                          </a:solidFill>
                          <a:effectLst/>
                          <a:latin typeface="Calibri" panose="020F0502020204030204" pitchFamily="34" charset="0"/>
                        </a:rPr>
                        <a:t>NTN-B 760199 20280815 (20241129 7,855%)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TESOURO NACIONAL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IPCA+7,855%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4.024.065,05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latin typeface="Arial" panose="020B0604020202020204" pitchFamily="34" charset="0"/>
                        </a:rPr>
                        <a:t>0,57%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44544792"/>
                  </a:ext>
                </a:extLst>
              </a:tr>
            </a:tbl>
          </a:graphicData>
        </a:graphic>
      </p:graphicFrame>
    </p:spTree>
    <p:extLst>
      <p:ext uri="{BB962C8B-B14F-4D97-AF65-F5344CB8AC3E}">
        <p14:creationId xmlns:p14="http://schemas.microsoft.com/office/powerpoint/2010/main" val="219792657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0AF6826-4CAD-368E-2F12-9F97C59EB472}"/>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586D586B-7EA7-0708-43BC-592AB14DDA5E}"/>
              </a:ext>
            </a:extLst>
          </p:cNvPr>
          <p:cNvSpPr/>
          <p:nvPr/>
        </p:nvSpPr>
        <p:spPr>
          <a:xfrm>
            <a:off x="611256" y="27768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7" name="CaixaDeTexto 6">
            <a:extLst>
              <a:ext uri="{FF2B5EF4-FFF2-40B4-BE49-F238E27FC236}">
                <a16:creationId xmlns:a16="http://schemas.microsoft.com/office/drawing/2014/main" id="{2F3B16C2-D252-9726-D315-86BD2E67F967}"/>
              </a:ext>
            </a:extLst>
          </p:cNvPr>
          <p:cNvSpPr txBox="1"/>
          <p:nvPr/>
        </p:nvSpPr>
        <p:spPr>
          <a:xfrm>
            <a:off x="1207605" y="277682"/>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8" name="CaixaDeTexto 7">
            <a:extLst>
              <a:ext uri="{FF2B5EF4-FFF2-40B4-BE49-F238E27FC236}">
                <a16:creationId xmlns:a16="http://schemas.microsoft.com/office/drawing/2014/main" id="{097BC13F-7D6F-13F0-5374-708F384D6736}"/>
              </a:ext>
            </a:extLst>
          </p:cNvPr>
          <p:cNvSpPr txBox="1"/>
          <p:nvPr/>
        </p:nvSpPr>
        <p:spPr>
          <a:xfrm>
            <a:off x="10291970" y="528893"/>
            <a:ext cx="1900030" cy="307777"/>
          </a:xfrm>
          <a:prstGeom prst="rect">
            <a:avLst/>
          </a:prstGeom>
          <a:noFill/>
        </p:spPr>
        <p:txBody>
          <a:bodyPr wrap="square" rtlCol="0">
            <a:spAutoFit/>
          </a:bodyPr>
          <a:lstStyle/>
          <a:p>
            <a:pPr algn="ctr"/>
            <a:r>
              <a:rPr lang="pt-BR" sz="1400" b="1" dirty="0"/>
              <a:t>Tabela 1</a:t>
            </a:r>
          </a:p>
        </p:txBody>
      </p:sp>
      <p:graphicFrame>
        <p:nvGraphicFramePr>
          <p:cNvPr id="2" name="Tabela 1">
            <a:extLst>
              <a:ext uri="{FF2B5EF4-FFF2-40B4-BE49-F238E27FC236}">
                <a16:creationId xmlns:a16="http://schemas.microsoft.com/office/drawing/2014/main" id="{5BFF07EB-5662-78F1-E131-99603D1E4DD4}"/>
              </a:ext>
            </a:extLst>
          </p:cNvPr>
          <p:cNvGraphicFramePr>
            <a:graphicFrameLocks noGrp="1"/>
          </p:cNvGraphicFramePr>
          <p:nvPr>
            <p:extLst>
              <p:ext uri="{D42A27DB-BD31-4B8C-83A1-F6EECF244321}">
                <p14:modId xmlns:p14="http://schemas.microsoft.com/office/powerpoint/2010/main" val="260475816"/>
              </p:ext>
            </p:extLst>
          </p:nvPr>
        </p:nvGraphicFramePr>
        <p:xfrm>
          <a:off x="611256" y="1197289"/>
          <a:ext cx="11026562" cy="3657600"/>
        </p:xfrm>
        <a:graphic>
          <a:graphicData uri="http://schemas.openxmlformats.org/drawingml/2006/table">
            <a:tbl>
              <a:tblPr/>
              <a:tblGrid>
                <a:gridCol w="2143752">
                  <a:extLst>
                    <a:ext uri="{9D8B030D-6E8A-4147-A177-3AD203B41FA5}">
                      <a16:colId xmlns:a16="http://schemas.microsoft.com/office/drawing/2014/main" val="3375954328"/>
                    </a:ext>
                  </a:extLst>
                </a:gridCol>
                <a:gridCol w="1167838">
                  <a:extLst>
                    <a:ext uri="{9D8B030D-6E8A-4147-A177-3AD203B41FA5}">
                      <a16:colId xmlns:a16="http://schemas.microsoft.com/office/drawing/2014/main" val="2490701732"/>
                    </a:ext>
                  </a:extLst>
                </a:gridCol>
                <a:gridCol w="1122573">
                  <a:extLst>
                    <a:ext uri="{9D8B030D-6E8A-4147-A177-3AD203B41FA5}">
                      <a16:colId xmlns:a16="http://schemas.microsoft.com/office/drawing/2014/main" val="517357909"/>
                    </a:ext>
                  </a:extLst>
                </a:gridCol>
                <a:gridCol w="1376057">
                  <a:extLst>
                    <a:ext uri="{9D8B030D-6E8A-4147-A177-3AD203B41FA5}">
                      <a16:colId xmlns:a16="http://schemas.microsoft.com/office/drawing/2014/main" val="2237744332"/>
                    </a:ext>
                  </a:extLst>
                </a:gridCol>
                <a:gridCol w="1124383">
                  <a:extLst>
                    <a:ext uri="{9D8B030D-6E8A-4147-A177-3AD203B41FA5}">
                      <a16:colId xmlns:a16="http://schemas.microsoft.com/office/drawing/2014/main" val="353859108"/>
                    </a:ext>
                  </a:extLst>
                </a:gridCol>
                <a:gridCol w="1108088">
                  <a:extLst>
                    <a:ext uri="{9D8B030D-6E8A-4147-A177-3AD203B41FA5}">
                      <a16:colId xmlns:a16="http://schemas.microsoft.com/office/drawing/2014/main" val="306132801"/>
                    </a:ext>
                  </a:extLst>
                </a:gridCol>
                <a:gridCol w="1477451">
                  <a:extLst>
                    <a:ext uri="{9D8B030D-6E8A-4147-A177-3AD203B41FA5}">
                      <a16:colId xmlns:a16="http://schemas.microsoft.com/office/drawing/2014/main" val="11025950"/>
                    </a:ext>
                  </a:extLst>
                </a:gridCol>
                <a:gridCol w="709755">
                  <a:extLst>
                    <a:ext uri="{9D8B030D-6E8A-4147-A177-3AD203B41FA5}">
                      <a16:colId xmlns:a16="http://schemas.microsoft.com/office/drawing/2014/main" val="4247629396"/>
                    </a:ext>
                  </a:extLst>
                </a:gridCol>
                <a:gridCol w="796665">
                  <a:extLst>
                    <a:ext uri="{9D8B030D-6E8A-4147-A177-3AD203B41FA5}">
                      <a16:colId xmlns:a16="http://schemas.microsoft.com/office/drawing/2014/main" val="4168183710"/>
                    </a:ext>
                  </a:extLst>
                </a:gridCol>
              </a:tblGrid>
              <a:tr h="217636">
                <a:tc>
                  <a:txBody>
                    <a:bodyPr/>
                    <a:lstStyle/>
                    <a:p>
                      <a:pPr algn="ctr" fontAlgn="ctr"/>
                      <a:r>
                        <a:rPr lang="pt-BR" sz="10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Administrador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Índice de Referência</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Classificção de Risco ( 1 a 5 )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Fundo Investido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Valor (R$)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mensal</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anual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644265674"/>
                  </a:ext>
                </a:extLst>
              </a:tr>
              <a:tr h="326453">
                <a:tc>
                  <a:txBody>
                    <a:bodyPr/>
                    <a:lstStyle/>
                    <a:p>
                      <a:pPr algn="l" fontAlgn="ctr"/>
                      <a:r>
                        <a:rPr lang="pt-BR" sz="1000" b="0" i="0" u="none" strike="noStrike">
                          <a:solidFill>
                            <a:srgbClr val="000000"/>
                          </a:solidFill>
                          <a:effectLst/>
                          <a:latin typeface="Calibri" panose="020F0502020204030204" pitchFamily="34" charset="0"/>
                        </a:rPr>
                        <a:t>XP MACRO JUROS ATIVO FUNDO DE INVESTIMENTO EM COTAS DE FUNDOS DE INVESTIMENTO RENDA FIXA LONGO PRAZO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SANTANDER CACEIS (GRUPO SANTANDER)</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IMA-B</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21,80%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8.045.268,14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1,59%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95185415"/>
                  </a:ext>
                </a:extLst>
              </a:tr>
              <a:tr h="198981">
                <a:tc>
                  <a:txBody>
                    <a:bodyPr/>
                    <a:lstStyle/>
                    <a:p>
                      <a:pPr algn="l" fontAlgn="ctr"/>
                      <a:r>
                        <a:rPr lang="pt-BR" sz="1000" b="0" i="0" u="none" strike="noStrike">
                          <a:solidFill>
                            <a:srgbClr val="000000"/>
                          </a:solidFill>
                          <a:effectLst/>
                          <a:latin typeface="Calibri" panose="020F0502020204030204" pitchFamily="34" charset="0"/>
                        </a:rPr>
                        <a:t>TREND PÓS-FIXADO FIC RENDA FIXA SIMPLES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XP INVESTIMENTOS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1,75%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15.843.925,75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10,85%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69594644"/>
                  </a:ext>
                </a:extLst>
              </a:tr>
              <a:tr h="217636">
                <a:tc>
                  <a:txBody>
                    <a:bodyPr/>
                    <a:lstStyle/>
                    <a:p>
                      <a:pPr algn="l" fontAlgn="ctr"/>
                      <a:r>
                        <a:rPr lang="pt-BR" sz="1000" b="0" i="0" u="none" strike="noStrike">
                          <a:solidFill>
                            <a:srgbClr val="000000"/>
                          </a:solidFill>
                          <a:effectLst/>
                          <a:latin typeface="Calibri" panose="020F0502020204030204" pitchFamily="34" charset="0"/>
                        </a:rPr>
                        <a:t>BB PREVIDENCIÁRIO RENDA FIXA IRF-M1 TÍTULOS PÚBLICOS FUNDO DE INVESTIMENTO EM COTAS DE FI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BB DTVM (GRUPO BANCO DO BRASIL)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IRFM-1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2,00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4.438.589,82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9,17%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53611846"/>
                  </a:ext>
                </a:extLst>
              </a:tr>
              <a:tr h="217636">
                <a:tc>
                  <a:txBody>
                    <a:bodyPr/>
                    <a:lstStyle/>
                    <a:p>
                      <a:pPr algn="l" fontAlgn="ctr"/>
                      <a:r>
                        <a:rPr lang="pt-BR" sz="1000" b="0" i="0" u="none" strike="noStrike">
                          <a:solidFill>
                            <a:srgbClr val="000000"/>
                          </a:solidFill>
                          <a:effectLst/>
                          <a:latin typeface="Calibri" panose="020F0502020204030204" pitchFamily="34" charset="0"/>
                        </a:rPr>
                        <a:t>BNB SOBERANO FIF</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Santander Caceis (GRUPO SANTANDER)</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10.088.440,16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72489304"/>
                  </a:ext>
                </a:extLst>
              </a:tr>
              <a:tr h="217636">
                <a:tc>
                  <a:txBody>
                    <a:bodyPr/>
                    <a:lstStyle/>
                    <a:p>
                      <a:pPr algn="l" fontAlgn="ctr"/>
                      <a:r>
                        <a:rPr lang="pt-BR" sz="1000" b="0" i="0" u="none" strike="noStrike">
                          <a:solidFill>
                            <a:srgbClr val="000000"/>
                          </a:solidFill>
                          <a:effectLst/>
                          <a:latin typeface="Calibri" panose="020F0502020204030204" pitchFamily="34" charset="0"/>
                        </a:rPr>
                        <a:t>BB PERFIL FIC RENDA FIXA REFERENCIADO DI PREVIDENCIÁRIO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BB DTVM (GRUPO BANCO DO BRASIL)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2,00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7,64%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0,34%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69.102.492,97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10,88%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90835099"/>
                  </a:ext>
                </a:extLst>
              </a:tr>
              <a:tr h="217636">
                <a:tc>
                  <a:txBody>
                    <a:bodyPr/>
                    <a:lstStyle/>
                    <a:p>
                      <a:pPr algn="l" fontAlgn="ctr"/>
                      <a:r>
                        <a:rPr lang="pt-BR" sz="1000" b="0" i="0" u="none" strike="noStrike">
                          <a:solidFill>
                            <a:srgbClr val="000000"/>
                          </a:solidFill>
                          <a:effectLst/>
                          <a:latin typeface="Calibri" panose="020F0502020204030204" pitchFamily="34" charset="0"/>
                        </a:rPr>
                        <a:t>BB PREVIDENCIÁRIO RENDA FIXA IDKA2 TÍTULOS PÚBLICOS FUNDO DE INVESTIMENTO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BB DTVM (GRUPO BANCO DO BRASIL)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IDKA IPCA 2A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9,34%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84.463.859,41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6,08%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97869794"/>
                  </a:ext>
                </a:extLst>
              </a:tr>
              <a:tr h="326453">
                <a:tc>
                  <a:txBody>
                    <a:bodyPr/>
                    <a:lstStyle/>
                    <a:p>
                      <a:pPr algn="l" fontAlgn="ctr"/>
                      <a:r>
                        <a:rPr lang="pt-BR" sz="1000" b="0" i="0" u="none" strike="noStrike">
                          <a:solidFill>
                            <a:srgbClr val="000000"/>
                          </a:solidFill>
                          <a:effectLst/>
                          <a:latin typeface="Calibri" panose="020F0502020204030204" pitchFamily="34" charset="0"/>
                        </a:rPr>
                        <a:t>BB PREVIDENCIÁRIO RENDA FIXA FLUXO FUNDO DE INVESTIMENTO EM COTAS DE FUNDOS DE INVESTIMENTO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BB DTVM (GRUPO BANCO DO BRASIL)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2,00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1,84%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4.064.265,39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9,77%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84267157"/>
                  </a:ext>
                </a:extLst>
              </a:tr>
              <a:tr h="217636">
                <a:tc>
                  <a:txBody>
                    <a:bodyPr/>
                    <a:lstStyle/>
                    <a:p>
                      <a:pPr algn="l" fontAlgn="ctr"/>
                      <a:r>
                        <a:rPr lang="pt-BR" sz="1000" b="0" i="0" u="none" strike="noStrike">
                          <a:solidFill>
                            <a:srgbClr val="000000"/>
                          </a:solidFill>
                          <a:effectLst/>
                          <a:latin typeface="Calibri" panose="020F0502020204030204" pitchFamily="34" charset="0"/>
                        </a:rPr>
                        <a:t>BB PREVIDENCIÁRIO RENDA FIXA IMA-B TÍTULOS PÚBLICOS FUNDO DE INVESTIMENTO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BB DTVM (GRUPO BANCO DO BRASIL)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IMA-B</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4,26%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38.545.845,57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-2,62%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latin typeface="Arial" panose="020B0604020202020204" pitchFamily="34" charset="0"/>
                        </a:rPr>
                        <a:t>-2,69%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50525520"/>
                  </a:ext>
                </a:extLst>
              </a:tr>
            </a:tbl>
          </a:graphicData>
        </a:graphic>
      </p:graphicFrame>
    </p:spTree>
    <p:extLst>
      <p:ext uri="{BB962C8B-B14F-4D97-AF65-F5344CB8AC3E}">
        <p14:creationId xmlns:p14="http://schemas.microsoft.com/office/powerpoint/2010/main" val="289905452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302D378-6DD8-4F0D-BAB6-2A563115CF61}"/>
              </a:ext>
            </a:extLst>
          </p:cNvPr>
          <p:cNvSpPr/>
          <p:nvPr/>
        </p:nvSpPr>
        <p:spPr>
          <a:xfrm>
            <a:off x="611256" y="27768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7" name="CaixaDeTexto 6">
            <a:extLst>
              <a:ext uri="{FF2B5EF4-FFF2-40B4-BE49-F238E27FC236}">
                <a16:creationId xmlns:a16="http://schemas.microsoft.com/office/drawing/2014/main" id="{E71F8285-3524-45CA-92FF-B6CB9190F303}"/>
              </a:ext>
            </a:extLst>
          </p:cNvPr>
          <p:cNvSpPr txBox="1"/>
          <p:nvPr/>
        </p:nvSpPr>
        <p:spPr>
          <a:xfrm>
            <a:off x="1207605" y="277682"/>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8" name="CaixaDeTexto 7">
            <a:extLst>
              <a:ext uri="{FF2B5EF4-FFF2-40B4-BE49-F238E27FC236}">
                <a16:creationId xmlns:a16="http://schemas.microsoft.com/office/drawing/2014/main" id="{1CBEFE42-8C01-4FD8-A0B7-450FF1549A0C}"/>
              </a:ext>
            </a:extLst>
          </p:cNvPr>
          <p:cNvSpPr txBox="1"/>
          <p:nvPr/>
        </p:nvSpPr>
        <p:spPr>
          <a:xfrm>
            <a:off x="10291970" y="528893"/>
            <a:ext cx="1900030" cy="307777"/>
          </a:xfrm>
          <a:prstGeom prst="rect">
            <a:avLst/>
          </a:prstGeom>
          <a:noFill/>
        </p:spPr>
        <p:txBody>
          <a:bodyPr wrap="square" rtlCol="0">
            <a:spAutoFit/>
          </a:bodyPr>
          <a:lstStyle/>
          <a:p>
            <a:pPr algn="ctr"/>
            <a:r>
              <a:rPr lang="pt-BR" sz="1400" b="1" dirty="0"/>
              <a:t>Tabela 1</a:t>
            </a:r>
          </a:p>
        </p:txBody>
      </p:sp>
      <p:graphicFrame>
        <p:nvGraphicFramePr>
          <p:cNvPr id="3" name="Tabela 2">
            <a:extLst>
              <a:ext uri="{FF2B5EF4-FFF2-40B4-BE49-F238E27FC236}">
                <a16:creationId xmlns:a16="http://schemas.microsoft.com/office/drawing/2014/main" id="{69158131-216A-485D-85D3-FFF43BAF3C4A}"/>
              </a:ext>
            </a:extLst>
          </p:cNvPr>
          <p:cNvGraphicFramePr>
            <a:graphicFrameLocks noGrp="1"/>
          </p:cNvGraphicFramePr>
          <p:nvPr>
            <p:extLst>
              <p:ext uri="{D42A27DB-BD31-4B8C-83A1-F6EECF244321}">
                <p14:modId xmlns:p14="http://schemas.microsoft.com/office/powerpoint/2010/main" val="4206920513"/>
              </p:ext>
            </p:extLst>
          </p:nvPr>
        </p:nvGraphicFramePr>
        <p:xfrm>
          <a:off x="438979" y="836670"/>
          <a:ext cx="11212695" cy="5418761"/>
        </p:xfrm>
        <a:graphic>
          <a:graphicData uri="http://schemas.openxmlformats.org/drawingml/2006/table">
            <a:tbl>
              <a:tblPr/>
              <a:tblGrid>
                <a:gridCol w="2179939">
                  <a:extLst>
                    <a:ext uri="{9D8B030D-6E8A-4147-A177-3AD203B41FA5}">
                      <a16:colId xmlns:a16="http://schemas.microsoft.com/office/drawing/2014/main" val="546187474"/>
                    </a:ext>
                  </a:extLst>
                </a:gridCol>
                <a:gridCol w="1187551">
                  <a:extLst>
                    <a:ext uri="{9D8B030D-6E8A-4147-A177-3AD203B41FA5}">
                      <a16:colId xmlns:a16="http://schemas.microsoft.com/office/drawing/2014/main" val="1894776286"/>
                    </a:ext>
                  </a:extLst>
                </a:gridCol>
                <a:gridCol w="1141523">
                  <a:extLst>
                    <a:ext uri="{9D8B030D-6E8A-4147-A177-3AD203B41FA5}">
                      <a16:colId xmlns:a16="http://schemas.microsoft.com/office/drawing/2014/main" val="2908168928"/>
                    </a:ext>
                  </a:extLst>
                </a:gridCol>
                <a:gridCol w="1399286">
                  <a:extLst>
                    <a:ext uri="{9D8B030D-6E8A-4147-A177-3AD203B41FA5}">
                      <a16:colId xmlns:a16="http://schemas.microsoft.com/office/drawing/2014/main" val="2146428294"/>
                    </a:ext>
                  </a:extLst>
                </a:gridCol>
                <a:gridCol w="1143363">
                  <a:extLst>
                    <a:ext uri="{9D8B030D-6E8A-4147-A177-3AD203B41FA5}">
                      <a16:colId xmlns:a16="http://schemas.microsoft.com/office/drawing/2014/main" val="2563442687"/>
                    </a:ext>
                  </a:extLst>
                </a:gridCol>
                <a:gridCol w="1126793">
                  <a:extLst>
                    <a:ext uri="{9D8B030D-6E8A-4147-A177-3AD203B41FA5}">
                      <a16:colId xmlns:a16="http://schemas.microsoft.com/office/drawing/2014/main" val="1578897441"/>
                    </a:ext>
                  </a:extLst>
                </a:gridCol>
                <a:gridCol w="1502391">
                  <a:extLst>
                    <a:ext uri="{9D8B030D-6E8A-4147-A177-3AD203B41FA5}">
                      <a16:colId xmlns:a16="http://schemas.microsoft.com/office/drawing/2014/main" val="854026722"/>
                    </a:ext>
                  </a:extLst>
                </a:gridCol>
                <a:gridCol w="721736">
                  <a:extLst>
                    <a:ext uri="{9D8B030D-6E8A-4147-A177-3AD203B41FA5}">
                      <a16:colId xmlns:a16="http://schemas.microsoft.com/office/drawing/2014/main" val="2600461993"/>
                    </a:ext>
                  </a:extLst>
                </a:gridCol>
                <a:gridCol w="810113">
                  <a:extLst>
                    <a:ext uri="{9D8B030D-6E8A-4147-A177-3AD203B41FA5}">
                      <a16:colId xmlns:a16="http://schemas.microsoft.com/office/drawing/2014/main" val="1296764133"/>
                    </a:ext>
                  </a:extLst>
                </a:gridCol>
              </a:tblGrid>
              <a:tr h="305726">
                <a:tc>
                  <a:txBody>
                    <a:bodyPr/>
                    <a:lstStyle/>
                    <a:p>
                      <a:pPr algn="ctr" fontAlgn="ctr"/>
                      <a:r>
                        <a:rPr lang="pt-BR" sz="10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Administrador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Índice de Referência</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Classificção de Risco ( 1 a 5 )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Fundo Investido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Valor (R$)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mensal</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anual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305973846"/>
                  </a:ext>
                </a:extLst>
              </a:tr>
              <a:tr h="217636">
                <a:tc>
                  <a:txBody>
                    <a:bodyPr/>
                    <a:lstStyle/>
                    <a:p>
                      <a:pPr algn="l" fontAlgn="ctr"/>
                      <a:r>
                        <a:rPr lang="pt-BR" sz="1000" b="0" i="0" u="none" strike="noStrike">
                          <a:solidFill>
                            <a:srgbClr val="000000"/>
                          </a:solidFill>
                          <a:effectLst/>
                          <a:latin typeface="Calibri" panose="020F0502020204030204" pitchFamily="34" charset="0"/>
                        </a:rPr>
                        <a:t>BB PREVIDENCIÁRIO RENDA FIXA IMA-B 5 LONGO PRAZO FUNDO DE INVESTIMENTO EM COTAS DE FI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BB DTVM (GRUPO BANCO DO BRASIL)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3,00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5,76%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1,24%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52.094.050,17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-0,28%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5,87%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96516047"/>
                  </a:ext>
                </a:extLst>
              </a:tr>
              <a:tr h="217636">
                <a:tc>
                  <a:txBody>
                    <a:bodyPr/>
                    <a:lstStyle/>
                    <a:p>
                      <a:pPr algn="l" fontAlgn="ctr"/>
                      <a:r>
                        <a:rPr lang="pt-BR" sz="1000" b="0" i="0" u="none" strike="noStrike">
                          <a:solidFill>
                            <a:srgbClr val="000000"/>
                          </a:solidFill>
                          <a:effectLst/>
                          <a:latin typeface="Calibri" panose="020F0502020204030204" pitchFamily="34" charset="0"/>
                        </a:rPr>
                        <a:t>SOMMA TORINO FI RENDA FIXA CRED PRIV LONGO PRAZO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BEM DTVM LTDA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2,00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3,61%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9.725.469,46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0,37%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11,67%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53790961"/>
                  </a:ext>
                </a:extLst>
              </a:tr>
              <a:tr h="326453">
                <a:tc>
                  <a:txBody>
                    <a:bodyPr/>
                    <a:lstStyle/>
                    <a:p>
                      <a:pPr algn="l" fontAlgn="ctr"/>
                      <a:r>
                        <a:rPr lang="pt-BR" sz="1000" b="0" i="0" u="none" strike="noStrike">
                          <a:solidFill>
                            <a:srgbClr val="000000"/>
                          </a:solidFill>
                          <a:effectLst/>
                          <a:latin typeface="Calibri" panose="020F0502020204030204" pitchFamily="34" charset="0"/>
                        </a:rPr>
                        <a:t>BTG PACTUAL CRÉDITO CORPORATIVO I FUNDO DE INVESTIMENTO EM QUOTAS DE FUNDOS DE INVESTIMENTO DE RENDA FIXA CRÉDITO PRIVADO</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BTG PACTUAL SERVIÇOS FINANCEIROS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3,00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4.104.605,25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12,68%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18816438"/>
                  </a:ext>
                </a:extLst>
              </a:tr>
              <a:tr h="217636">
                <a:tc>
                  <a:txBody>
                    <a:bodyPr/>
                    <a:lstStyle/>
                    <a:p>
                      <a:pPr algn="l" fontAlgn="ctr"/>
                      <a:r>
                        <a:rPr lang="pt-BR" sz="1000" b="0" i="0" u="none" strike="noStrike">
                          <a:solidFill>
                            <a:srgbClr val="000000"/>
                          </a:solidFill>
                          <a:effectLst/>
                          <a:latin typeface="Calibri" panose="020F0502020204030204" pitchFamily="34" charset="0"/>
                        </a:rPr>
                        <a:t>CLARITAS FI RENDA FIXA CRÉDITO PRIVADO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BTG PACTUAL SERVIÇOS FINANCEIROS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2,00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3,61%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5.340.218,77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18663856"/>
                  </a:ext>
                </a:extLst>
              </a:tr>
              <a:tr h="222817">
                <a:tc>
                  <a:txBody>
                    <a:bodyPr/>
                    <a:lstStyle/>
                    <a:p>
                      <a:pPr algn="l" fontAlgn="ctr"/>
                      <a:r>
                        <a:rPr lang="pt-BR" sz="1000" b="0" i="0" u="none" strike="noStrike">
                          <a:solidFill>
                            <a:srgbClr val="000000"/>
                          </a:solidFill>
                          <a:effectLst/>
                          <a:latin typeface="Calibri" panose="020F0502020204030204" pitchFamily="34" charset="0"/>
                        </a:rPr>
                        <a:t>CAIXA BRASIL FI RENDA FIXA REFERENCIADO DI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CAIXA ECONOMICA FEDERAL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3,00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3,11%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28.085.409,12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0,83%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11,03%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78873257"/>
                  </a:ext>
                </a:extLst>
              </a:tr>
              <a:tr h="217636">
                <a:tc>
                  <a:txBody>
                    <a:bodyPr/>
                    <a:lstStyle/>
                    <a:p>
                      <a:pPr algn="l" fontAlgn="ctr"/>
                      <a:r>
                        <a:rPr lang="pt-BR" sz="1000" b="0" i="0" u="none" strike="noStrike">
                          <a:solidFill>
                            <a:srgbClr val="000000"/>
                          </a:solidFill>
                          <a:effectLst/>
                          <a:latin typeface="Calibri" panose="020F0502020204030204" pitchFamily="34" charset="0"/>
                        </a:rPr>
                        <a:t>FUNDO DE INVESTIMENTO CAIXA BRASIL IRF-M 1 TÍTULOS PÚBLICOS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CAIXA ECONOMICA FEDERAL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IRFM-1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2,00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4,51%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40.754.221,28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0,69%</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9,33%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29690966"/>
                  </a:ext>
                </a:extLst>
              </a:tr>
              <a:tr h="217636">
                <a:tc>
                  <a:txBody>
                    <a:bodyPr/>
                    <a:lstStyle/>
                    <a:p>
                      <a:pPr algn="l" fontAlgn="ctr"/>
                      <a:r>
                        <a:rPr lang="pt-BR" sz="1000" b="0" i="0" u="none" strike="noStrike">
                          <a:solidFill>
                            <a:srgbClr val="000000"/>
                          </a:solidFill>
                          <a:effectLst/>
                          <a:latin typeface="Calibri" panose="020F0502020204030204" pitchFamily="34" charset="0"/>
                        </a:rPr>
                        <a:t>CAIXA BRASIL IMA-B 5+ TÍTULOS PÚBLICOS FI RENDA FIXA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CAIXA ECONOMICA FEDERAL</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3,00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7,22%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7,10%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65.251.379,59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-4,31%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-8,64%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61260636"/>
                  </a:ext>
                </a:extLst>
              </a:tr>
              <a:tr h="388635">
                <a:tc>
                  <a:txBody>
                    <a:bodyPr/>
                    <a:lstStyle/>
                    <a:p>
                      <a:pPr algn="ctr" fontAlgn="ctr"/>
                      <a:r>
                        <a:rPr lang="pt-BR" sz="10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Administrador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Índice de Referência</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Classificção de Risco ( 1 a 5 )</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 PL Fundo Investido</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Valor (R$)</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mensal</a:t>
                      </a:r>
                    </a:p>
                  </a:txBody>
                  <a:tcPr marL="0" marR="0" marT="0"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latin typeface="Calibri" panose="020F0502020204030204" pitchFamily="34" charset="0"/>
                        </a:rPr>
                        <a:t>Rentabilidade anual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4021671098"/>
                  </a:ext>
                </a:extLst>
              </a:tr>
              <a:tr h="217636">
                <a:tc>
                  <a:txBody>
                    <a:bodyPr/>
                    <a:lstStyle/>
                    <a:p>
                      <a:pPr algn="l" fontAlgn="ctr"/>
                      <a:r>
                        <a:rPr lang="pt-BR" sz="1000" b="0" i="0" u="none" strike="noStrike">
                          <a:solidFill>
                            <a:srgbClr val="000000"/>
                          </a:solidFill>
                          <a:effectLst/>
                          <a:latin typeface="Calibri" panose="020F0502020204030204" pitchFamily="34" charset="0"/>
                        </a:rPr>
                        <a:t>BBIF MASTER FIDC LP</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Santander Caceis (GRUPO SANTANDER)</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3,40%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1.188.062,65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11,44%</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5,59%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90530242"/>
                  </a:ext>
                </a:extLst>
              </a:tr>
              <a:tr h="198981">
                <a:tc>
                  <a:txBody>
                    <a:bodyPr/>
                    <a:lstStyle/>
                    <a:p>
                      <a:pPr algn="l" fontAlgn="ctr"/>
                      <a:r>
                        <a:rPr lang="pt-BR" sz="1000" b="0" i="0" u="none" strike="noStrike">
                          <a:solidFill>
                            <a:srgbClr val="000000"/>
                          </a:solidFill>
                          <a:effectLst/>
                          <a:latin typeface="Calibri" panose="020F0502020204030204" pitchFamily="34" charset="0"/>
                        </a:rPr>
                        <a:t>TOWER II IMA-B 5 FI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RJI CORRETORA DE VALORES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0,57%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225.575,26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-10,34%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77107684"/>
                  </a:ext>
                </a:extLst>
              </a:tr>
              <a:tr h="198981">
                <a:tc>
                  <a:txBody>
                    <a:bodyPr/>
                    <a:lstStyle/>
                    <a:p>
                      <a:pPr algn="l" fontAlgn="ctr"/>
                      <a:r>
                        <a:rPr lang="pt-BR" sz="1000" b="0" i="0" u="none" strike="noStrike">
                          <a:solidFill>
                            <a:srgbClr val="000000"/>
                          </a:solidFill>
                          <a:effectLst/>
                          <a:latin typeface="Calibri" panose="020F0502020204030204" pitchFamily="34" charset="0"/>
                        </a:rPr>
                        <a:t>TOWER IMA-B 5 FI RENDA FIXA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RJI CORRETORA DE VALORES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0,40%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46.127,06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-1,66%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-78,05%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44589316"/>
                  </a:ext>
                </a:extLst>
              </a:tr>
              <a:tr h="217636">
                <a:tc>
                  <a:txBody>
                    <a:bodyPr/>
                    <a:lstStyle/>
                    <a:p>
                      <a:pPr algn="l" fontAlgn="ctr"/>
                      <a:r>
                        <a:rPr lang="pt-BR" sz="1000" b="0" i="0" u="none" strike="noStrike">
                          <a:solidFill>
                            <a:srgbClr val="000000"/>
                          </a:solidFill>
                          <a:effectLst/>
                          <a:latin typeface="Calibri" panose="020F0502020204030204" pitchFamily="34" charset="0"/>
                        </a:rPr>
                        <a:t>LFSN-LFSN2200AIW 7.8600% a.a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BTG PACTUAL SERVIÇOS FINANCEIROS</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IPCA+7,86%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3,63%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32.790.342,75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13,30%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2387634"/>
                  </a:ext>
                </a:extLst>
              </a:tr>
              <a:tr h="217636">
                <a:tc>
                  <a:txBody>
                    <a:bodyPr/>
                    <a:lstStyle/>
                    <a:p>
                      <a:pPr algn="l" fontAlgn="ctr"/>
                      <a:r>
                        <a:rPr lang="pt-BR" sz="1000" b="0" i="0" u="none" strike="noStrike">
                          <a:solidFill>
                            <a:srgbClr val="000000"/>
                          </a:solidFill>
                          <a:effectLst/>
                          <a:latin typeface="Calibri" panose="020F0502020204030204" pitchFamily="34" charset="0"/>
                        </a:rPr>
                        <a:t>LF002400SX2 SANTANDER 7,07% a.a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BANCO SANTANDER (BRASIL) S.A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IPCA+7,07%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10.235.747,40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2,36%</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2,36%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85149646"/>
                  </a:ext>
                </a:extLst>
              </a:tr>
              <a:tr h="198981">
                <a:tc>
                  <a:txBody>
                    <a:bodyPr/>
                    <a:lstStyle/>
                    <a:p>
                      <a:pPr algn="l" fontAlgn="ctr"/>
                      <a:r>
                        <a:rPr lang="pt-BR" sz="1000" b="0" i="0" u="none" strike="noStrike">
                          <a:solidFill>
                            <a:srgbClr val="000000"/>
                          </a:solidFill>
                          <a:effectLst/>
                          <a:latin typeface="Calibri" panose="020F0502020204030204" pitchFamily="34" charset="0"/>
                        </a:rPr>
                        <a:t>LFSN-LF002400B6F BRADESCO 6,42% a.a.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BEM DTVM LTDA</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IPCA+6,42%</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Calibri" panose="020F050202020403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 R$                                 10.647.415,52 </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latin typeface="Arial" panose="020B0604020202020204" pitchFamily="34" charset="0"/>
                        </a:rPr>
                        <a:t>6,47%</a:t>
                      </a:r>
                    </a:p>
                  </a:txBody>
                  <a:tcPr marL="0" marR="0" marT="0"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latin typeface="Arial" panose="020B0604020202020204" pitchFamily="34" charset="0"/>
                        </a:rPr>
                        <a:t>6,47%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17795833"/>
                  </a:ext>
                </a:extLst>
              </a:tr>
            </a:tbl>
          </a:graphicData>
        </a:graphic>
      </p:graphicFrame>
    </p:spTree>
    <p:extLst>
      <p:ext uri="{BB962C8B-B14F-4D97-AF65-F5344CB8AC3E}">
        <p14:creationId xmlns:p14="http://schemas.microsoft.com/office/powerpoint/2010/main" val="234630818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5683144A-9403-4A48-8CF6-D28DF0F6FD9A}"/>
              </a:ext>
            </a:extLst>
          </p:cNvPr>
          <p:cNvSpPr/>
          <p:nvPr/>
        </p:nvSpPr>
        <p:spPr>
          <a:xfrm>
            <a:off x="615678" y="36025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10" name="CaixaDeTexto 9">
            <a:extLst>
              <a:ext uri="{FF2B5EF4-FFF2-40B4-BE49-F238E27FC236}">
                <a16:creationId xmlns:a16="http://schemas.microsoft.com/office/drawing/2014/main" id="{E5D40599-5FC3-45B0-A15F-B664D9C85187}"/>
              </a:ext>
            </a:extLst>
          </p:cNvPr>
          <p:cNvSpPr txBox="1"/>
          <p:nvPr/>
        </p:nvSpPr>
        <p:spPr>
          <a:xfrm>
            <a:off x="1061824" y="360252"/>
            <a:ext cx="4041913" cy="369332"/>
          </a:xfrm>
          <a:prstGeom prst="rect">
            <a:avLst/>
          </a:prstGeom>
          <a:noFill/>
        </p:spPr>
        <p:txBody>
          <a:bodyPr wrap="square" rtlCol="0">
            <a:spAutoFit/>
          </a:bodyPr>
          <a:lstStyle/>
          <a:p>
            <a:r>
              <a:rPr lang="pt-BR" b="1" u="sng" dirty="0">
                <a:solidFill>
                  <a:schemeClr val="accent1">
                    <a:lumMod val="75000"/>
                  </a:schemeClr>
                </a:solidFill>
              </a:rPr>
              <a:t>RENDA VARIÁVEL</a:t>
            </a:r>
          </a:p>
        </p:txBody>
      </p:sp>
      <p:sp>
        <p:nvSpPr>
          <p:cNvPr id="13" name="CaixaDeTexto 12">
            <a:extLst>
              <a:ext uri="{FF2B5EF4-FFF2-40B4-BE49-F238E27FC236}">
                <a16:creationId xmlns:a16="http://schemas.microsoft.com/office/drawing/2014/main" id="{5EA31278-9E51-419F-A328-4B95EE3C1562}"/>
              </a:ext>
            </a:extLst>
          </p:cNvPr>
          <p:cNvSpPr txBox="1"/>
          <p:nvPr/>
        </p:nvSpPr>
        <p:spPr>
          <a:xfrm>
            <a:off x="10291970" y="575695"/>
            <a:ext cx="1900030" cy="307777"/>
          </a:xfrm>
          <a:prstGeom prst="rect">
            <a:avLst/>
          </a:prstGeom>
          <a:noFill/>
        </p:spPr>
        <p:txBody>
          <a:bodyPr wrap="square" rtlCol="0">
            <a:spAutoFit/>
          </a:bodyPr>
          <a:lstStyle/>
          <a:p>
            <a:pPr algn="ctr"/>
            <a:r>
              <a:rPr lang="pt-BR" sz="1400" b="1" dirty="0"/>
              <a:t>Tabela 1.2</a:t>
            </a:r>
          </a:p>
        </p:txBody>
      </p:sp>
      <p:graphicFrame>
        <p:nvGraphicFramePr>
          <p:cNvPr id="2" name="Tabela 1">
            <a:extLst>
              <a:ext uri="{FF2B5EF4-FFF2-40B4-BE49-F238E27FC236}">
                <a16:creationId xmlns:a16="http://schemas.microsoft.com/office/drawing/2014/main" id="{B7FFCC18-6880-1116-F3F1-3CE5CA2AA1F4}"/>
              </a:ext>
            </a:extLst>
          </p:cNvPr>
          <p:cNvGraphicFramePr>
            <a:graphicFrameLocks noGrp="1"/>
          </p:cNvGraphicFramePr>
          <p:nvPr>
            <p:extLst>
              <p:ext uri="{D42A27DB-BD31-4B8C-83A1-F6EECF244321}">
                <p14:modId xmlns:p14="http://schemas.microsoft.com/office/powerpoint/2010/main" val="2131758968"/>
              </p:ext>
            </p:extLst>
          </p:nvPr>
        </p:nvGraphicFramePr>
        <p:xfrm>
          <a:off x="615677" y="1544130"/>
          <a:ext cx="11049848" cy="2377440"/>
        </p:xfrm>
        <a:graphic>
          <a:graphicData uri="http://schemas.openxmlformats.org/drawingml/2006/table">
            <a:tbl>
              <a:tblPr/>
              <a:tblGrid>
                <a:gridCol w="2148279">
                  <a:extLst>
                    <a:ext uri="{9D8B030D-6E8A-4147-A177-3AD203B41FA5}">
                      <a16:colId xmlns:a16="http://schemas.microsoft.com/office/drawing/2014/main" val="2036040320"/>
                    </a:ext>
                  </a:extLst>
                </a:gridCol>
                <a:gridCol w="1170304">
                  <a:extLst>
                    <a:ext uri="{9D8B030D-6E8A-4147-A177-3AD203B41FA5}">
                      <a16:colId xmlns:a16="http://schemas.microsoft.com/office/drawing/2014/main" val="1790472455"/>
                    </a:ext>
                  </a:extLst>
                </a:gridCol>
                <a:gridCol w="1124944">
                  <a:extLst>
                    <a:ext uri="{9D8B030D-6E8A-4147-A177-3AD203B41FA5}">
                      <a16:colId xmlns:a16="http://schemas.microsoft.com/office/drawing/2014/main" val="961998341"/>
                    </a:ext>
                  </a:extLst>
                </a:gridCol>
                <a:gridCol w="1378963">
                  <a:extLst>
                    <a:ext uri="{9D8B030D-6E8A-4147-A177-3AD203B41FA5}">
                      <a16:colId xmlns:a16="http://schemas.microsoft.com/office/drawing/2014/main" val="1422504358"/>
                    </a:ext>
                  </a:extLst>
                </a:gridCol>
                <a:gridCol w="1126758">
                  <a:extLst>
                    <a:ext uri="{9D8B030D-6E8A-4147-A177-3AD203B41FA5}">
                      <a16:colId xmlns:a16="http://schemas.microsoft.com/office/drawing/2014/main" val="3124688550"/>
                    </a:ext>
                  </a:extLst>
                </a:gridCol>
                <a:gridCol w="1110428">
                  <a:extLst>
                    <a:ext uri="{9D8B030D-6E8A-4147-A177-3AD203B41FA5}">
                      <a16:colId xmlns:a16="http://schemas.microsoft.com/office/drawing/2014/main" val="1336241807"/>
                    </a:ext>
                  </a:extLst>
                </a:gridCol>
                <a:gridCol w="1480571">
                  <a:extLst>
                    <a:ext uri="{9D8B030D-6E8A-4147-A177-3AD203B41FA5}">
                      <a16:colId xmlns:a16="http://schemas.microsoft.com/office/drawing/2014/main" val="1074264101"/>
                    </a:ext>
                  </a:extLst>
                </a:gridCol>
                <a:gridCol w="711254">
                  <a:extLst>
                    <a:ext uri="{9D8B030D-6E8A-4147-A177-3AD203B41FA5}">
                      <a16:colId xmlns:a16="http://schemas.microsoft.com/office/drawing/2014/main" val="1531528200"/>
                    </a:ext>
                  </a:extLst>
                </a:gridCol>
                <a:gridCol w="798347">
                  <a:extLst>
                    <a:ext uri="{9D8B030D-6E8A-4147-A177-3AD203B41FA5}">
                      <a16:colId xmlns:a16="http://schemas.microsoft.com/office/drawing/2014/main" val="542739106"/>
                    </a:ext>
                  </a:extLst>
                </a:gridCol>
              </a:tblGrid>
              <a:tr h="217636">
                <a:tc>
                  <a:txBody>
                    <a:bodyPr/>
                    <a:lstStyle/>
                    <a:p>
                      <a:pPr algn="ctr" fontAlgn="ctr"/>
                      <a:r>
                        <a:rPr lang="pt-BR" sz="12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Administrador</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Índice de Referência</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Classificção de Risco ( 1 a 5 )</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 PL Fundo Investido</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Valor (R$)</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Rentabilidade mensal</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Rentabilidade anual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717941419"/>
                  </a:ext>
                </a:extLst>
              </a:tr>
              <a:tr h="198981">
                <a:tc>
                  <a:txBody>
                    <a:bodyPr/>
                    <a:lstStyle/>
                    <a:p>
                      <a:pPr algn="l" fontAlgn="ctr"/>
                      <a:r>
                        <a:rPr lang="en-US" sz="1200" b="0" i="0" u="none" strike="noStrike">
                          <a:solidFill>
                            <a:srgbClr val="000000"/>
                          </a:solidFill>
                          <a:effectLst/>
                          <a:latin typeface="Calibri" panose="020F0502020204030204" pitchFamily="34" charset="0"/>
                        </a:rPr>
                        <a:t>AZ QUEST SMALL MID CAPS FIC AÇÕES</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BEM DTVM LTDA</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SMLL</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0,78%</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0,97%</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 R$                                    7.037.816,56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-3,57%</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-3,59%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35769190"/>
                  </a:ext>
                </a:extLst>
              </a:tr>
              <a:tr h="198981">
                <a:tc>
                  <a:txBody>
                    <a:bodyPr/>
                    <a:lstStyle/>
                    <a:p>
                      <a:pPr algn="l" fontAlgn="ctr"/>
                      <a:r>
                        <a:rPr lang="pt-BR" sz="1200" b="0" i="0" u="none" strike="noStrike">
                          <a:solidFill>
                            <a:srgbClr val="000000"/>
                          </a:solidFill>
                          <a:effectLst/>
                          <a:latin typeface="Calibri" panose="020F0502020204030204" pitchFamily="34" charset="0"/>
                        </a:rPr>
                        <a:t>BRADESCO FIA DIVIDENDOS</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BEM DTVM LTDA</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IBOVESPA</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2,44%</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 R$                                 11.566.930,55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-4,17%</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-8,78%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16663935"/>
                  </a:ext>
                </a:extLst>
              </a:tr>
              <a:tr h="198981">
                <a:tc>
                  <a:txBody>
                    <a:bodyPr/>
                    <a:lstStyle/>
                    <a:p>
                      <a:pPr algn="l" fontAlgn="ctr"/>
                      <a:r>
                        <a:rPr lang="pt-BR" sz="1200" b="0" i="0" u="none" strike="noStrike">
                          <a:solidFill>
                            <a:srgbClr val="000000"/>
                          </a:solidFill>
                          <a:effectLst/>
                          <a:latin typeface="Calibri" panose="020F0502020204030204" pitchFamily="34" charset="0"/>
                        </a:rPr>
                        <a:t>FINACAP MAURITSSTAD FIA</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BEM DTVM LTDA</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IBOVESPA</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1,37%</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2,67%</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 R$                                 12.401.652,09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-5,73%</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-10,35%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1541673"/>
                  </a:ext>
                </a:extLst>
              </a:tr>
              <a:tr h="198981">
                <a:tc>
                  <a:txBody>
                    <a:bodyPr/>
                    <a:lstStyle/>
                    <a:p>
                      <a:pPr algn="l" fontAlgn="ctr"/>
                      <a:r>
                        <a:rPr lang="pt-BR" sz="1200" b="0" i="0" u="none" strike="noStrike">
                          <a:solidFill>
                            <a:srgbClr val="000000"/>
                          </a:solidFill>
                          <a:effectLst/>
                          <a:latin typeface="Calibri" panose="020F0502020204030204" pitchFamily="34" charset="0"/>
                        </a:rPr>
                        <a:t>CONSTÂNCIA FUNDAMENTO FI AÇÕES</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BEM DTVM LTDA</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IBOVESPA</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0,54%</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2,67%</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 R$                                    4.850.927,53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-3,12%</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effectLst/>
                          <a:latin typeface="Arial" panose="020B0604020202020204" pitchFamily="34" charset="0"/>
                        </a:rPr>
                        <a:t>-10,13%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79392662"/>
                  </a:ext>
                </a:extLst>
              </a:tr>
              <a:tr h="198981">
                <a:tc>
                  <a:txBody>
                    <a:bodyPr/>
                    <a:lstStyle/>
                    <a:p>
                      <a:pPr algn="ctr" fontAlgn="ctr"/>
                      <a:r>
                        <a:rPr lang="pt-BR" sz="1200" b="1" i="0" u="none" strike="noStrike">
                          <a:solidFill>
                            <a:srgbClr val="FFFFFF"/>
                          </a:solidFill>
                          <a:effectLst/>
                          <a:latin typeface="Calibri" panose="020F0502020204030204" pitchFamily="34" charset="0"/>
                        </a:rPr>
                        <a:t>Renda Varíavel</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Arial" panose="020B0604020202020204" pitchFamily="34" charset="0"/>
                        </a:rPr>
                        <a:t>3,96%</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Arial" panose="020B0604020202020204" pitchFamily="34" charset="0"/>
                        </a:rPr>
                        <a:t> R$                                 35.857.326,73 </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dirty="0">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126062657"/>
                  </a:ext>
                </a:extLst>
              </a:tr>
            </a:tbl>
          </a:graphicData>
        </a:graphic>
      </p:graphicFrame>
    </p:spTree>
    <p:extLst>
      <p:ext uri="{BB962C8B-B14F-4D97-AF65-F5344CB8AC3E}">
        <p14:creationId xmlns:p14="http://schemas.microsoft.com/office/powerpoint/2010/main" val="178073235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95E1702A-7666-442A-A622-D14FD04B7932}"/>
              </a:ext>
            </a:extLst>
          </p:cNvPr>
          <p:cNvSpPr/>
          <p:nvPr/>
        </p:nvSpPr>
        <p:spPr>
          <a:xfrm>
            <a:off x="571499" y="13281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8" name="CaixaDeTexto 7">
            <a:extLst>
              <a:ext uri="{FF2B5EF4-FFF2-40B4-BE49-F238E27FC236}">
                <a16:creationId xmlns:a16="http://schemas.microsoft.com/office/drawing/2014/main" id="{45F30CD8-5EF6-4E29-B09F-F1B8647D7597}"/>
              </a:ext>
            </a:extLst>
          </p:cNvPr>
          <p:cNvSpPr txBox="1"/>
          <p:nvPr/>
        </p:nvSpPr>
        <p:spPr>
          <a:xfrm>
            <a:off x="1167848" y="161052"/>
            <a:ext cx="4041913" cy="369332"/>
          </a:xfrm>
          <a:prstGeom prst="rect">
            <a:avLst/>
          </a:prstGeom>
          <a:noFill/>
        </p:spPr>
        <p:txBody>
          <a:bodyPr wrap="square" rtlCol="0">
            <a:spAutoFit/>
          </a:bodyPr>
          <a:lstStyle/>
          <a:p>
            <a:r>
              <a:rPr lang="pt-BR" b="1" u="sng" dirty="0">
                <a:solidFill>
                  <a:schemeClr val="accent1">
                    <a:lumMod val="75000"/>
                  </a:schemeClr>
                </a:solidFill>
              </a:rPr>
              <a:t>FUNDOS ESTRUTURADOS</a:t>
            </a:r>
          </a:p>
        </p:txBody>
      </p:sp>
      <p:sp>
        <p:nvSpPr>
          <p:cNvPr id="9" name="Retângulo 8">
            <a:extLst>
              <a:ext uri="{FF2B5EF4-FFF2-40B4-BE49-F238E27FC236}">
                <a16:creationId xmlns:a16="http://schemas.microsoft.com/office/drawing/2014/main" id="{5683144A-9403-4A48-8CF6-D28DF0F6FD9A}"/>
              </a:ext>
            </a:extLst>
          </p:cNvPr>
          <p:cNvSpPr/>
          <p:nvPr/>
        </p:nvSpPr>
        <p:spPr>
          <a:xfrm>
            <a:off x="571499" y="321610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10" name="CaixaDeTexto 9">
            <a:extLst>
              <a:ext uri="{FF2B5EF4-FFF2-40B4-BE49-F238E27FC236}">
                <a16:creationId xmlns:a16="http://schemas.microsoft.com/office/drawing/2014/main" id="{E5D40599-5FC3-45B0-A15F-B664D9C85187}"/>
              </a:ext>
            </a:extLst>
          </p:cNvPr>
          <p:cNvSpPr txBox="1"/>
          <p:nvPr/>
        </p:nvSpPr>
        <p:spPr>
          <a:xfrm>
            <a:off x="1167848" y="3244334"/>
            <a:ext cx="4041913" cy="369332"/>
          </a:xfrm>
          <a:prstGeom prst="rect">
            <a:avLst/>
          </a:prstGeom>
          <a:noFill/>
        </p:spPr>
        <p:txBody>
          <a:bodyPr wrap="square" rtlCol="0">
            <a:spAutoFit/>
          </a:bodyPr>
          <a:lstStyle/>
          <a:p>
            <a:r>
              <a:rPr lang="pt-BR" b="1" u="sng" dirty="0">
                <a:solidFill>
                  <a:schemeClr val="accent1">
                    <a:lumMod val="75000"/>
                  </a:schemeClr>
                </a:solidFill>
              </a:rPr>
              <a:t>FUNDOS IMOBILIÁRIOS</a:t>
            </a:r>
          </a:p>
        </p:txBody>
      </p:sp>
      <p:sp>
        <p:nvSpPr>
          <p:cNvPr id="12" name="CaixaDeTexto 11">
            <a:extLst>
              <a:ext uri="{FF2B5EF4-FFF2-40B4-BE49-F238E27FC236}">
                <a16:creationId xmlns:a16="http://schemas.microsoft.com/office/drawing/2014/main" id="{76895D98-E1E7-4177-ABDA-BFFAD2D11B34}"/>
              </a:ext>
            </a:extLst>
          </p:cNvPr>
          <p:cNvSpPr txBox="1"/>
          <p:nvPr/>
        </p:nvSpPr>
        <p:spPr>
          <a:xfrm>
            <a:off x="10291970" y="290877"/>
            <a:ext cx="1900030" cy="307777"/>
          </a:xfrm>
          <a:prstGeom prst="rect">
            <a:avLst/>
          </a:prstGeom>
          <a:noFill/>
        </p:spPr>
        <p:txBody>
          <a:bodyPr wrap="square" rtlCol="0">
            <a:spAutoFit/>
          </a:bodyPr>
          <a:lstStyle/>
          <a:p>
            <a:pPr algn="ctr"/>
            <a:r>
              <a:rPr lang="pt-BR" sz="1400" b="1" dirty="0"/>
              <a:t>Tabela 1</a:t>
            </a:r>
          </a:p>
        </p:txBody>
      </p:sp>
      <p:sp>
        <p:nvSpPr>
          <p:cNvPr id="13" name="CaixaDeTexto 12">
            <a:extLst>
              <a:ext uri="{FF2B5EF4-FFF2-40B4-BE49-F238E27FC236}">
                <a16:creationId xmlns:a16="http://schemas.microsoft.com/office/drawing/2014/main" id="{5EA31278-9E51-419F-A328-4B95EE3C1562}"/>
              </a:ext>
            </a:extLst>
          </p:cNvPr>
          <p:cNvSpPr txBox="1"/>
          <p:nvPr/>
        </p:nvSpPr>
        <p:spPr>
          <a:xfrm>
            <a:off x="10291970" y="2936557"/>
            <a:ext cx="1900030" cy="307777"/>
          </a:xfrm>
          <a:prstGeom prst="rect">
            <a:avLst/>
          </a:prstGeom>
          <a:noFill/>
        </p:spPr>
        <p:txBody>
          <a:bodyPr wrap="square" rtlCol="0">
            <a:spAutoFit/>
          </a:bodyPr>
          <a:lstStyle/>
          <a:p>
            <a:pPr algn="ctr"/>
            <a:r>
              <a:rPr lang="pt-BR" sz="1400" b="1" dirty="0"/>
              <a:t>Tabela 1.2</a:t>
            </a:r>
          </a:p>
        </p:txBody>
      </p:sp>
      <p:graphicFrame>
        <p:nvGraphicFramePr>
          <p:cNvPr id="2" name="Tabela 1">
            <a:extLst>
              <a:ext uri="{FF2B5EF4-FFF2-40B4-BE49-F238E27FC236}">
                <a16:creationId xmlns:a16="http://schemas.microsoft.com/office/drawing/2014/main" id="{98DF30E3-7BD6-1F1A-A256-5846EBF5D256}"/>
              </a:ext>
            </a:extLst>
          </p:cNvPr>
          <p:cNvGraphicFramePr>
            <a:graphicFrameLocks noGrp="1"/>
          </p:cNvGraphicFramePr>
          <p:nvPr>
            <p:extLst>
              <p:ext uri="{D42A27DB-BD31-4B8C-83A1-F6EECF244321}">
                <p14:modId xmlns:p14="http://schemas.microsoft.com/office/powerpoint/2010/main" val="4278310689"/>
              </p:ext>
            </p:extLst>
          </p:nvPr>
        </p:nvGraphicFramePr>
        <p:xfrm>
          <a:off x="571499" y="720498"/>
          <a:ext cx="11029084" cy="2179320"/>
        </p:xfrm>
        <a:graphic>
          <a:graphicData uri="http://schemas.openxmlformats.org/drawingml/2006/table">
            <a:tbl>
              <a:tblPr/>
              <a:tblGrid>
                <a:gridCol w="2144242">
                  <a:extLst>
                    <a:ext uri="{9D8B030D-6E8A-4147-A177-3AD203B41FA5}">
                      <a16:colId xmlns:a16="http://schemas.microsoft.com/office/drawing/2014/main" val="846655524"/>
                    </a:ext>
                  </a:extLst>
                </a:gridCol>
                <a:gridCol w="1168105">
                  <a:extLst>
                    <a:ext uri="{9D8B030D-6E8A-4147-A177-3AD203B41FA5}">
                      <a16:colId xmlns:a16="http://schemas.microsoft.com/office/drawing/2014/main" val="443220604"/>
                    </a:ext>
                  </a:extLst>
                </a:gridCol>
                <a:gridCol w="1122830">
                  <a:extLst>
                    <a:ext uri="{9D8B030D-6E8A-4147-A177-3AD203B41FA5}">
                      <a16:colId xmlns:a16="http://schemas.microsoft.com/office/drawing/2014/main" val="2284421065"/>
                    </a:ext>
                  </a:extLst>
                </a:gridCol>
                <a:gridCol w="1376372">
                  <a:extLst>
                    <a:ext uri="{9D8B030D-6E8A-4147-A177-3AD203B41FA5}">
                      <a16:colId xmlns:a16="http://schemas.microsoft.com/office/drawing/2014/main" val="2164368220"/>
                    </a:ext>
                  </a:extLst>
                </a:gridCol>
                <a:gridCol w="1124640">
                  <a:extLst>
                    <a:ext uri="{9D8B030D-6E8A-4147-A177-3AD203B41FA5}">
                      <a16:colId xmlns:a16="http://schemas.microsoft.com/office/drawing/2014/main" val="3449631219"/>
                    </a:ext>
                  </a:extLst>
                </a:gridCol>
                <a:gridCol w="1108341">
                  <a:extLst>
                    <a:ext uri="{9D8B030D-6E8A-4147-A177-3AD203B41FA5}">
                      <a16:colId xmlns:a16="http://schemas.microsoft.com/office/drawing/2014/main" val="2277102370"/>
                    </a:ext>
                  </a:extLst>
                </a:gridCol>
                <a:gridCol w="1477789">
                  <a:extLst>
                    <a:ext uri="{9D8B030D-6E8A-4147-A177-3AD203B41FA5}">
                      <a16:colId xmlns:a16="http://schemas.microsoft.com/office/drawing/2014/main" val="682371295"/>
                    </a:ext>
                  </a:extLst>
                </a:gridCol>
                <a:gridCol w="709918">
                  <a:extLst>
                    <a:ext uri="{9D8B030D-6E8A-4147-A177-3AD203B41FA5}">
                      <a16:colId xmlns:a16="http://schemas.microsoft.com/office/drawing/2014/main" val="4255953023"/>
                    </a:ext>
                  </a:extLst>
                </a:gridCol>
                <a:gridCol w="796847">
                  <a:extLst>
                    <a:ext uri="{9D8B030D-6E8A-4147-A177-3AD203B41FA5}">
                      <a16:colId xmlns:a16="http://schemas.microsoft.com/office/drawing/2014/main" val="2266458943"/>
                    </a:ext>
                  </a:extLst>
                </a:gridCol>
              </a:tblGrid>
              <a:tr h="217636">
                <a:tc>
                  <a:txBody>
                    <a:bodyPr/>
                    <a:lstStyle/>
                    <a:p>
                      <a:pPr algn="ctr" fontAlgn="ctr"/>
                      <a:r>
                        <a:rPr lang="pt-BR" sz="11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Administrador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latin typeface="Calibri" panose="020F0502020204030204" pitchFamily="34" charset="0"/>
                        </a:rPr>
                        <a:t>Índice de Referência</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Classificção de Risco ( 1 a 5 )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 PL Fundo Investido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Valor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Rentabilidade mensal</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Rentabilidade anual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851109439"/>
                  </a:ext>
                </a:extLst>
              </a:tr>
              <a:tr h="217636">
                <a:tc>
                  <a:txBody>
                    <a:bodyPr/>
                    <a:lstStyle/>
                    <a:p>
                      <a:pPr algn="l" fontAlgn="ctr"/>
                      <a:r>
                        <a:rPr lang="pt-BR" sz="1100" b="0" i="0" u="none" strike="noStrike">
                          <a:solidFill>
                            <a:srgbClr val="000000"/>
                          </a:solidFill>
                          <a:effectLst/>
                          <a:latin typeface="Calibri" panose="020F0502020204030204" pitchFamily="34" charset="0"/>
                        </a:rPr>
                        <a:t>GERAÇÃO DE ENERGIA FUNDO DE INVESTIMENTO EM PARTICIPAÇÕES MULTIESTRATÉGIA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RJI CORRETORA DE VALORES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IPCA+ 10,50%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R$                                        (85.951,19)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-0,21%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-66,52%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33755833"/>
                  </a:ext>
                </a:extLst>
              </a:tr>
              <a:tr h="217636">
                <a:tc>
                  <a:txBody>
                    <a:bodyPr/>
                    <a:lstStyle/>
                    <a:p>
                      <a:pPr algn="l" fontAlgn="ctr"/>
                      <a:r>
                        <a:rPr lang="pt-BR" sz="1100" b="0" i="0" u="none" strike="noStrike">
                          <a:solidFill>
                            <a:srgbClr val="000000"/>
                          </a:solidFill>
                          <a:effectLst/>
                          <a:latin typeface="Calibri" panose="020F0502020204030204" pitchFamily="34" charset="0"/>
                        </a:rPr>
                        <a:t>ICATU VANGUARDA IGARATÉ LONG BIASED FI MULTIMERCADO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BEM DTVM LTDA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IMA-B 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3,10%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R$                                 12.952.437,07 </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-4,11%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0,66%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11326476"/>
                  </a:ext>
                </a:extLst>
              </a:tr>
              <a:tr h="217636">
                <a:tc>
                  <a:txBody>
                    <a:bodyPr/>
                    <a:lstStyle/>
                    <a:p>
                      <a:pPr algn="l" fontAlgn="ctr"/>
                      <a:r>
                        <a:rPr lang="pt-BR" sz="1100" b="0" i="0" u="none" strike="noStrike">
                          <a:solidFill>
                            <a:srgbClr val="000000"/>
                          </a:solidFill>
                          <a:effectLst/>
                          <a:latin typeface="Calibri" panose="020F0502020204030204" pitchFamily="34" charset="0"/>
                        </a:rPr>
                        <a:t>RIO BRAVO PROTEÇÃO DE PORTIFÓLIO II FUNDO DE INVESTIMENTO FINANCEIRO MULTIMERCADO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BEM DTVM LTDA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Não se aplica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0,54%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3,10%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R$                                    4.884.522,94 </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0,26%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0,26%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00709055"/>
                  </a:ext>
                </a:extLst>
              </a:tr>
              <a:tr h="198981">
                <a:tc>
                  <a:txBody>
                    <a:bodyPr/>
                    <a:lstStyle/>
                    <a:p>
                      <a:pPr algn="ctr" fontAlgn="ctr"/>
                      <a:r>
                        <a:rPr lang="pt-BR" sz="1100" b="1" i="0" u="none" strike="noStrike">
                          <a:solidFill>
                            <a:srgbClr val="FFFFFF"/>
                          </a:solidFill>
                          <a:effectLst/>
                          <a:latin typeface="Calibri" panose="020F0502020204030204" pitchFamily="34" charset="0"/>
                        </a:rPr>
                        <a:t>Fundos Estruturados</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Arial" panose="020B0604020202020204" pitchFamily="34" charset="0"/>
                        </a:rPr>
                        <a:t>1,96%</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Arial" panose="020B0604020202020204" pitchFamily="34" charset="0"/>
                        </a:rPr>
                        <a:t> R$                                 17.751.008,82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806463859"/>
                  </a:ext>
                </a:extLst>
              </a:tr>
            </a:tbl>
          </a:graphicData>
        </a:graphic>
      </p:graphicFrame>
      <p:graphicFrame>
        <p:nvGraphicFramePr>
          <p:cNvPr id="4" name="Tabela 3">
            <a:extLst>
              <a:ext uri="{FF2B5EF4-FFF2-40B4-BE49-F238E27FC236}">
                <a16:creationId xmlns:a16="http://schemas.microsoft.com/office/drawing/2014/main" id="{059000EF-A6A9-FDB1-AD49-B6B7A1045CBF}"/>
              </a:ext>
            </a:extLst>
          </p:cNvPr>
          <p:cNvGraphicFramePr>
            <a:graphicFrameLocks noGrp="1"/>
          </p:cNvGraphicFramePr>
          <p:nvPr>
            <p:extLst>
              <p:ext uri="{D42A27DB-BD31-4B8C-83A1-F6EECF244321}">
                <p14:modId xmlns:p14="http://schemas.microsoft.com/office/powerpoint/2010/main" val="717379006"/>
              </p:ext>
            </p:extLst>
          </p:nvPr>
        </p:nvGraphicFramePr>
        <p:xfrm>
          <a:off x="571499" y="4026380"/>
          <a:ext cx="11029084" cy="1005840"/>
        </p:xfrm>
        <a:graphic>
          <a:graphicData uri="http://schemas.openxmlformats.org/drawingml/2006/table">
            <a:tbl>
              <a:tblPr/>
              <a:tblGrid>
                <a:gridCol w="2144242">
                  <a:extLst>
                    <a:ext uri="{9D8B030D-6E8A-4147-A177-3AD203B41FA5}">
                      <a16:colId xmlns:a16="http://schemas.microsoft.com/office/drawing/2014/main" val="3745763175"/>
                    </a:ext>
                  </a:extLst>
                </a:gridCol>
                <a:gridCol w="1168105">
                  <a:extLst>
                    <a:ext uri="{9D8B030D-6E8A-4147-A177-3AD203B41FA5}">
                      <a16:colId xmlns:a16="http://schemas.microsoft.com/office/drawing/2014/main" val="1957520098"/>
                    </a:ext>
                  </a:extLst>
                </a:gridCol>
                <a:gridCol w="1122830">
                  <a:extLst>
                    <a:ext uri="{9D8B030D-6E8A-4147-A177-3AD203B41FA5}">
                      <a16:colId xmlns:a16="http://schemas.microsoft.com/office/drawing/2014/main" val="2021869390"/>
                    </a:ext>
                  </a:extLst>
                </a:gridCol>
                <a:gridCol w="1376372">
                  <a:extLst>
                    <a:ext uri="{9D8B030D-6E8A-4147-A177-3AD203B41FA5}">
                      <a16:colId xmlns:a16="http://schemas.microsoft.com/office/drawing/2014/main" val="631921494"/>
                    </a:ext>
                  </a:extLst>
                </a:gridCol>
                <a:gridCol w="1124640">
                  <a:extLst>
                    <a:ext uri="{9D8B030D-6E8A-4147-A177-3AD203B41FA5}">
                      <a16:colId xmlns:a16="http://schemas.microsoft.com/office/drawing/2014/main" val="3615675023"/>
                    </a:ext>
                  </a:extLst>
                </a:gridCol>
                <a:gridCol w="1108341">
                  <a:extLst>
                    <a:ext uri="{9D8B030D-6E8A-4147-A177-3AD203B41FA5}">
                      <a16:colId xmlns:a16="http://schemas.microsoft.com/office/drawing/2014/main" val="2356967760"/>
                    </a:ext>
                  </a:extLst>
                </a:gridCol>
                <a:gridCol w="1477789">
                  <a:extLst>
                    <a:ext uri="{9D8B030D-6E8A-4147-A177-3AD203B41FA5}">
                      <a16:colId xmlns:a16="http://schemas.microsoft.com/office/drawing/2014/main" val="489279699"/>
                    </a:ext>
                  </a:extLst>
                </a:gridCol>
                <a:gridCol w="709918">
                  <a:extLst>
                    <a:ext uri="{9D8B030D-6E8A-4147-A177-3AD203B41FA5}">
                      <a16:colId xmlns:a16="http://schemas.microsoft.com/office/drawing/2014/main" val="1723341695"/>
                    </a:ext>
                  </a:extLst>
                </a:gridCol>
                <a:gridCol w="796847">
                  <a:extLst>
                    <a:ext uri="{9D8B030D-6E8A-4147-A177-3AD203B41FA5}">
                      <a16:colId xmlns:a16="http://schemas.microsoft.com/office/drawing/2014/main" val="515971916"/>
                    </a:ext>
                  </a:extLst>
                </a:gridCol>
              </a:tblGrid>
              <a:tr h="243545">
                <a:tc>
                  <a:txBody>
                    <a:bodyPr/>
                    <a:lstStyle/>
                    <a:p>
                      <a:pPr algn="ctr" fontAlgn="ctr"/>
                      <a:r>
                        <a:rPr lang="pt-BR" sz="1100" b="1" i="0" u="none" strike="noStrike">
                          <a:solidFill>
                            <a:srgbClr val="FFFFFF"/>
                          </a:solidFill>
                          <a:effectLs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Administrador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Índice de Referência</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Classificção de Risco ( 1 a 5 )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 PL Fundo Investido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Valor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Rentabilidade mensal</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Rentabilidade anual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727766204"/>
                  </a:ext>
                </a:extLst>
              </a:tr>
              <a:tr h="198981">
                <a:tc>
                  <a:txBody>
                    <a:bodyPr/>
                    <a:lstStyle/>
                    <a:p>
                      <a:pPr algn="l" fontAlgn="ctr"/>
                      <a:r>
                        <a:rPr lang="pt-BR" sz="1100" b="0" i="0" u="none" strike="noStrike">
                          <a:solidFill>
                            <a:srgbClr val="000000"/>
                          </a:solidFill>
                          <a:effectLst/>
                          <a:latin typeface="Calibri" panose="020F0502020204030204" pitchFamily="34" charset="0"/>
                        </a:rPr>
                        <a:t>HAZ FII - ATCR11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RJI CORRETORA DE VALORES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CDI</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0,08%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R$                                       732.973,24 </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0,04%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-10,40%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590940"/>
                  </a:ext>
                </a:extLst>
              </a:tr>
              <a:tr h="198981">
                <a:tc>
                  <a:txBody>
                    <a:bodyPr/>
                    <a:lstStyle/>
                    <a:p>
                      <a:pPr algn="ctr" fontAlgn="ctr"/>
                      <a:r>
                        <a:rPr lang="pt-BR" sz="1100" b="1" i="0" u="none" strike="noStrike">
                          <a:solidFill>
                            <a:srgbClr val="FFFFFF"/>
                          </a:solidFill>
                          <a:effectLst/>
                          <a:latin typeface="Calibri" panose="020F0502020204030204" pitchFamily="34" charset="0"/>
                        </a:rPr>
                        <a:t>Fundos Imobiliários</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Arial" panose="020B0604020202020204" pitchFamily="34" charset="0"/>
                        </a:rPr>
                        <a:t>0,08%</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latin typeface="Arial" panose="020B0604020202020204" pitchFamily="34" charset="0"/>
                        </a:rPr>
                        <a:t> R$                                       732.973,24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993663765"/>
                  </a:ext>
                </a:extLst>
              </a:tr>
            </a:tbl>
          </a:graphicData>
        </a:graphic>
      </p:graphicFrame>
    </p:spTree>
    <p:extLst>
      <p:ext uri="{BB962C8B-B14F-4D97-AF65-F5344CB8AC3E}">
        <p14:creationId xmlns:p14="http://schemas.microsoft.com/office/powerpoint/2010/main" val="248876336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0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5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1ad1da2-1f45-4202-bd0a-31a5a8b828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4D68239E8FE64BA6978038C4163FF5" ma:contentTypeVersion="10" ma:contentTypeDescription="Create a new document." ma:contentTypeScope="" ma:versionID="53bbbec3386ca442e8ab2f991077b68a">
  <xsd:schema xmlns:xsd="http://www.w3.org/2001/XMLSchema" xmlns:xs="http://www.w3.org/2001/XMLSchema" xmlns:p="http://schemas.microsoft.com/office/2006/metadata/properties" xmlns:ns3="01ad1da2-1f45-4202-bd0a-31a5a8b82841" targetNamespace="http://schemas.microsoft.com/office/2006/metadata/properties" ma:root="true" ma:fieldsID="d48c367f64796d905d3d6159335646f7" ns3:_="">
    <xsd:import namespace="01ad1da2-1f45-4202-bd0a-31a5a8b82841"/>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d1da2-1f45-4202-bd0a-31a5a8b828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BA0308-51CA-4666-8C82-9A3B060DC16B}">
  <ds:schemaRefs>
    <ds:schemaRef ds:uri="http://schemas.microsoft.com/sharepoint/v3/contenttype/forms"/>
  </ds:schemaRefs>
</ds:datastoreItem>
</file>

<file path=customXml/itemProps2.xml><?xml version="1.0" encoding="utf-8"?>
<ds:datastoreItem xmlns:ds="http://schemas.openxmlformats.org/officeDocument/2006/customXml" ds:itemID="{4D3CD06B-2403-434C-B378-BB066DCA2CCF}">
  <ds:schemaRefs>
    <ds:schemaRef ds:uri="http://www.w3.org/XML/1998/namespace"/>
    <ds:schemaRef ds:uri="http://purl.org/dc/dcmitype/"/>
    <ds:schemaRef ds:uri="http://schemas.openxmlformats.org/package/2006/metadata/core-properties"/>
    <ds:schemaRef ds:uri="http://purl.org/dc/elements/1.1/"/>
    <ds:schemaRef ds:uri="01ad1da2-1f45-4202-bd0a-31a5a8b82841"/>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80ECD77-40BE-41B6-9C69-CDAEB540A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ad1da2-1f45-4202-bd0a-31a5a8b828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12702</TotalTime>
  <Words>8620</Words>
  <Application>Microsoft Office PowerPoint</Application>
  <PresentationFormat>Widescreen</PresentationFormat>
  <Paragraphs>2310</Paragraphs>
  <Slides>47</Slides>
  <Notes>3</Notes>
  <HiddenSlides>0</HiddenSlides>
  <MMClips>0</MMClips>
  <ScaleCrop>false</ScaleCrop>
  <HeadingPairs>
    <vt:vector size="6" baseType="variant">
      <vt:variant>
        <vt:lpstr>Fontes usadas</vt:lpstr>
      </vt:variant>
      <vt:variant>
        <vt:i4>3</vt:i4>
      </vt:variant>
      <vt:variant>
        <vt:lpstr>Tema</vt:lpstr>
      </vt:variant>
      <vt:variant>
        <vt:i4>23</vt:i4>
      </vt:variant>
      <vt:variant>
        <vt:lpstr>Títulos de slides</vt:lpstr>
      </vt:variant>
      <vt:variant>
        <vt:i4>47</vt:i4>
      </vt:variant>
    </vt:vector>
  </HeadingPairs>
  <TitlesOfParts>
    <vt:vector size="73" baseType="lpstr">
      <vt:lpstr>Arial</vt:lpstr>
      <vt:lpstr>Calibri</vt:lpstr>
      <vt:lpstr>Verdana</vt:lpstr>
      <vt:lpstr>Tema do Office</vt:lpstr>
      <vt:lpstr>2_Tema do Office</vt:lpstr>
      <vt:lpstr>3_Tema do Office</vt:lpstr>
      <vt:lpstr>4_Tema do Office</vt:lpstr>
      <vt:lpstr>5_Tema do Office</vt:lpstr>
      <vt:lpstr>6_Tema do Office</vt:lpstr>
      <vt:lpstr>7_Tema do Office</vt:lpstr>
      <vt:lpstr>8_Tema do Office</vt:lpstr>
      <vt:lpstr>9_Tema do Office</vt:lpstr>
      <vt:lpstr>10_Tema do Office</vt:lpstr>
      <vt:lpstr>11_Tema do Office</vt:lpstr>
      <vt:lpstr>12_Tema do Office</vt:lpstr>
      <vt:lpstr>13_Tema do Office</vt:lpstr>
      <vt:lpstr>15_Tema do Office</vt:lpstr>
      <vt:lpstr>16_Tema do Office</vt:lpstr>
      <vt:lpstr>17_Tema do Office</vt:lpstr>
      <vt:lpstr>18_Tema do Office</vt:lpstr>
      <vt:lpstr>19_Tema do Office</vt:lpstr>
      <vt:lpstr>20_Tema do Office</vt:lpstr>
      <vt:lpstr>21_Tema do Office</vt:lpstr>
      <vt:lpstr>23_Tema do Office</vt:lpstr>
      <vt:lpstr>24_Tema do Office</vt:lpstr>
      <vt:lpstr>25_Tema do Office</vt:lpstr>
      <vt:lpstr>RELATÓRIO DE INVESTIMENTOS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Cenário</vt:lpstr>
      <vt:lpstr>Brasil</vt:lpstr>
      <vt:lpstr>Apresentação do PowerPoint</vt:lpstr>
      <vt:lpstr>Internacional</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DE INVESTIEMNTOS</dc:title>
  <dc:creator>ANDRESON CARLOS GOMES DE OLIVEIRA</dc:creator>
  <cp:lastModifiedBy>Gerência de Investimentos</cp:lastModifiedBy>
  <cp:revision>309</cp:revision>
  <dcterms:created xsi:type="dcterms:W3CDTF">2021-06-08T00:47:57Z</dcterms:created>
  <dcterms:modified xsi:type="dcterms:W3CDTF">2025-01-30T13:42:37Z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0x010100694D68239E8FE64BA6978038C4163FF5</vt:lpwstr>
  </property>
</Properties>
</file>